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slideLayouts/slideLayout1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</p:sldMasterIdLst>
  <p:notesMasterIdLst>
    <p:notesMasterId r:id="rId47"/>
  </p:notesMasterIdLst>
  <p:sldIdLst>
    <p:sldId id="331" r:id="rId14"/>
    <p:sldId id="323" r:id="rId15"/>
    <p:sldId id="300" r:id="rId16"/>
    <p:sldId id="324" r:id="rId17"/>
    <p:sldId id="302" r:id="rId18"/>
    <p:sldId id="337" r:id="rId19"/>
    <p:sldId id="338" r:id="rId20"/>
    <p:sldId id="335" r:id="rId21"/>
    <p:sldId id="336" r:id="rId22"/>
    <p:sldId id="325" r:id="rId23"/>
    <p:sldId id="326" r:id="rId24"/>
    <p:sldId id="327" r:id="rId25"/>
    <p:sldId id="287" r:id="rId26"/>
    <p:sldId id="329" r:id="rId27"/>
    <p:sldId id="314" r:id="rId28"/>
    <p:sldId id="315" r:id="rId29"/>
    <p:sldId id="316" r:id="rId30"/>
    <p:sldId id="317" r:id="rId31"/>
    <p:sldId id="270" r:id="rId32"/>
    <p:sldId id="275" r:id="rId33"/>
    <p:sldId id="276" r:id="rId34"/>
    <p:sldId id="309" r:id="rId35"/>
    <p:sldId id="310" r:id="rId36"/>
    <p:sldId id="266" r:id="rId37"/>
    <p:sldId id="289" r:id="rId38"/>
    <p:sldId id="290" r:id="rId39"/>
    <p:sldId id="333" r:id="rId40"/>
    <p:sldId id="334" r:id="rId41"/>
    <p:sldId id="319" r:id="rId42"/>
    <p:sldId id="320" r:id="rId43"/>
    <p:sldId id="321" r:id="rId44"/>
    <p:sldId id="322" r:id="rId45"/>
    <p:sldId id="328" r:id="rId4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8" autoAdjust="0"/>
  </p:normalViewPr>
  <p:slideViewPr>
    <p:cSldViewPr snapToGrid="0">
      <p:cViewPr varScale="1">
        <p:scale>
          <a:sx n="148" d="100"/>
          <a:sy n="148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60132" y="5078520"/>
            <a:ext cx="6080698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96" name="PlaceHolder 4"/>
          <p:cNvSpPr>
            <a:spLocks noGrp="1"/>
          </p:cNvSpPr>
          <p:nvPr>
            <p:ph type="dt" idx="46"/>
          </p:nvPr>
        </p:nvSpPr>
        <p:spPr>
          <a:xfrm>
            <a:off x="4302350" y="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97" name="PlaceHolder 5"/>
          <p:cNvSpPr>
            <a:spLocks noGrp="1"/>
          </p:cNvSpPr>
          <p:nvPr>
            <p:ph type="ftr" idx="47"/>
          </p:nvPr>
        </p:nvSpPr>
        <p:spPr>
          <a:xfrm>
            <a:off x="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8" name="PlaceHolder 6"/>
          <p:cNvSpPr>
            <a:spLocks noGrp="1"/>
          </p:cNvSpPr>
          <p:nvPr>
            <p:ph type="sldNum" idx="48"/>
          </p:nvPr>
        </p:nvSpPr>
        <p:spPr>
          <a:xfrm>
            <a:off x="4302350" y="10157400"/>
            <a:ext cx="3298613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1A558CF-E70D-4534-B0AA-C05E9B21DFB6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Rectangle 3"/>
          <p:cNvSpPr/>
          <p:nvPr/>
        </p:nvSpPr>
        <p:spPr>
          <a:xfrm>
            <a:off x="4168463" y="9991896"/>
            <a:ext cx="3194128" cy="5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894282" algn="l"/>
                <a:tab pos="1788564" algn="l"/>
                <a:tab pos="2682846" algn="l"/>
                <a:tab pos="3577128" algn="l"/>
                <a:tab pos="4471410" algn="l"/>
                <a:tab pos="5365692" algn="l"/>
                <a:tab pos="6259974" algn="l"/>
                <a:tab pos="7154256" algn="l"/>
                <a:tab pos="8048894" algn="l"/>
                <a:tab pos="8943176" algn="l"/>
                <a:tab pos="9837459" algn="l"/>
              </a:tabLst>
            </a:pPr>
            <a:fld id="{64AE179E-5917-425B-A3F8-BCDA4F6BEEFF}" type="slidenum">
              <a:rPr lang="ru-RU" sz="14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  <a:spcBef>
                  <a:spcPts val="11"/>
                </a:spcBef>
                <a:spcAft>
                  <a:spcPts val="11"/>
                </a:spcAft>
                <a:tabLst>
                  <a:tab pos="0" algn="l"/>
                  <a:tab pos="894282" algn="l"/>
                  <a:tab pos="1788564" algn="l"/>
                  <a:tab pos="2682846" algn="l"/>
                  <a:tab pos="3577128" algn="l"/>
                  <a:tab pos="4471410" algn="l"/>
                  <a:tab pos="5365692" algn="l"/>
                  <a:tab pos="6259974" algn="l"/>
                  <a:tab pos="7154256" algn="l"/>
                  <a:tab pos="8048894" algn="l"/>
                  <a:tab pos="8943176" algn="l"/>
                  <a:tab pos="9837459" algn="l"/>
                </a:tabLst>
              </a:pPr>
              <a:t>19</a:t>
            </a:fld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796925"/>
            <a:ext cx="7013575" cy="3946525"/>
          </a:xfrm>
          <a:prstGeom prst="rect">
            <a:avLst/>
          </a:prstGeom>
          <a:ln w="0">
            <a:noFill/>
          </a:ln>
        </p:spPr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735549" y="4996305"/>
            <a:ext cx="5891494" cy="47320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Rectangle 3"/>
          <p:cNvSpPr/>
          <p:nvPr/>
        </p:nvSpPr>
        <p:spPr>
          <a:xfrm>
            <a:off x="4168463" y="9991896"/>
            <a:ext cx="3194128" cy="5230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894282" algn="l"/>
                <a:tab pos="1788564" algn="l"/>
                <a:tab pos="2682846" algn="l"/>
                <a:tab pos="3577128" algn="l"/>
                <a:tab pos="4471410" algn="l"/>
                <a:tab pos="5365692" algn="l"/>
                <a:tab pos="6259974" algn="l"/>
                <a:tab pos="7154256" algn="l"/>
                <a:tab pos="8048894" algn="l"/>
                <a:tab pos="8943176" algn="l"/>
                <a:tab pos="9837459" algn="l"/>
              </a:tabLst>
            </a:pPr>
            <a:fld id="{63FDC53B-DCE8-4D69-AEA0-F7773FE31350}" type="slidenum">
              <a:rPr lang="ru-RU" sz="1400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  <a:spcBef>
                  <a:spcPts val="11"/>
                </a:spcBef>
                <a:spcAft>
                  <a:spcPts val="11"/>
                </a:spcAft>
                <a:tabLst>
                  <a:tab pos="0" algn="l"/>
                  <a:tab pos="894282" algn="l"/>
                  <a:tab pos="1788564" algn="l"/>
                  <a:tab pos="2682846" algn="l"/>
                  <a:tab pos="3577128" algn="l"/>
                  <a:tab pos="4471410" algn="l"/>
                  <a:tab pos="5365692" algn="l"/>
                  <a:tab pos="6259974" algn="l"/>
                  <a:tab pos="7154256" algn="l"/>
                  <a:tab pos="8048894" algn="l"/>
                  <a:tab pos="8943176" algn="l"/>
                  <a:tab pos="9837459" algn="l"/>
                </a:tabLst>
              </a:pPr>
              <a:t>23</a:t>
            </a:fld>
            <a:endParaRPr lang="ru-RU" sz="14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796925"/>
            <a:ext cx="7013575" cy="3946525"/>
          </a:xfrm>
          <a:prstGeom prst="rect">
            <a:avLst/>
          </a:prstGeom>
          <a:ln w="0">
            <a:noFill/>
          </a:ln>
        </p:spPr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735549" y="4996305"/>
            <a:ext cx="5891494" cy="47320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897C752-251D-462E-8485-65307C0CB50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D30CA5BF-1B04-46F1-92B1-DA59AAFE5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4D964C66-0AAB-4996-BDA5-FFF8D234DEE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E71CF6AB-E05A-43EB-A5E0-DCADA7EE5F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lstStyle/>
          <a:p>
            <a:fld id="{B51ECEE0-8124-498D-BAE8-3D0D638C5D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lstStyle/>
          <a:p>
            <a:fld id="{D5729219-B1CF-48B7-96E4-164DE0954C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7A668D-772F-4242-8029-6EFA84746B0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68BF48E-6B71-4F59-828A-DC827F0D36B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F9C0A50-4817-4DC2-AA85-801F2444B1F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Обычный 2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4415BFE2-BC41-47F9-998A-2C5369D7A5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770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ый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3B701A7-88A4-4B57-98A0-26BC94DA454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507DEF4-33DE-4421-92F4-168FFDD77F0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9905F49D-5DFC-44C9-B319-AC9C13BC6C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A83363CF-2C6C-48F6-A0EB-06A776F36B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04FAF52-8D3A-4E7B-B4DD-1912A7DE4BA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1B0698-43D3-4054-8306-CB3907F41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D2B0886-72DB-4242-B19C-3D4757B2C7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971EAA1-3067-41F5-B049-D776E19715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1597A58-AFE0-4E46-A10C-6D093B00B070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CECD856-5012-4596-917B-8D4D73D0996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2B9A27B-2292-4C02-AD68-87703B913F16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2DB5007-C7E1-46B3-86CD-96D5FFFFF7F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BAEFF9-5E78-4E7A-A74D-AD347E8AC6B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1EA70CE-6425-4566-A85F-240640A3B51F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24760" y="1825560"/>
            <a:ext cx="5129280" cy="434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52D638-76A8-4513-A518-D8C3BEAC900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A936CAA-0F3B-42EA-BB56-62A42FDE791D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04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2881B5-F1D3-4D83-9F8A-C9559876CD83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export.exportcenter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24.png"/><Relationship Id="rId1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12" Type="http://schemas.openxmlformats.org/officeDocument/2006/relationships/image" Target="../media/image25.png"/><Relationship Id="rId17" Type="http://schemas.openxmlformats.org/officeDocument/2006/relationships/image" Target="../media/image34.png"/><Relationship Id="rId2" Type="http://schemas.openxmlformats.org/officeDocument/2006/relationships/image" Target="../media/image27.png"/><Relationship Id="rId16" Type="http://schemas.openxmlformats.org/officeDocument/2006/relationships/image" Target="../media/image33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5" Type="http://schemas.openxmlformats.org/officeDocument/2006/relationships/image" Target="../media/image18.gif"/><Relationship Id="rId10" Type="http://schemas.openxmlformats.org/officeDocument/2006/relationships/image" Target="../media/image5.png"/><Relationship Id="rId4" Type="http://schemas.openxmlformats.org/officeDocument/2006/relationships/image" Target="../media/image29.png"/><Relationship Id="rId9" Type="http://schemas.openxmlformats.org/officeDocument/2006/relationships/image" Target="../media/image4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D18BC43-31AF-4989-A309-072068050E2E}"/>
              </a:ext>
            </a:extLst>
          </p:cNvPr>
          <p:cNvGrpSpPr/>
          <p:nvPr/>
        </p:nvGrpSpPr>
        <p:grpSpPr>
          <a:xfrm>
            <a:off x="5872798" y="4928058"/>
            <a:ext cx="6236651" cy="1270001"/>
            <a:chOff x="5965382" y="5240499"/>
            <a:chExt cx="6077659" cy="1114215"/>
          </a:xfrm>
        </p:grpSpPr>
        <p:sp>
          <p:nvSpPr>
            <p:cNvPr id="18" name="Скругленный прямоугольник 6">
              <a:extLst>
                <a:ext uri="{FF2B5EF4-FFF2-40B4-BE49-F238E27FC236}">
                  <a16:creationId xmlns:a16="http://schemas.microsoft.com/office/drawing/2014/main" id="{98812E15-F846-4AB0-82E0-AA093C06AA66}"/>
                </a:ext>
              </a:extLst>
            </p:cNvPr>
            <p:cNvSpPr/>
            <p:nvPr/>
          </p:nvSpPr>
          <p:spPr>
            <a:xfrm>
              <a:off x="8504087" y="5524914"/>
              <a:ext cx="1520640" cy="829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09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pic>
          <p:nvPicPr>
            <p:cNvPr id="19" name="Рисунок 30">
              <a:extLst>
                <a:ext uri="{FF2B5EF4-FFF2-40B4-BE49-F238E27FC236}">
                  <a16:creationId xmlns:a16="http://schemas.microsoft.com/office/drawing/2014/main" id="{6DDA49BB-AC9D-465A-882C-C3B2426189F0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6643761" y="5240499"/>
              <a:ext cx="5399280" cy="64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" name="Рисунок 6">
              <a:extLst>
                <a:ext uri="{FF2B5EF4-FFF2-40B4-BE49-F238E27FC236}">
                  <a16:creationId xmlns:a16="http://schemas.microsoft.com/office/drawing/2014/main" id="{A34BB8ED-EB0F-4275-A0C0-7AACDBB63309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7711350" y="5885619"/>
              <a:ext cx="2319322" cy="278217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4D4B598-A98C-4626-B57C-38338543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82" y="5389907"/>
              <a:ext cx="787857" cy="550366"/>
            </a:xfrm>
            <a:prstGeom prst="rect">
              <a:avLst/>
            </a:prstGeom>
          </p:spPr>
        </p:pic>
        <p:pic>
          <p:nvPicPr>
            <p:cNvPr id="22" name="Рисунок 1">
              <a:extLst>
                <a:ext uri="{FF2B5EF4-FFF2-40B4-BE49-F238E27FC236}">
                  <a16:creationId xmlns:a16="http://schemas.microsoft.com/office/drawing/2014/main" id="{F0C0D529-6C72-4641-B9EA-CB4176BD1567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6687406" y="5820288"/>
              <a:ext cx="890455" cy="40888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4965FC5-FAEA-4660-BC31-223824477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58216" y="5767719"/>
              <a:ext cx="1520640" cy="514019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5AAD81-EE49-4C87-AB8A-D6D5A6A6B2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9" t="44319" r="33993" b="2087"/>
          <a:stretch/>
        </p:blipFill>
        <p:spPr>
          <a:xfrm>
            <a:off x="0" y="0"/>
            <a:ext cx="5789678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13FDCF5-D01D-419A-9F49-4C4B64A7ACFF}"/>
              </a:ext>
            </a:extLst>
          </p:cNvPr>
          <p:cNvSpPr txBox="1"/>
          <p:nvPr/>
        </p:nvSpPr>
        <p:spPr>
          <a:xfrm>
            <a:off x="5812072" y="2406532"/>
            <a:ext cx="63799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МЕРЫ</a:t>
            </a:r>
            <a: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  <a:t> </a:t>
            </a: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ПОДДЕРЖКИ</a:t>
            </a:r>
            <a: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  <a:t> </a:t>
            </a:r>
            <a:br>
              <a:rPr lang="ru-RU" sz="2800" b="1" strike="noStrike" spc="-1" dirty="0">
                <a:solidFill>
                  <a:srgbClr val="41110B"/>
                </a:solidFill>
                <a:latin typeface="Calibri"/>
                <a:ea typeface="Arial"/>
              </a:rPr>
            </a:b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МАЛОГО И СРЕДНЕГО БИЗНЕСА </a:t>
            </a:r>
            <a:b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</a:br>
            <a:r>
              <a:rPr lang="ru-RU" sz="2800" b="1" spc="-1" dirty="0">
                <a:solidFill>
                  <a:srgbClr val="41110B"/>
                </a:solidFill>
                <a:latin typeface="Calibri"/>
                <a:cs typeface="+mn-cs"/>
              </a:rPr>
              <a:t>В РЕСПУБЛИКЕ ТАТАРСТАН</a:t>
            </a:r>
            <a:endParaRPr lang="ru-RU" sz="2800" dirty="0">
              <a:solidFill>
                <a:srgbClr val="41110B"/>
              </a:solidFill>
            </a:endParaRPr>
          </a:p>
        </p:txBody>
      </p:sp>
      <p:sp>
        <p:nvSpPr>
          <p:cNvPr id="35" name="Прямоугольный треугольник 34">
            <a:extLst>
              <a:ext uri="{FF2B5EF4-FFF2-40B4-BE49-F238E27FC236}">
                <a16:creationId xmlns:a16="http://schemas.microsoft.com/office/drawing/2014/main" id="{EF13AE61-6920-476B-832F-7AB9FDEE1AB1}"/>
              </a:ext>
            </a:extLst>
          </p:cNvPr>
          <p:cNvSpPr/>
          <p:nvPr/>
        </p:nvSpPr>
        <p:spPr>
          <a:xfrm rot="10800000">
            <a:off x="4299355" y="-1"/>
            <a:ext cx="1506772" cy="1270001"/>
          </a:xfrm>
          <a:prstGeom prst="rtTriangle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>
            <a:extLst>
              <a:ext uri="{FF2B5EF4-FFF2-40B4-BE49-F238E27FC236}">
                <a16:creationId xmlns:a16="http://schemas.microsoft.com/office/drawing/2014/main" id="{FE1FA51B-CC2D-44ED-ADD5-72CE9280FEDE}"/>
              </a:ext>
            </a:extLst>
          </p:cNvPr>
          <p:cNvSpPr/>
          <p:nvPr/>
        </p:nvSpPr>
        <p:spPr>
          <a:xfrm>
            <a:off x="-21823" y="5563059"/>
            <a:ext cx="1506772" cy="1270000"/>
          </a:xfrm>
          <a:prstGeom prst="rtTriangle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75773DD-9E84-4DDE-ACAC-1288B965C63D}"/>
              </a:ext>
            </a:extLst>
          </p:cNvPr>
          <p:cNvSpPr/>
          <p:nvPr/>
        </p:nvSpPr>
        <p:spPr>
          <a:xfrm>
            <a:off x="5790249" y="0"/>
            <a:ext cx="6401751" cy="1270001"/>
          </a:xfrm>
          <a:prstGeom prst="rect">
            <a:avLst/>
          </a:prstGeom>
          <a:solidFill>
            <a:srgbClr val="EB5C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/>
          <p:cNvSpPr/>
          <p:nvPr/>
        </p:nvSpPr>
        <p:spPr>
          <a:xfrm>
            <a:off x="8185858" y="2933832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/>
          <p:cNvSpPr/>
          <p:nvPr/>
        </p:nvSpPr>
        <p:spPr>
          <a:xfrm>
            <a:off x="8185858" y="3661217"/>
            <a:ext cx="192601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24 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/>
          <p:cNvSpPr/>
          <p:nvPr/>
        </p:nvSpPr>
        <p:spPr>
          <a:xfrm>
            <a:off x="8172601" y="4125719"/>
            <a:ext cx="3949200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производственных предприятий – 4,5% годовых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торговых предприятий – ключевая ставка Банка России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B050"/>
              </a:buClr>
              <a:buFont typeface="OpenSymbol"/>
              <a:buAutoNum type="arabicParenR"/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Для иных предприятий – ½ ключевой ставки Банка России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540165" y="3040401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551108" y="3632040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583052" y="4247318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/>
          <p:cNvSpPr/>
          <p:nvPr/>
        </p:nvSpPr>
        <p:spPr>
          <a:xfrm>
            <a:off x="5507486" y="3007011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товара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/>
          <p:cNvSpPr/>
          <p:nvPr/>
        </p:nvSpPr>
        <p:spPr>
          <a:xfrm>
            <a:off x="5504400" y="3576081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/>
          <p:cNvSpPr/>
          <p:nvPr/>
        </p:nvSpPr>
        <p:spPr>
          <a:xfrm>
            <a:off x="5504400" y="4251991"/>
            <a:ext cx="1819765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Торговая наценка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/>
          <p:cNvSpPr/>
          <p:nvPr/>
        </p:nvSpPr>
        <p:spPr>
          <a:xfrm>
            <a:off x="5762768" y="1152200"/>
            <a:ext cx="518760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«Мурабаха-Содействие»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/>
          <p:cNvGrpSpPr/>
          <p:nvPr/>
        </p:nvGrpSpPr>
        <p:grpSpPr>
          <a:xfrm>
            <a:off x="5681268" y="872695"/>
            <a:ext cx="5339984" cy="969939"/>
            <a:chOff x="5919480" y="126720"/>
            <a:chExt cx="5329080" cy="1146960"/>
          </a:xfrm>
        </p:grpSpPr>
        <p:sp>
          <p:nvSpPr>
            <p:cNvPr id="179" name="Скругленный прямоугольник 28"/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/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/>
          <p:cNvSpPr/>
          <p:nvPr/>
        </p:nvSpPr>
        <p:spPr>
          <a:xfrm>
            <a:off x="5819966" y="1918299"/>
            <a:ext cx="5949000" cy="12296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Д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ля приобретения Фондом оборудования, товаров, материалов, необходимых для осуществления предпринимательской деятельности с последующей реализацией в рассрочку </a:t>
            </a:r>
            <a:r>
              <a:rPr lang="ru-RU" sz="1400" b="1" spc="-7" dirty="0">
                <a:solidFill>
                  <a:srgbClr val="C79363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убъектами</a:t>
            </a:r>
            <a:r>
              <a:rPr lang="ru-RU" sz="1400" b="1" strike="noStrike" spc="63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МСП</a:t>
            </a:r>
            <a:r>
              <a:rPr lang="ru-RU" sz="1400" b="1" strike="noStrike" spc="32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Республики</a:t>
            </a:r>
            <a:r>
              <a:rPr lang="ru-RU" sz="14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</a:t>
            </a:r>
            <a:r>
              <a:rPr lang="ru-RU" sz="1400" b="1" strike="noStrike" spc="-7" dirty="0">
                <a:solidFill>
                  <a:srgbClr val="EB5C32"/>
                </a:solidFill>
                <a:latin typeface="Calibri"/>
                <a:ea typeface="Arial"/>
              </a:rPr>
              <a:t>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Кольцо 6"/>
          <p:cNvSpPr/>
          <p:nvPr/>
        </p:nvSpPr>
        <p:spPr>
          <a:xfrm>
            <a:off x="5507486" y="1958657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/>
          <p:cNvCxnSpPr>
            <a:cxnSpLocks/>
          </p:cNvCxnSpPr>
          <p:nvPr/>
        </p:nvCxnSpPr>
        <p:spPr>
          <a:xfrm flipV="1">
            <a:off x="5978306" y="2923965"/>
            <a:ext cx="5087526" cy="1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/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A82D2D-FACC-4BDF-9880-8BFE64BD4EC9}"/>
              </a:ext>
            </a:extLst>
          </p:cNvPr>
          <p:cNvSpPr txBox="1"/>
          <p:nvPr/>
        </p:nvSpPr>
        <p:spPr>
          <a:xfrm>
            <a:off x="279822" y="1598394"/>
            <a:ext cx="35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6B4F3583-1E17-4F18-9D56-9B60B662FAA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26579" y="882256"/>
            <a:ext cx="1706386" cy="702072"/>
          </a:xfrm>
          <a:prstGeom prst="rect">
            <a:avLst/>
          </a:prstGeom>
          <a:ln w="0">
            <a:noFill/>
          </a:ln>
        </p:spPr>
      </p:pic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9F6E0DFB-B832-D283-CB28-FB8B21BC4EC1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2F8585-3F96-C78D-FCAC-A0A87B3B7277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A7970398-1C27-3864-F86D-497A8B1E91F0}"/>
              </a:ext>
            </a:extLst>
          </p:cNvPr>
          <p:cNvSpPr txBox="1"/>
          <p:nvPr/>
        </p:nvSpPr>
        <p:spPr bwMode="auto">
          <a:xfrm>
            <a:off x="472162" y="200460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300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00B05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00B05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00B05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5AAB5BD-91F6-45E8-2F1E-EF3933886B31}"/>
              </a:ext>
            </a:extLst>
          </p:cNvPr>
          <p:cNvSpPr txBox="1"/>
          <p:nvPr/>
        </p:nvSpPr>
        <p:spPr bwMode="auto">
          <a:xfrm>
            <a:off x="520073" y="2298783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C92D1B5-AF6A-0066-BDD3-AF999221033C}"/>
              </a:ext>
            </a:extLst>
          </p:cNvPr>
          <p:cNvSpPr txBox="1"/>
          <p:nvPr/>
        </p:nvSpPr>
        <p:spPr bwMode="auto">
          <a:xfrm>
            <a:off x="520073" y="2555145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22EB1E7C-DA67-3BD5-AAB7-2F8B5B53CA3F}"/>
              </a:ext>
            </a:extLst>
          </p:cNvPr>
          <p:cNvSpPr txBox="1"/>
          <p:nvPr/>
        </p:nvSpPr>
        <p:spPr bwMode="auto">
          <a:xfrm>
            <a:off x="472162" y="289024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00B05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4509181-2BE8-B3DF-F3BF-6B2D59722256}"/>
              </a:ext>
            </a:extLst>
          </p:cNvPr>
          <p:cNvSpPr txBox="1"/>
          <p:nvPr/>
        </p:nvSpPr>
        <p:spPr bwMode="auto">
          <a:xfrm>
            <a:off x="466373" y="3127398"/>
            <a:ext cx="40974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FDC1B612-82B8-6F59-6737-BE62F2AB0061}"/>
              </a:ext>
            </a:extLst>
          </p:cNvPr>
          <p:cNvSpPr txBox="1"/>
          <p:nvPr/>
        </p:nvSpPr>
        <p:spPr bwMode="auto">
          <a:xfrm>
            <a:off x="472162" y="3529508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9E44DF5B-2BA0-DA78-8B64-29FC7D1D95CC}"/>
              </a:ext>
            </a:extLst>
          </p:cNvPr>
          <p:cNvSpPr txBox="1"/>
          <p:nvPr/>
        </p:nvSpPr>
        <p:spPr bwMode="auto">
          <a:xfrm>
            <a:off x="466373" y="3761564"/>
            <a:ext cx="439970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F2D1A9FE-4744-5BFE-EFBF-60C1B39749D8}"/>
              </a:ext>
            </a:extLst>
          </p:cNvPr>
          <p:cNvSpPr txBox="1"/>
          <p:nvPr/>
        </p:nvSpPr>
        <p:spPr bwMode="auto">
          <a:xfrm>
            <a:off x="466373" y="442070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013853E-81B3-9B25-5E4D-374B03E3945B}"/>
              </a:ext>
            </a:extLst>
          </p:cNvPr>
          <p:cNvSpPr txBox="1"/>
          <p:nvPr/>
        </p:nvSpPr>
        <p:spPr bwMode="auto">
          <a:xfrm>
            <a:off x="457528" y="4695559"/>
            <a:ext cx="29836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241851F2-E22E-6922-D77A-063772A15287}"/>
              </a:ext>
            </a:extLst>
          </p:cNvPr>
          <p:cNvSpPr txBox="1"/>
          <p:nvPr/>
        </p:nvSpPr>
        <p:spPr bwMode="auto">
          <a:xfrm>
            <a:off x="457528" y="4932712"/>
            <a:ext cx="369536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D646FC1-5ABE-7C5B-FDE6-083CCC0D5F83}"/>
              </a:ext>
            </a:extLst>
          </p:cNvPr>
          <p:cNvSpPr txBox="1"/>
          <p:nvPr/>
        </p:nvSpPr>
        <p:spPr bwMode="auto">
          <a:xfrm>
            <a:off x="466373" y="560272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00B05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A2FB17E2-3D7F-F869-5E21-859AE67AE07E}"/>
              </a:ext>
            </a:extLst>
          </p:cNvPr>
          <p:cNvSpPr txBox="1"/>
          <p:nvPr/>
        </p:nvSpPr>
        <p:spPr bwMode="auto">
          <a:xfrm>
            <a:off x="483358" y="5877521"/>
            <a:ext cx="298363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4D94854-1BFF-B37D-EB1B-D907060FE429}"/>
              </a:ext>
            </a:extLst>
          </p:cNvPr>
          <p:cNvSpPr txBox="1"/>
          <p:nvPr/>
        </p:nvSpPr>
        <p:spPr bwMode="auto">
          <a:xfrm>
            <a:off x="466373" y="6136928"/>
            <a:ext cx="412151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50% от суммы поддержки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5" name="object 5">
            <a:extLst>
              <a:ext uri="{FF2B5EF4-FFF2-40B4-BE49-F238E27FC236}">
                <a16:creationId xmlns:a16="http://schemas.microsoft.com/office/drawing/2014/main" id="{FD51637D-0315-5B65-AB7A-225AE3E0DC58}"/>
              </a:ext>
            </a:extLst>
          </p:cNvPr>
          <p:cNvSpPr txBox="1"/>
          <p:nvPr/>
        </p:nvSpPr>
        <p:spPr bwMode="auto">
          <a:xfrm>
            <a:off x="7551108" y="5524674"/>
            <a:ext cx="4519419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ФЛ 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ЮЛ 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ГФ РТ – НО Гарантийный Фонд РТ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Продукт «Даман» НО Гарантийный Фонд Республики Татарстан утвержден Советом </a:t>
            </a:r>
            <a:r>
              <a:rPr lang="ru-RU" sz="1300" spc="-10" dirty="0" err="1">
                <a:latin typeface="Calibri"/>
                <a:cs typeface="Calibri"/>
              </a:rPr>
              <a:t>Улемов</a:t>
            </a:r>
            <a:r>
              <a:rPr lang="ru-RU" sz="1300" spc="-10" dirty="0">
                <a:latin typeface="Calibri"/>
                <a:cs typeface="Calibri"/>
              </a:rPr>
              <a:t> ДУМ РТ, как дозволенный согласно канонам исламского права.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C4DEC-1A36-3144-FB58-6A1A8FEE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 26">
            <a:extLst>
              <a:ext uri="{FF2B5EF4-FFF2-40B4-BE49-F238E27FC236}">
                <a16:creationId xmlns:a16="http://schemas.microsoft.com/office/drawing/2014/main" id="{57F8B088-76B6-5CCF-AC97-B8B25F96940B}"/>
              </a:ext>
            </a:extLst>
          </p:cNvPr>
          <p:cNvSpPr/>
          <p:nvPr/>
        </p:nvSpPr>
        <p:spPr>
          <a:xfrm>
            <a:off x="8256281" y="3697144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400" b="1" spc="-1" dirty="0">
                <a:solidFill>
                  <a:srgbClr val="00B050"/>
                </a:solidFill>
                <a:latin typeface="Calibri"/>
                <a:ea typeface="Arial"/>
              </a:rPr>
              <a:t>5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 млн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Прямоугольник 36">
            <a:extLst>
              <a:ext uri="{FF2B5EF4-FFF2-40B4-BE49-F238E27FC236}">
                <a16:creationId xmlns:a16="http://schemas.microsoft.com/office/drawing/2014/main" id="{D5783B3A-10B3-5CC5-1C7F-1BA265DDFDC5}"/>
              </a:ext>
            </a:extLst>
          </p:cNvPr>
          <p:cNvSpPr/>
          <p:nvPr/>
        </p:nvSpPr>
        <p:spPr>
          <a:xfrm>
            <a:off x="8256281" y="4424529"/>
            <a:ext cx="121716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36</a:t>
            </a:r>
            <a:r>
              <a:rPr lang="ru-RU" sz="16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Прямоугольник 54">
            <a:extLst>
              <a:ext uri="{FF2B5EF4-FFF2-40B4-BE49-F238E27FC236}">
                <a16:creationId xmlns:a16="http://schemas.microsoft.com/office/drawing/2014/main" id="{72EF5545-3DA7-0BB3-F4B7-D6FDB406FA00}"/>
              </a:ext>
            </a:extLst>
          </p:cNvPr>
          <p:cNvSpPr/>
          <p:nvPr/>
        </p:nvSpPr>
        <p:spPr>
          <a:xfrm>
            <a:off x="8280375" y="4820585"/>
            <a:ext cx="394920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buClr>
                <a:srgbClr val="00B050"/>
              </a:buClr>
            </a:pP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Определяются исходя из реальных затрат НО МКК «Фонд поддержки предпринимательства РТ»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17" descr="https://stomatologspb.ru/wp-content/uploads/ruble_PNG26.png">
            <a:extLst>
              <a:ext uri="{FF2B5EF4-FFF2-40B4-BE49-F238E27FC236}">
                <a16:creationId xmlns:a16="http://schemas.microsoft.com/office/drawing/2014/main" id="{47182DAF-51F5-5F2B-6075-97D59869A92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610588" y="380371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1" name="Picture 18" descr="https://xn----8sbkdgnibjafxdci9g.xn--p1ai/wp-content/uploads/2019/12/srok-obuchenija.png">
            <a:extLst>
              <a:ext uri="{FF2B5EF4-FFF2-40B4-BE49-F238E27FC236}">
                <a16:creationId xmlns:a16="http://schemas.microsoft.com/office/drawing/2014/main" id="{282EC368-5E51-B7EE-7DF0-4A9A4C25AC6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621531" y="4395352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19" descr="https://xn--b1aqpp2b.xn----8sbg5beewf.xn--p1ai/images/9519f396-be5f-62ad-b139-a010fd802c7a.png">
            <a:extLst>
              <a:ext uri="{FF2B5EF4-FFF2-40B4-BE49-F238E27FC236}">
                <a16:creationId xmlns:a16="http://schemas.microsoft.com/office/drawing/2014/main" id="{97279E74-7593-5A24-00E5-B71E0487ED7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653475" y="5010630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73" name="Прямоугольник 57">
            <a:extLst>
              <a:ext uri="{FF2B5EF4-FFF2-40B4-BE49-F238E27FC236}">
                <a16:creationId xmlns:a16="http://schemas.microsoft.com/office/drawing/2014/main" id="{C81C04A7-536D-12BB-A671-12D060162C22}"/>
              </a:ext>
            </a:extLst>
          </p:cNvPr>
          <p:cNvSpPr/>
          <p:nvPr/>
        </p:nvSpPr>
        <p:spPr>
          <a:xfrm>
            <a:off x="5577909" y="3770323"/>
            <a:ext cx="25387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 поддержки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Прямоугольник 60">
            <a:extLst>
              <a:ext uri="{FF2B5EF4-FFF2-40B4-BE49-F238E27FC236}">
                <a16:creationId xmlns:a16="http://schemas.microsoft.com/office/drawing/2014/main" id="{4F991C7C-789B-3189-ADD0-D7318E022AD1}"/>
              </a:ext>
            </a:extLst>
          </p:cNvPr>
          <p:cNvSpPr/>
          <p:nvPr/>
        </p:nvSpPr>
        <p:spPr>
          <a:xfrm>
            <a:off x="5574823" y="4339393"/>
            <a:ext cx="26308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рямоугольник 62">
            <a:extLst>
              <a:ext uri="{FF2B5EF4-FFF2-40B4-BE49-F238E27FC236}">
                <a16:creationId xmlns:a16="http://schemas.microsoft.com/office/drawing/2014/main" id="{F6AE1540-A9DF-3E2E-123C-0C389869F210}"/>
              </a:ext>
            </a:extLst>
          </p:cNvPr>
          <p:cNvSpPr/>
          <p:nvPr/>
        </p:nvSpPr>
        <p:spPr>
          <a:xfrm>
            <a:off x="5574823" y="5015303"/>
            <a:ext cx="1819765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pc="-1" dirty="0">
                <a:solidFill>
                  <a:srgbClr val="562212"/>
                </a:solidFill>
                <a:latin typeface="Calibri"/>
              </a:rPr>
              <a:t>Операционные расходы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рямоугольник 158">
            <a:extLst>
              <a:ext uri="{FF2B5EF4-FFF2-40B4-BE49-F238E27FC236}">
                <a16:creationId xmlns:a16="http://schemas.microsoft.com/office/drawing/2014/main" id="{807F0915-4C2D-8A91-29E4-CC265C58C6AB}"/>
              </a:ext>
            </a:extLst>
          </p:cNvPr>
          <p:cNvSpPr/>
          <p:nvPr/>
        </p:nvSpPr>
        <p:spPr>
          <a:xfrm>
            <a:off x="5762768" y="1152200"/>
            <a:ext cx="5187600" cy="6756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</a:t>
            </a:r>
            <a:r>
              <a:rPr lang="ru-RU" sz="14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«Кард </a:t>
            </a:r>
            <a:r>
              <a:rPr lang="ru-RU" sz="2000" b="1" strike="noStrike" spc="-1" dirty="0" err="1">
                <a:solidFill>
                  <a:srgbClr val="00B050"/>
                </a:solidFill>
                <a:latin typeface="Calibri"/>
                <a:ea typeface="Arial"/>
              </a:rPr>
              <a:t>хасан</a:t>
            </a: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 – Развитие </a:t>
            </a:r>
            <a:r>
              <a:rPr lang="ru-RU" sz="2000" b="1" spc="-1" dirty="0">
                <a:solidFill>
                  <a:srgbClr val="00B050"/>
                </a:solidFill>
                <a:latin typeface="Calibri"/>
                <a:ea typeface="Arial"/>
              </a:rPr>
              <a:t>экспорта</a:t>
            </a: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" name="Группа 1">
            <a:extLst>
              <a:ext uri="{FF2B5EF4-FFF2-40B4-BE49-F238E27FC236}">
                <a16:creationId xmlns:a16="http://schemas.microsoft.com/office/drawing/2014/main" id="{13855BB4-2CBE-0C1F-44D5-2E8BD2DA835E}"/>
              </a:ext>
            </a:extLst>
          </p:cNvPr>
          <p:cNvGrpSpPr/>
          <p:nvPr/>
        </p:nvGrpSpPr>
        <p:grpSpPr>
          <a:xfrm>
            <a:off x="5681268" y="872695"/>
            <a:ext cx="5339984" cy="969939"/>
            <a:chOff x="5919480" y="126720"/>
            <a:chExt cx="5329080" cy="1146960"/>
          </a:xfrm>
        </p:grpSpPr>
        <p:sp>
          <p:nvSpPr>
            <p:cNvPr id="179" name="Скругленный прямоугольник 28">
              <a:extLst>
                <a:ext uri="{FF2B5EF4-FFF2-40B4-BE49-F238E27FC236}">
                  <a16:creationId xmlns:a16="http://schemas.microsoft.com/office/drawing/2014/main" id="{729EA4D8-E87A-72E1-1273-318AD86B4FFD}"/>
                </a:ext>
              </a:extLst>
            </p:cNvPr>
            <p:cNvSpPr/>
            <p:nvPr/>
          </p:nvSpPr>
          <p:spPr>
            <a:xfrm>
              <a:off x="5919480" y="440640"/>
              <a:ext cx="5187600" cy="8330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80" name="Прямоугольник 159">
              <a:extLst>
                <a:ext uri="{FF2B5EF4-FFF2-40B4-BE49-F238E27FC236}">
                  <a16:creationId xmlns:a16="http://schemas.microsoft.com/office/drawing/2014/main" id="{93AB2F00-21BD-4A39-C634-6CED96F78CD3}"/>
                </a:ext>
              </a:extLst>
            </p:cNvPr>
            <p:cNvSpPr/>
            <p:nvPr/>
          </p:nvSpPr>
          <p:spPr>
            <a:xfrm>
              <a:off x="8754480" y="126720"/>
              <a:ext cx="2494080" cy="40572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81" name="Прямоугольник 168">
            <a:extLst>
              <a:ext uri="{FF2B5EF4-FFF2-40B4-BE49-F238E27FC236}">
                <a16:creationId xmlns:a16="http://schemas.microsoft.com/office/drawing/2014/main" id="{2751855D-1230-B6A1-A7F6-771C98D4A539}"/>
              </a:ext>
            </a:extLst>
          </p:cNvPr>
          <p:cNvSpPr/>
          <p:nvPr/>
        </p:nvSpPr>
        <p:spPr>
          <a:xfrm>
            <a:off x="5819966" y="1918299"/>
            <a:ext cx="59490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экспортер относится к категории субъектов малого и среднего предпринимательства в соответствии с Федеральным законом от 24.07.2007г. № 209-ФЗ «О развитии малого и среднего предпринимательства в Российской Федерации»;</a:t>
            </a:r>
          </a:p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экспортер зарегистрирован и осуществляет свою деятельность на территории Республики Татарстан;</a:t>
            </a:r>
          </a:p>
          <a:p>
            <a:pPr marL="70560" defTabSz="914400">
              <a:lnSpc>
                <a:spcPct val="100000"/>
              </a:lnSpc>
            </a:pPr>
            <a:r>
              <a:rPr lang="ru-RU" sz="1400" b="1" spc="-12" dirty="0">
                <a:solidFill>
                  <a:srgbClr val="C79363"/>
                </a:solidFill>
                <a:latin typeface="Calibri"/>
                <a:ea typeface="Arial"/>
              </a:rPr>
              <a:t>- имеющий в 2024 и/или в 2025 году действующий экспортный контракт  с подтвержденными отгрузками.</a:t>
            </a:r>
          </a:p>
          <a:p>
            <a:pPr marL="70560" defTabSz="914400">
              <a:lnSpc>
                <a:spcPct val="100000"/>
              </a:lnSpc>
            </a:pPr>
            <a:endParaRPr lang="ru-RU" sz="1400" b="1" spc="-12" dirty="0">
              <a:solidFill>
                <a:srgbClr val="C79363"/>
              </a:solidFill>
              <a:latin typeface="Calibri"/>
              <a:ea typeface="Arial"/>
            </a:endParaRPr>
          </a:p>
        </p:txBody>
      </p:sp>
      <p:sp>
        <p:nvSpPr>
          <p:cNvPr id="182" name="Кольцо 6">
            <a:extLst>
              <a:ext uri="{FF2B5EF4-FFF2-40B4-BE49-F238E27FC236}">
                <a16:creationId xmlns:a16="http://schemas.microsoft.com/office/drawing/2014/main" id="{8872D545-4E8D-D3B0-7000-ED3AE2681C70}"/>
              </a:ext>
            </a:extLst>
          </p:cNvPr>
          <p:cNvSpPr/>
          <p:nvPr/>
        </p:nvSpPr>
        <p:spPr>
          <a:xfrm>
            <a:off x="5507486" y="1958657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183" name="Прямая соединительная линия 4">
            <a:extLst>
              <a:ext uri="{FF2B5EF4-FFF2-40B4-BE49-F238E27FC236}">
                <a16:creationId xmlns:a16="http://schemas.microsoft.com/office/drawing/2014/main" id="{3AC0A1B9-129B-A2D7-82C5-09C12F0F4CDF}"/>
              </a:ext>
            </a:extLst>
          </p:cNvPr>
          <p:cNvCxnSpPr>
            <a:cxnSpLocks/>
          </p:cNvCxnSpPr>
          <p:nvPr/>
        </p:nvCxnSpPr>
        <p:spPr>
          <a:xfrm flipV="1">
            <a:off x="6048729" y="3687277"/>
            <a:ext cx="5087526" cy="1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184" name="TextBox 2">
            <a:extLst>
              <a:ext uri="{FF2B5EF4-FFF2-40B4-BE49-F238E27FC236}">
                <a16:creationId xmlns:a16="http://schemas.microsoft.com/office/drawing/2014/main" id="{41D7386C-6460-7252-5DBF-D62004149BBE}"/>
              </a:ext>
            </a:extLst>
          </p:cNvPr>
          <p:cNvSpPr/>
          <p:nvPr/>
        </p:nvSpPr>
        <p:spPr>
          <a:xfrm>
            <a:off x="194460" y="1722780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FD6C2E-ABB5-78D1-84CD-86D5DB6AFD43}"/>
              </a:ext>
            </a:extLst>
          </p:cNvPr>
          <p:cNvSpPr txBox="1"/>
          <p:nvPr/>
        </p:nvSpPr>
        <p:spPr>
          <a:xfrm>
            <a:off x="279822" y="1598394"/>
            <a:ext cx="3532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0443F44D-3540-6016-208E-96DC166D35B3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10026579" y="882256"/>
            <a:ext cx="1706386" cy="702072"/>
          </a:xfrm>
          <a:prstGeom prst="rect">
            <a:avLst/>
          </a:prstGeom>
          <a:ln w="0">
            <a:noFill/>
          </a:ln>
        </p:spPr>
      </p:pic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C7351D84-2276-81F1-B6E9-F8CA633AA75E}"/>
              </a:ext>
            </a:extLst>
          </p:cNvPr>
          <p:cNvSpPr/>
          <p:nvPr/>
        </p:nvSpPr>
        <p:spPr>
          <a:xfrm>
            <a:off x="681240" y="143773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5EFF7-B0CB-EE2E-78D4-EF252521C659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58E378FC-CAEB-4C05-1B3A-D7F590A48A6D}"/>
              </a:ext>
            </a:extLst>
          </p:cNvPr>
          <p:cNvSpPr txBox="1"/>
          <p:nvPr/>
        </p:nvSpPr>
        <p:spPr bwMode="auto">
          <a:xfrm>
            <a:off x="466373" y="1913743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r>
              <a:rPr lang="ru-RU" sz="1400" b="1" dirty="0">
                <a:solidFill>
                  <a:srgbClr val="00B050"/>
                </a:solidFill>
                <a:latin typeface="Calibri"/>
                <a:cs typeface="Calibri"/>
              </a:rPr>
              <a:t>00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 err="1">
                <a:solidFill>
                  <a:srgbClr val="00B050"/>
                </a:solidFill>
                <a:latin typeface="Calibri"/>
                <a:cs typeface="Calibri"/>
              </a:rPr>
              <a:t>тыс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DEF94ED0-696D-1EFE-4D67-3ADD56C39A87}"/>
              </a:ext>
            </a:extLst>
          </p:cNvPr>
          <p:cNvSpPr txBox="1"/>
          <p:nvPr/>
        </p:nvSpPr>
        <p:spPr bwMode="auto">
          <a:xfrm>
            <a:off x="466373" y="2088730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1CBC9D6-EF09-ED3A-DBC1-17CB4A9114EA}"/>
              </a:ext>
            </a:extLst>
          </p:cNvPr>
          <p:cNvSpPr txBox="1"/>
          <p:nvPr/>
        </p:nvSpPr>
        <p:spPr bwMode="auto">
          <a:xfrm>
            <a:off x="478047" y="2297603"/>
            <a:ext cx="241785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Залог</a:t>
            </a:r>
            <a:endParaRPr lang="ru-RU" sz="1300" dirty="0">
              <a:latin typeface="Calibri"/>
              <a:cs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C7A7DFC7-CA57-D765-8BF8-DF369070F42D}"/>
              </a:ext>
            </a:extLst>
          </p:cNvPr>
          <p:cNvSpPr txBox="1"/>
          <p:nvPr/>
        </p:nvSpPr>
        <p:spPr bwMode="auto">
          <a:xfrm>
            <a:off x="441332" y="2530972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4D1E2C2-3DF4-EF9C-5E0F-B151DD041EBE}"/>
              </a:ext>
            </a:extLst>
          </p:cNvPr>
          <p:cNvSpPr txBox="1"/>
          <p:nvPr/>
        </p:nvSpPr>
        <p:spPr bwMode="auto">
          <a:xfrm>
            <a:off x="457528" y="2734883"/>
            <a:ext cx="4097482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sz="13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2B7E1630-9FC7-469D-7FA4-31D6E9DD791D}"/>
              </a:ext>
            </a:extLst>
          </p:cNvPr>
          <p:cNvSpPr txBox="1"/>
          <p:nvPr/>
        </p:nvSpPr>
        <p:spPr bwMode="auto">
          <a:xfrm>
            <a:off x="457528" y="3180495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1DA9A659-AF4A-98C7-FCDC-8ACB0A731EBD}"/>
              </a:ext>
            </a:extLst>
          </p:cNvPr>
          <p:cNvSpPr txBox="1"/>
          <p:nvPr/>
        </p:nvSpPr>
        <p:spPr bwMode="auto">
          <a:xfrm>
            <a:off x="478047" y="3394934"/>
            <a:ext cx="43997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Calibri"/>
                <a:cs typeface="Calibri"/>
              </a:rPr>
              <a:t>- </a:t>
            </a:r>
            <a:r>
              <a:rPr lang="ru-RU" sz="1300" spc="-10" dirty="0">
                <a:latin typeface="Calibri"/>
                <a:cs typeface="Calibri"/>
              </a:rPr>
              <a:t>Залог</a:t>
            </a:r>
            <a:endParaRPr sz="1300" spc="-10" dirty="0">
              <a:latin typeface="Calibri"/>
              <a:cs typeface="Calibri"/>
            </a:endParaRPr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B8383BF4-5F3A-05AB-D8FE-BE9D730517DF}"/>
              </a:ext>
            </a:extLst>
          </p:cNvPr>
          <p:cNvSpPr txBox="1"/>
          <p:nvPr/>
        </p:nvSpPr>
        <p:spPr bwMode="auto">
          <a:xfrm>
            <a:off x="466373" y="442070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млн, 2,5 млн, 3 млн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5CFC6CB7-B5B1-0ABA-8056-1143219612DC}"/>
              </a:ext>
            </a:extLst>
          </p:cNvPr>
          <p:cNvSpPr txBox="1"/>
          <p:nvPr/>
        </p:nvSpPr>
        <p:spPr bwMode="auto">
          <a:xfrm>
            <a:off x="457528" y="4695559"/>
            <a:ext cx="2983639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7207E455-DE2C-85DF-FB6D-121BBC74FC88}"/>
              </a:ext>
            </a:extLst>
          </p:cNvPr>
          <p:cNvSpPr txBox="1"/>
          <p:nvPr/>
        </p:nvSpPr>
        <p:spPr bwMode="auto">
          <a:xfrm>
            <a:off x="457528" y="4932712"/>
            <a:ext cx="3695362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от суммы поддержки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Calibri"/>
              <a:cs typeface="Calibri"/>
            </a:endParaRPr>
          </a:p>
        </p:txBody>
      </p:sp>
      <p:sp>
        <p:nvSpPr>
          <p:cNvPr id="165" name="object 5">
            <a:extLst>
              <a:ext uri="{FF2B5EF4-FFF2-40B4-BE49-F238E27FC236}">
                <a16:creationId xmlns:a16="http://schemas.microsoft.com/office/drawing/2014/main" id="{68D2ECC4-1838-DC10-5284-7B299EBEF5CB}"/>
              </a:ext>
            </a:extLst>
          </p:cNvPr>
          <p:cNvSpPr txBox="1"/>
          <p:nvPr/>
        </p:nvSpPr>
        <p:spPr bwMode="auto">
          <a:xfrm>
            <a:off x="7551108" y="5524674"/>
            <a:ext cx="4519419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ФЛ 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ЮЛ 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ГФ РТ – НО Гарантийный Фонд РТ</a:t>
            </a:r>
          </a:p>
          <a:p>
            <a:pPr marL="12700"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Продукт «Даман» НО Гарантийный Фонд Республики Татарстан утвержден Советом </a:t>
            </a:r>
            <a:r>
              <a:rPr lang="ru-RU" sz="1300" spc="-10" dirty="0" err="1">
                <a:latin typeface="Calibri"/>
                <a:cs typeface="Calibri"/>
              </a:rPr>
              <a:t>Улемов</a:t>
            </a:r>
            <a:r>
              <a:rPr lang="ru-RU" sz="1300" spc="-10" dirty="0">
                <a:latin typeface="Calibri"/>
                <a:cs typeface="Calibri"/>
              </a:rPr>
              <a:t> ДУМ РТ, как дозволенный согласно канонам исламского права.</a:t>
            </a:r>
            <a:endParaRPr lang="ru-RU" sz="1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588F8F67-43FC-33C6-37B8-9C6B04DD8E61}"/>
              </a:ext>
            </a:extLst>
          </p:cNvPr>
          <p:cNvSpPr txBox="1"/>
          <p:nvPr/>
        </p:nvSpPr>
        <p:spPr bwMode="auto">
          <a:xfrm>
            <a:off x="441332" y="3662035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40" dirty="0">
                <a:solidFill>
                  <a:srgbClr val="00B050"/>
                </a:solidFill>
                <a:latin typeface="Calibri"/>
                <a:cs typeface="Calibri"/>
              </a:rPr>
              <a:t>1,5</a:t>
            </a:r>
            <a:r>
              <a:rPr sz="14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F163B592-0719-216A-B3EF-3A8AE0109520}"/>
              </a:ext>
            </a:extLst>
          </p:cNvPr>
          <p:cNvSpPr txBox="1"/>
          <p:nvPr/>
        </p:nvSpPr>
        <p:spPr bwMode="auto">
          <a:xfrm>
            <a:off x="403925" y="3868139"/>
            <a:ext cx="43997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Calibri"/>
                <a:cs typeface="Calibri"/>
              </a:rPr>
              <a:t>- </a:t>
            </a:r>
            <a:r>
              <a:rPr lang="ru-RU" sz="1300" spc="-10" dirty="0">
                <a:latin typeface="Calibri"/>
                <a:cs typeface="Calibri"/>
              </a:rPr>
              <a:t>Залог + поручительство ГФ РТ </a:t>
            </a:r>
            <a:r>
              <a:rPr lang="ru-RU" sz="13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Даман) </a:t>
            </a:r>
            <a:r>
              <a:rPr lang="ru-RU" sz="1300" spc="-10" dirty="0">
                <a:latin typeface="Calibri"/>
                <a:cs typeface="Calibri"/>
              </a:rPr>
              <a:t>до 60% </a:t>
            </a:r>
            <a:endParaRPr sz="1300" spc="-10" dirty="0">
              <a:latin typeface="Calibri"/>
              <a:cs typeface="Calibri"/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9978F1B3-F904-3F48-AF4E-3AB216813C80}"/>
              </a:ext>
            </a:extLst>
          </p:cNvPr>
          <p:cNvSpPr txBox="1"/>
          <p:nvPr/>
        </p:nvSpPr>
        <p:spPr bwMode="auto">
          <a:xfrm>
            <a:off x="403925" y="4110597"/>
            <a:ext cx="3214148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spc="-10" dirty="0">
                <a:latin typeface="Calibri"/>
                <a:cs typeface="Calibri"/>
              </a:rPr>
              <a:t>- Поручительство ФЛ или ЮЛ + Залог</a:t>
            </a:r>
            <a:endParaRPr sz="1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56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69"/>
          <p:cNvSpPr/>
          <p:nvPr/>
        </p:nvSpPr>
        <p:spPr>
          <a:xfrm>
            <a:off x="8074320" y="3031663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Прямоугольник 170"/>
          <p:cNvSpPr/>
          <p:nvPr/>
        </p:nvSpPr>
        <p:spPr>
          <a:xfrm>
            <a:off x="8074320" y="3834447"/>
            <a:ext cx="15786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Прямоугольник 171"/>
          <p:cNvSpPr/>
          <p:nvPr/>
        </p:nvSpPr>
        <p:spPr>
          <a:xfrm>
            <a:off x="8047519" y="4367859"/>
            <a:ext cx="394920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Сопоставима с затратами по финансовым продуктам со ставкой 5% годовых. 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Picture 20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454578" y="3172603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21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454578" y="3827957"/>
            <a:ext cx="357120" cy="3571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2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441605" y="4533023"/>
            <a:ext cx="384840" cy="357120"/>
          </a:xfrm>
          <a:prstGeom prst="rect">
            <a:avLst/>
          </a:prstGeom>
          <a:ln w="0">
            <a:noFill/>
          </a:ln>
        </p:spPr>
      </p:pic>
      <p:sp>
        <p:nvSpPr>
          <p:cNvPr id="191" name="Прямоугольник 172"/>
          <p:cNvSpPr/>
          <p:nvPr/>
        </p:nvSpPr>
        <p:spPr>
          <a:xfrm>
            <a:off x="4765267" y="3134916"/>
            <a:ext cx="381060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173"/>
          <p:cNvSpPr/>
          <p:nvPr/>
        </p:nvSpPr>
        <p:spPr>
          <a:xfrm>
            <a:off x="4781596" y="3801285"/>
            <a:ext cx="29422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Диапазон выплат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174"/>
          <p:cNvSpPr/>
          <p:nvPr/>
        </p:nvSpPr>
        <p:spPr>
          <a:xfrm>
            <a:off x="4765267" y="4483311"/>
            <a:ext cx="405252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переплаты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175"/>
          <p:cNvSpPr/>
          <p:nvPr/>
        </p:nvSpPr>
        <p:spPr>
          <a:xfrm>
            <a:off x="5255403" y="1203107"/>
            <a:ext cx="5564192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Партнерское финансирование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«Иджара-Развитие производства»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4"/>
          <p:cNvGrpSpPr/>
          <p:nvPr/>
        </p:nvGrpSpPr>
        <p:grpSpPr>
          <a:xfrm>
            <a:off x="5412599" y="716422"/>
            <a:ext cx="5906429" cy="1269890"/>
            <a:chOff x="5989320" y="-208800"/>
            <a:chExt cx="5329440" cy="1725120"/>
          </a:xfrm>
        </p:grpSpPr>
        <p:sp>
          <p:nvSpPr>
            <p:cNvPr id="197" name="Скругленный прямоугольник 49"/>
            <p:cNvSpPr/>
            <p:nvPr/>
          </p:nvSpPr>
          <p:spPr>
            <a:xfrm>
              <a:off x="5989320" y="262800"/>
              <a:ext cx="5187600" cy="1253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98" name="Прямоугольник 176"/>
            <p:cNvSpPr/>
            <p:nvPr/>
          </p:nvSpPr>
          <p:spPr>
            <a:xfrm>
              <a:off x="8824680" y="-208800"/>
              <a:ext cx="2494080" cy="61128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199" name="Прямоугольник 177"/>
          <p:cNvSpPr/>
          <p:nvPr/>
        </p:nvSpPr>
        <p:spPr>
          <a:xfrm>
            <a:off x="5860112" y="2189896"/>
            <a:ext cx="5749232" cy="10449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70560" defTabSz="914400">
              <a:lnSpc>
                <a:spcPct val="100000"/>
              </a:lnSpc>
            </a:pPr>
            <a:r>
              <a:rPr lang="ru-RU" sz="16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Исламский лизинг оборудования для резидентов промышленных парков Р</a:t>
            </a:r>
            <a:r>
              <a:rPr lang="ru-RU" sz="1600" b="1" strike="noStrike" spc="-7" dirty="0">
                <a:solidFill>
                  <a:srgbClr val="C79363"/>
                </a:solidFill>
                <a:latin typeface="Calibri"/>
                <a:ea typeface="Arial"/>
              </a:rPr>
              <a:t>еспублики</a:t>
            </a:r>
            <a:r>
              <a:rPr lang="ru-RU" sz="1600" b="1" strike="noStrike" spc="38" dirty="0">
                <a:solidFill>
                  <a:srgbClr val="C79363"/>
                </a:solidFill>
                <a:latin typeface="Calibri"/>
                <a:ea typeface="Arial"/>
              </a:rPr>
              <a:t> </a:t>
            </a:r>
            <a:r>
              <a:rPr lang="ru-RU" sz="1600" b="1" strike="noStrike" spc="-12" dirty="0">
                <a:solidFill>
                  <a:srgbClr val="C79363"/>
                </a:solidFill>
                <a:latin typeface="Calibri"/>
                <a:ea typeface="Arial"/>
              </a:rPr>
              <a:t>Татарстан для приобретения оборудования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70560" defTabSz="914400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Кольцо 7"/>
          <p:cNvSpPr/>
          <p:nvPr/>
        </p:nvSpPr>
        <p:spPr>
          <a:xfrm>
            <a:off x="5442377" y="2143653"/>
            <a:ext cx="312480" cy="31248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 dirty="0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201" name="Прямая соединительная линия 5"/>
          <p:cNvCxnSpPr/>
          <p:nvPr/>
        </p:nvCxnSpPr>
        <p:spPr>
          <a:xfrm>
            <a:off x="5999108" y="2999440"/>
            <a:ext cx="5111640" cy="28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202" name="TextBox 15"/>
          <p:cNvSpPr/>
          <p:nvPr/>
        </p:nvSpPr>
        <p:spPr>
          <a:xfrm>
            <a:off x="35066" y="1285882"/>
            <a:ext cx="6091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8(843)222-90-62 (244, 249, 236)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98DAA00D-7E5B-5E14-A743-F01918BE68C6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936978" y="607337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30585-9B3D-0175-B5CF-536F2C4BDBEC}"/>
              </a:ext>
            </a:extLst>
          </p:cNvPr>
          <p:cNvSpPr txBox="1"/>
          <p:nvPr/>
        </p:nvSpPr>
        <p:spPr>
          <a:xfrm>
            <a:off x="167584" y="2760349"/>
            <a:ext cx="6127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616A5CF7-BE75-06AB-EC4D-4F06F94FA665}"/>
              </a:ext>
            </a:extLst>
          </p:cNvPr>
          <p:cNvSpPr/>
          <p:nvPr/>
        </p:nvSpPr>
        <p:spPr>
          <a:xfrm>
            <a:off x="644760" y="15267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8FAEFDC-FE7A-C02B-C99D-FADC4E07A2E4}"/>
              </a:ext>
            </a:extLst>
          </p:cNvPr>
          <p:cNvSpPr txBox="1"/>
          <p:nvPr/>
        </p:nvSpPr>
        <p:spPr bwMode="auto">
          <a:xfrm>
            <a:off x="506675" y="3824579"/>
            <a:ext cx="243119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 err="1">
                <a:latin typeface="Calibri"/>
                <a:cs typeface="Calibri"/>
              </a:rPr>
              <a:t>от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lang="ru-RU" b="1" spc="-20" dirty="0">
                <a:solidFill>
                  <a:srgbClr val="00B050"/>
                </a:solidFill>
                <a:latin typeface="Calibri"/>
                <a:cs typeface="Calibri"/>
              </a:rPr>
              <a:t>1 млн</a:t>
            </a:r>
            <a:r>
              <a:rPr lang="ru-RU" b="1" spc="-5" dirty="0">
                <a:solidFill>
                  <a:srgbClr val="00B050"/>
                </a:solidFill>
                <a:latin typeface="Calibri"/>
                <a:cs typeface="Calibri"/>
              </a:rPr>
              <a:t> -</a:t>
            </a:r>
            <a:r>
              <a:rPr spc="-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b="1" spc="-40" dirty="0">
                <a:solidFill>
                  <a:srgbClr val="00B050"/>
                </a:solidFill>
                <a:latin typeface="Calibri"/>
                <a:cs typeface="Calibri"/>
              </a:rPr>
              <a:t>15</a:t>
            </a:r>
            <a:r>
              <a:rPr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ru-RU" b="1" spc="-15" dirty="0">
                <a:solidFill>
                  <a:srgbClr val="00B050"/>
                </a:solidFill>
                <a:latin typeface="Calibri"/>
                <a:cs typeface="Calibri"/>
              </a:rPr>
              <a:t>млн</a:t>
            </a:r>
            <a:r>
              <a:rPr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рублей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C344D0E-C113-5425-35E2-BD1AAB847888}"/>
              </a:ext>
            </a:extLst>
          </p:cNvPr>
          <p:cNvSpPr txBox="1"/>
          <p:nvPr/>
        </p:nvSpPr>
        <p:spPr bwMode="auto">
          <a:xfrm>
            <a:off x="520023" y="4367859"/>
            <a:ext cx="24178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Calibri"/>
                <a:cs typeface="Calibri"/>
              </a:rPr>
              <a:t>- Залог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4E3B0DA-2EE4-2754-108B-130110B842EA}"/>
              </a:ext>
            </a:extLst>
          </p:cNvPr>
          <p:cNvSpPr txBox="1"/>
          <p:nvPr/>
        </p:nvSpPr>
        <p:spPr bwMode="auto">
          <a:xfrm>
            <a:off x="506675" y="4650351"/>
            <a:ext cx="394920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spc="-10" dirty="0">
                <a:latin typeface="Calibri"/>
                <a:cs typeface="Calibri"/>
              </a:rPr>
              <a:t>- Залог + поручительство НО Гарантийный Фонд РТ </a:t>
            </a:r>
            <a:r>
              <a:rPr lang="ru-RU" sz="1600" spc="-10" dirty="0">
                <a:solidFill>
                  <a:srgbClr val="00B050"/>
                </a:solidFill>
                <a:latin typeface="Calibri"/>
                <a:cs typeface="Calibri"/>
              </a:rPr>
              <a:t>(продукт Даман - утвержден Советом </a:t>
            </a:r>
            <a:r>
              <a:rPr lang="ru-RU" sz="1600" spc="-10" dirty="0" err="1">
                <a:solidFill>
                  <a:srgbClr val="00B050"/>
                </a:solidFill>
                <a:latin typeface="Calibri"/>
                <a:cs typeface="Calibri"/>
              </a:rPr>
              <a:t>Улемов</a:t>
            </a:r>
            <a:r>
              <a:rPr lang="ru-RU" sz="1600" spc="-10" dirty="0">
                <a:solidFill>
                  <a:srgbClr val="00B050"/>
                </a:solidFill>
                <a:latin typeface="Calibri"/>
                <a:cs typeface="Calibri"/>
              </a:rPr>
              <a:t> ДУМ РТ, как дозволенный согласно канонам исламского права) </a:t>
            </a:r>
            <a:r>
              <a:rPr lang="ru-RU" sz="1600" spc="-10" dirty="0">
                <a:latin typeface="Calibri"/>
                <a:cs typeface="Calibri"/>
              </a:rPr>
              <a:t>до 50% от суммы поддержки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F4C25-F4C7-8227-580D-A1BA8FEE002B}"/>
              </a:ext>
            </a:extLst>
          </p:cNvPr>
          <p:cNvSpPr txBox="1"/>
          <p:nvPr/>
        </p:nvSpPr>
        <p:spPr>
          <a:xfrm>
            <a:off x="294049" y="951007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 (доб. 244,249,236)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9A5A3-D1BB-4079-8896-164B6D41556A}"/>
              </a:ext>
            </a:extLst>
          </p:cNvPr>
          <p:cNvSpPr txBox="1"/>
          <p:nvPr/>
        </p:nvSpPr>
        <p:spPr>
          <a:xfrm>
            <a:off x="429624" y="3134573"/>
            <a:ext cx="35327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Обеспечение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56"/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150"/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6" name="Параллелограмм 9"/>
          <p:cNvSpPr/>
          <p:nvPr/>
        </p:nvSpPr>
        <p:spPr>
          <a:xfrm>
            <a:off x="991440" y="221040"/>
            <a:ext cx="10829520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7" name="Прямоугольник 152"/>
          <p:cNvSpPr/>
          <p:nvPr/>
        </p:nvSpPr>
        <p:spPr>
          <a:xfrm>
            <a:off x="1293120" y="297360"/>
            <a:ext cx="103438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Скругленный прямоугольник 50"/>
          <p:cNvSpPr/>
          <p:nvPr/>
        </p:nvSpPr>
        <p:spPr>
          <a:xfrm>
            <a:off x="3242854" y="3675060"/>
            <a:ext cx="5125680" cy="5029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274" name="Прямоугольник 7"/>
          <p:cNvSpPr/>
          <p:nvPr/>
        </p:nvSpPr>
        <p:spPr>
          <a:xfrm>
            <a:off x="2107492" y="1825779"/>
            <a:ext cx="7714695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/>
            <a:r>
              <a:rPr lang="ru-RU" sz="1800" b="0" i="1" strike="noStrike" spc="-1" dirty="0">
                <a:solidFill>
                  <a:srgbClr val="000000"/>
                </a:solidFill>
                <a:latin typeface="Calibri"/>
                <a:ea typeface="Arial"/>
              </a:rPr>
              <a:t>Для субъектов МСП, отвечающих хотя бы одному из требований:</a:t>
            </a:r>
          </a:p>
          <a:p>
            <a:pPr marL="285750" indent="-285750" algn="just" defTabSz="914400">
              <a:lnSpc>
                <a:spcPct val="100000"/>
              </a:lnSpc>
              <a:buFontTx/>
              <a:buChar char="-"/>
            </a:pP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П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обедители программы «Студенческий стартап», которые заключили договор с Фондом содействия инноваций в 2024 г. и/или 2025 г.</a:t>
            </a:r>
          </a:p>
          <a:p>
            <a:pPr marL="285750" indent="-285750" algn="just" defTabSz="914400">
              <a:lnSpc>
                <a:spcPct val="100000"/>
              </a:lnSpc>
              <a:buFontTx/>
              <a:buChar char="-"/>
            </a:pP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Т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рудоустроившие участников СВО </a:t>
            </a: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или </a:t>
            </a:r>
            <a:r>
              <a:rPr lang="ru-RU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субъектов МСП, вернувшихся с СВО и членов их семей</a:t>
            </a:r>
            <a:r>
              <a:rPr lang="ru-RU" spc="-1" dirty="0">
                <a:solidFill>
                  <a:schemeClr val="dk1"/>
                </a:solidFill>
                <a:latin typeface="Calibri"/>
                <a:ea typeface="Arial"/>
              </a:rPr>
              <a:t>, являющихся субъектами МСП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Box 1"/>
          <p:cNvSpPr/>
          <p:nvPr/>
        </p:nvSpPr>
        <p:spPr>
          <a:xfrm>
            <a:off x="187758" y="1135274"/>
            <a:ext cx="11045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КОГО: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D566E1-4142-7FB4-F0A7-E457112E3BD1}"/>
              </a:ext>
            </a:extLst>
          </p:cNvPr>
          <p:cNvSpPr/>
          <p:nvPr/>
        </p:nvSpPr>
        <p:spPr>
          <a:xfrm>
            <a:off x="3720008" y="3760630"/>
            <a:ext cx="3554227" cy="3317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</a:rPr>
              <a:t>РЕКЛАМА ПРОДУКЦИИ/УСЛУГ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DD5FCE1D-4B6F-F220-A084-919F96409F03}"/>
              </a:ext>
            </a:extLst>
          </p:cNvPr>
          <p:cNvSpPr/>
          <p:nvPr/>
        </p:nvSpPr>
        <p:spPr>
          <a:xfrm>
            <a:off x="3525935" y="4322117"/>
            <a:ext cx="4877808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Услуга включает в себя на выбор: 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фирменного стиля;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создание сайта;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настройку контекстной/таргетированной рекламы;</a:t>
            </a:r>
          </a:p>
          <a:p>
            <a:pPr marL="285750" indent="-285750" defTabSz="914400">
              <a:lnSpc>
                <a:spcPct val="100000"/>
              </a:lnSpc>
              <a:buFontTx/>
              <a:buChar char="-"/>
            </a:pPr>
            <a:r>
              <a:rPr lang="ru-RU" sz="16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размещение рекламы в СМИ</a:t>
            </a:r>
            <a:br>
              <a:rPr sz="1600" dirty="0"/>
            </a:b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8ABDE996-DAB1-FB8E-F3D2-7CBE0750C6DE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057354" y="493646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4E153-83F7-4A2F-8866-515E00C4B0BB}"/>
              </a:ext>
            </a:extLst>
          </p:cNvPr>
          <p:cNvSpPr txBox="1"/>
          <p:nvPr/>
        </p:nvSpPr>
        <p:spPr>
          <a:xfrm>
            <a:off x="3401518" y="6083799"/>
            <a:ext cx="480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20" name="Параллелограмм 6">
            <a:extLst>
              <a:ext uri="{FF2B5EF4-FFF2-40B4-BE49-F238E27FC236}">
                <a16:creationId xmlns:a16="http://schemas.microsoft.com/office/drawing/2014/main" id="{627FF07B-CDD1-4D9B-867D-125E7F99BEE9}"/>
              </a:ext>
            </a:extLst>
          </p:cNvPr>
          <p:cNvSpPr/>
          <p:nvPr/>
        </p:nvSpPr>
        <p:spPr>
          <a:xfrm>
            <a:off x="295835" y="221040"/>
            <a:ext cx="813325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F0A74-45A7-1E10-2397-2A669EFEA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56">
            <a:extLst>
              <a:ext uri="{FF2B5EF4-FFF2-40B4-BE49-F238E27FC236}">
                <a16:creationId xmlns:a16="http://schemas.microsoft.com/office/drawing/2014/main" id="{864D4876-C307-00B4-446D-37C43142B308}"/>
              </a:ext>
            </a:extLst>
          </p:cNvPr>
          <p:cNvSpPr/>
          <p:nvPr/>
        </p:nvSpPr>
        <p:spPr>
          <a:xfrm>
            <a:off x="5067000" y="2416320"/>
            <a:ext cx="26100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Прямоугольник 150">
            <a:extLst>
              <a:ext uri="{FF2B5EF4-FFF2-40B4-BE49-F238E27FC236}">
                <a16:creationId xmlns:a16="http://schemas.microsoft.com/office/drawing/2014/main" id="{A4CF73EF-9F19-681D-2071-CACAAFA5689B}"/>
              </a:ext>
            </a:extLst>
          </p:cNvPr>
          <p:cNvSpPr/>
          <p:nvPr/>
        </p:nvSpPr>
        <p:spPr>
          <a:xfrm>
            <a:off x="4392360" y="3219120"/>
            <a:ext cx="1572480" cy="91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66" name="Параллелограмм 9">
            <a:extLst>
              <a:ext uri="{FF2B5EF4-FFF2-40B4-BE49-F238E27FC236}">
                <a16:creationId xmlns:a16="http://schemas.microsoft.com/office/drawing/2014/main" id="{2C43D3D5-EB8C-8497-8B06-1F8C69A418AE}"/>
              </a:ext>
            </a:extLst>
          </p:cNvPr>
          <p:cNvSpPr/>
          <p:nvPr/>
        </p:nvSpPr>
        <p:spPr>
          <a:xfrm>
            <a:off x="807480" y="195213"/>
            <a:ext cx="10829520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7" name="Прямоугольник 152">
            <a:extLst>
              <a:ext uri="{FF2B5EF4-FFF2-40B4-BE49-F238E27FC236}">
                <a16:creationId xmlns:a16="http://schemas.microsoft.com/office/drawing/2014/main" id="{97DB037C-BE37-C5FA-A61B-2A9A31B418DA}"/>
              </a:ext>
            </a:extLst>
          </p:cNvPr>
          <p:cNvSpPr/>
          <p:nvPr/>
        </p:nvSpPr>
        <p:spPr>
          <a:xfrm>
            <a:off x="1293120" y="297360"/>
            <a:ext cx="103438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TextBox 1">
            <a:extLst>
              <a:ext uri="{FF2B5EF4-FFF2-40B4-BE49-F238E27FC236}">
                <a16:creationId xmlns:a16="http://schemas.microsoft.com/office/drawing/2014/main" id="{905A5438-BFA5-317C-EA23-D77E3DEA8C73}"/>
              </a:ext>
            </a:extLst>
          </p:cNvPr>
          <p:cNvSpPr/>
          <p:nvPr/>
        </p:nvSpPr>
        <p:spPr>
          <a:xfrm>
            <a:off x="187758" y="1135274"/>
            <a:ext cx="1104552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DejaVu Sans"/>
              </a:rPr>
              <a:t>САМОЗАНЯТЫХ И ИП НА НПД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5D6BB2BB-0E2B-FCD0-229F-6972253E3FFD}"/>
              </a:ext>
            </a:extLst>
          </p:cNvPr>
          <p:cNvSpPr/>
          <p:nvPr/>
        </p:nvSpPr>
        <p:spPr>
          <a:xfrm>
            <a:off x="3366790" y="3429000"/>
            <a:ext cx="4877808" cy="16836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98350" indent="-285750" algn="just">
              <a:spcBef>
                <a:spcPts val="346"/>
              </a:spcBef>
              <a:buFontTx/>
              <a:buChar char="-"/>
            </a:pPr>
            <a:r>
              <a:rPr lang="ru-RU" sz="1600" spc="-1" dirty="0">
                <a:solidFill>
                  <a:srgbClr val="1D1D1B"/>
                </a:solidFill>
                <a:latin typeface="Calibri"/>
                <a:ea typeface="Arial"/>
              </a:rPr>
              <a:t>Создание личного  кабинета, товарных карточек       с  </a:t>
            </a:r>
            <a:r>
              <a:rPr lang="ru-RU" sz="1600" spc="-7" dirty="0">
                <a:solidFill>
                  <a:srgbClr val="1D1D1B"/>
                </a:solidFill>
                <a:latin typeface="Calibri"/>
                <a:ea typeface="Arial"/>
              </a:rPr>
              <a:t>подготовкой </a:t>
            </a:r>
            <a:r>
              <a:rPr lang="ru-RU" sz="1600" spc="-1" dirty="0">
                <a:solidFill>
                  <a:srgbClr val="1D1D1B"/>
                </a:solidFill>
                <a:latin typeface="Calibri"/>
                <a:ea typeface="Arial"/>
              </a:rPr>
              <a:t>текстовых материалов;</a:t>
            </a:r>
            <a:endParaRPr lang="ru-RU" sz="1600" spc="-1" dirty="0">
              <a:solidFill>
                <a:srgbClr val="000000"/>
              </a:solidFill>
            </a:endParaRPr>
          </a:p>
          <a:p>
            <a:pPr marL="298350" indent="-285750" algn="just">
              <a:spcBef>
                <a:spcPts val="346"/>
              </a:spcBef>
              <a:buFontTx/>
              <a:buChar char="-"/>
            </a:pPr>
            <a:r>
              <a:rPr lang="ru-RU" sz="1600" spc="-1" dirty="0">
                <a:solidFill>
                  <a:srgbClr val="1D1D1B"/>
                </a:solidFill>
                <a:latin typeface="Calibri"/>
                <a:ea typeface="Arial"/>
              </a:rPr>
              <a:t>Фотосъемка продукции (при  необходимости);</a:t>
            </a:r>
            <a:endParaRPr lang="ru-RU" sz="1600" spc="-1" dirty="0">
              <a:solidFill>
                <a:srgbClr val="000000"/>
              </a:solidFill>
            </a:endParaRPr>
          </a:p>
          <a:p>
            <a:pPr marL="298350" indent="-285750" algn="just">
              <a:spcBef>
                <a:spcPts val="346"/>
              </a:spcBef>
              <a:buFontTx/>
              <a:buChar char="-"/>
            </a:pPr>
            <a:r>
              <a:rPr lang="ru-RU" sz="1600" spc="-1" dirty="0">
                <a:solidFill>
                  <a:srgbClr val="1D1D1B"/>
                </a:solidFill>
                <a:latin typeface="Calibri"/>
                <a:ea typeface="Arial"/>
              </a:rPr>
              <a:t>Настройка склада;</a:t>
            </a:r>
            <a:endParaRPr lang="ru-RU" sz="1600" spc="-1" dirty="0">
              <a:solidFill>
                <a:srgbClr val="000000"/>
              </a:solidFill>
            </a:endParaRPr>
          </a:p>
          <a:p>
            <a:pPr marL="298350" indent="-285750" algn="just">
              <a:spcBef>
                <a:spcPts val="346"/>
              </a:spcBef>
              <a:buFontTx/>
              <a:buChar char="-"/>
            </a:pPr>
            <a:r>
              <a:rPr lang="ru-RU" sz="1600" spc="-7" dirty="0">
                <a:solidFill>
                  <a:srgbClr val="1D1D1B"/>
                </a:solidFill>
                <a:latin typeface="Calibri"/>
                <a:ea typeface="Arial"/>
              </a:rPr>
              <a:t>Консультацию</a:t>
            </a:r>
            <a:r>
              <a:rPr lang="ru-RU" sz="1600" spc="-12" dirty="0">
                <a:solidFill>
                  <a:srgbClr val="1D1D1B"/>
                </a:solidFill>
                <a:latin typeface="Calibri"/>
                <a:ea typeface="Arial"/>
              </a:rPr>
              <a:t> </a:t>
            </a:r>
            <a:r>
              <a:rPr lang="ru-RU" sz="1600" spc="-1" dirty="0">
                <a:solidFill>
                  <a:srgbClr val="1D1D1B"/>
                </a:solidFill>
                <a:latin typeface="Calibri"/>
                <a:ea typeface="Arial"/>
              </a:rPr>
              <a:t>по ведению</a:t>
            </a:r>
            <a:r>
              <a:rPr lang="ru-RU" sz="1600" spc="1" dirty="0">
                <a:solidFill>
                  <a:srgbClr val="1D1D1B"/>
                </a:solidFill>
                <a:latin typeface="Calibri"/>
                <a:ea typeface="Arial"/>
              </a:rPr>
              <a:t> </a:t>
            </a:r>
            <a:r>
              <a:rPr lang="ru-RU" sz="1600" spc="-7" dirty="0">
                <a:solidFill>
                  <a:srgbClr val="1D1D1B"/>
                </a:solidFill>
                <a:latin typeface="Calibri"/>
                <a:ea typeface="Arial"/>
              </a:rPr>
              <a:t>продаж </a:t>
            </a:r>
            <a:r>
              <a:rPr lang="ru-RU" sz="1600" spc="-1" dirty="0">
                <a:solidFill>
                  <a:srgbClr val="1D1D1B"/>
                </a:solidFill>
                <a:latin typeface="Calibri"/>
                <a:ea typeface="Arial"/>
              </a:rPr>
              <a:t> на выбранном</a:t>
            </a:r>
            <a:r>
              <a:rPr lang="ru-RU" sz="1600" spc="-12" dirty="0">
                <a:solidFill>
                  <a:srgbClr val="1D1D1B"/>
                </a:solidFill>
                <a:latin typeface="Calibri"/>
                <a:ea typeface="Arial"/>
              </a:rPr>
              <a:t> </a:t>
            </a:r>
            <a:r>
              <a:rPr lang="ru-RU" sz="1600" spc="-1" dirty="0">
                <a:solidFill>
                  <a:srgbClr val="1D1D1B"/>
                </a:solidFill>
                <a:latin typeface="Calibri"/>
                <a:ea typeface="Arial"/>
              </a:rPr>
              <a:t>маркетплейсе</a:t>
            </a:r>
            <a:endParaRPr lang="ru-RU" sz="1600" spc="-1" dirty="0">
              <a:solidFill>
                <a:srgbClr val="000000"/>
              </a:solidFill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132272C6-51B6-8BE7-0C84-49A8E3C77FCC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057354" y="493646"/>
            <a:ext cx="1923686" cy="859626"/>
          </a:xfrm>
          <a:prstGeom prst="rect">
            <a:avLst/>
          </a:prstGeom>
          <a:ln w="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CB9D50-8EFC-37D9-C6B0-21B776A88374}"/>
              </a:ext>
            </a:extLst>
          </p:cNvPr>
          <p:cNvSpPr txBox="1"/>
          <p:nvPr/>
        </p:nvSpPr>
        <p:spPr>
          <a:xfrm>
            <a:off x="3401518" y="5823823"/>
            <a:ext cx="480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3" name="Скругленный прямоугольник 50">
            <a:extLst>
              <a:ext uri="{FF2B5EF4-FFF2-40B4-BE49-F238E27FC236}">
                <a16:creationId xmlns:a16="http://schemas.microsoft.com/office/drawing/2014/main" id="{C97B08CC-E503-B4D6-D46B-0D9DB5CA6EF1}"/>
              </a:ext>
            </a:extLst>
          </p:cNvPr>
          <p:cNvSpPr/>
          <p:nvPr/>
        </p:nvSpPr>
        <p:spPr>
          <a:xfrm>
            <a:off x="3157143" y="2168257"/>
            <a:ext cx="5297102" cy="807254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888B5F-E457-A8A2-B7D3-6554048BE1C9}"/>
              </a:ext>
            </a:extLst>
          </p:cNvPr>
          <p:cNvSpPr/>
          <p:nvPr/>
        </p:nvSpPr>
        <p:spPr>
          <a:xfrm>
            <a:off x="3469342" y="2260541"/>
            <a:ext cx="3881718" cy="582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699120" algn="ctr" defTabSz="914400">
              <a:lnSpc>
                <a:spcPct val="102000"/>
              </a:lnSpc>
              <a:spcBef>
                <a:spcPts val="496"/>
              </a:spcBef>
            </a:pPr>
            <a:r>
              <a:rPr lang="ru-RU" sz="1600" b="1" strike="noStrike" spc="-1" dirty="0">
                <a:solidFill>
                  <a:schemeClr val="dk1"/>
                </a:solidFill>
                <a:latin typeface="Calibri"/>
              </a:rPr>
              <a:t>ОБЕСПЕЧЕНИЕ РАЗМЕЩЕНИЯ ТОВАРОВ НА МАРКЕТПЛЕЙСАХ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46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Прямоугольник 127"/>
          <p:cNvSpPr/>
          <p:nvPr/>
        </p:nvSpPr>
        <p:spPr>
          <a:xfrm>
            <a:off x="213840" y="1917000"/>
            <a:ext cx="58784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grpSp>
        <p:nvGrpSpPr>
          <p:cNvPr id="368" name="Группа 58"/>
          <p:cNvGrpSpPr/>
          <p:nvPr/>
        </p:nvGrpSpPr>
        <p:grpSpPr>
          <a:xfrm>
            <a:off x="311760" y="4878720"/>
            <a:ext cx="5370120" cy="1637640"/>
            <a:chOff x="311760" y="4878720"/>
            <a:chExt cx="5370120" cy="1637640"/>
          </a:xfrm>
        </p:grpSpPr>
        <p:sp>
          <p:nvSpPr>
            <p:cNvPr id="369" name="TextBox 22"/>
            <p:cNvSpPr/>
            <p:nvPr/>
          </p:nvSpPr>
          <p:spPr>
            <a:xfrm>
              <a:off x="366120" y="487872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0" name="Блок-схема: альтернативный процесс 9"/>
            <p:cNvSpPr/>
            <p:nvPr/>
          </p:nvSpPr>
          <p:spPr>
            <a:xfrm>
              <a:off x="1257480" y="512640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1" name="Прямоугольник 131"/>
            <p:cNvSpPr/>
            <p:nvPr/>
          </p:nvSpPr>
          <p:spPr>
            <a:xfrm>
              <a:off x="1977120" y="514188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72" name="Прямоугольник 132"/>
            <p:cNvSpPr/>
            <p:nvPr/>
          </p:nvSpPr>
          <p:spPr>
            <a:xfrm>
              <a:off x="396000" y="568908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73" name="Прямоугольник 133"/>
            <p:cNvSpPr/>
            <p:nvPr/>
          </p:nvSpPr>
          <p:spPr>
            <a:xfrm>
              <a:off x="311760" y="615168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74" name="Группа 59"/>
          <p:cNvGrpSpPr/>
          <p:nvPr/>
        </p:nvGrpSpPr>
        <p:grpSpPr>
          <a:xfrm>
            <a:off x="180720" y="851459"/>
            <a:ext cx="5325245" cy="883381"/>
            <a:chOff x="180720" y="851459"/>
            <a:chExt cx="5325245" cy="883381"/>
          </a:xfrm>
        </p:grpSpPr>
        <p:sp>
          <p:nvSpPr>
            <p:cNvPr id="375" name="Скругленный прямоугольник 43"/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76" name="Группа 60"/>
            <p:cNvGrpSpPr/>
            <p:nvPr/>
          </p:nvGrpSpPr>
          <p:grpSpPr>
            <a:xfrm>
              <a:off x="3149765" y="851459"/>
              <a:ext cx="2356200" cy="577273"/>
              <a:chOff x="3149765" y="851459"/>
              <a:chExt cx="2356200" cy="577273"/>
            </a:xfrm>
          </p:grpSpPr>
          <p:sp>
            <p:nvSpPr>
              <p:cNvPr id="377" name="Скругленный прямоугольник 44"/>
              <p:cNvSpPr/>
              <p:nvPr/>
            </p:nvSpPr>
            <p:spPr>
              <a:xfrm>
                <a:off x="3421260" y="894659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78" name="Прямоугольник 134"/>
              <p:cNvSpPr/>
              <p:nvPr/>
            </p:nvSpPr>
            <p:spPr>
              <a:xfrm>
                <a:off x="3149765" y="851459"/>
                <a:ext cx="2356200" cy="577273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и крупный бизнес</a:t>
                </a:r>
                <a:endParaRPr kumimoji="0" lang="ru-RU" sz="14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79" name="Прямоугольник 135"/>
          <p:cNvSpPr/>
          <p:nvPr/>
        </p:nvSpPr>
        <p:spPr>
          <a:xfrm>
            <a:off x="1143324" y="1233603"/>
            <a:ext cx="237883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АНАЛИТИКА </a:t>
            </a:r>
            <a:r>
              <a:rPr kumimoji="0" lang="ru-RU" sz="1800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(ОНЛАЙН)</a:t>
            </a:r>
            <a:endParaRPr kumimoji="0" lang="ru-RU" sz="180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6" name="Прямоугольник 138"/>
          <p:cNvSpPr/>
          <p:nvPr/>
        </p:nvSpPr>
        <p:spPr>
          <a:xfrm>
            <a:off x="189693" y="1819315"/>
            <a:ext cx="622296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Отчеты </a:t>
            </a:r>
            <a:r>
              <a:rPr kumimoji="0" lang="ru-RU" sz="180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по отрасли, по товару, по стране </a:t>
            </a:r>
            <a:r>
              <a:rPr kumimoji="0" lang="ru-RU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(бесплатно)</a:t>
            </a:r>
          </a:p>
          <a:p>
            <a:pPr lvl="0"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Барьеры и требования рынков (бесплатно)</a:t>
            </a:r>
          </a:p>
          <a:p>
            <a:pPr marL="285840" lvl="0" indent="-285840">
              <a:buClr>
                <a:srgbClr val="000000"/>
              </a:buClr>
              <a:buFont typeface="Arial"/>
              <a:buChar char="•"/>
              <a:defRPr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Calibri"/>
              </a:rPr>
              <a:t>О ввозных таможенных пошлинах и нетарифных мерах (сертификация, квоты, пошлины и т.д.), охране объектов интеллектуальной собственности</a:t>
            </a:r>
            <a:endParaRPr lang="ru-RU" sz="1400" spc="-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Учебные пособия</a:t>
            </a:r>
          </a:p>
          <a:p>
            <a:pPr lvl="0" algn="ctr">
              <a:defRPr/>
            </a:pPr>
            <a:r>
              <a:rPr lang="en-US" b="1" spc="-1" dirty="0">
                <a:solidFill>
                  <a:srgbClr val="000000"/>
                </a:solidFill>
                <a:latin typeface="Times New Roman"/>
                <a:ea typeface="Calibri"/>
                <a:hlinkClick r:id="rId2"/>
              </a:rPr>
              <a:t>https://myexport.exportcenter.ru/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</a:p>
        </p:txBody>
      </p:sp>
      <p:sp>
        <p:nvSpPr>
          <p:cNvPr id="35" name="Прямоугольник 127">
            <a:extLst>
              <a:ext uri="{FF2B5EF4-FFF2-40B4-BE49-F238E27FC236}">
                <a16:creationId xmlns:a16="http://schemas.microsoft.com/office/drawing/2014/main" id="{634AA5CF-9805-4505-A84D-51668E26DE06}"/>
              </a:ext>
            </a:extLst>
          </p:cNvPr>
          <p:cNvSpPr/>
          <p:nvPr/>
        </p:nvSpPr>
        <p:spPr>
          <a:xfrm>
            <a:off x="150118" y="4381678"/>
            <a:ext cx="6302109" cy="12296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>
              <a:defRPr/>
            </a:pPr>
            <a:r>
              <a:rPr lang="ru-RU" b="1" u="sng" spc="-1" dirty="0">
                <a:solidFill>
                  <a:srgbClr val="000000"/>
                </a:solidFill>
                <a:latin typeface="Times New Roman"/>
                <a:ea typeface="Calibri"/>
              </a:rPr>
              <a:t>Очно</a:t>
            </a:r>
            <a:r>
              <a:rPr lang="ru-RU" b="1" spc="-1" dirty="0">
                <a:solidFill>
                  <a:srgbClr val="000000"/>
                </a:solidFill>
                <a:latin typeface="Times New Roman"/>
                <a:ea typeface="Calibri"/>
              </a:rPr>
              <a:t> в г. Казань: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Calibri"/>
              </a:rPr>
              <a:t>«Эффективная деловая коммуникация для экспортеров», 11.09.2025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Calibri"/>
              </a:rPr>
              <a:t>«Маркетинг как часть экспортного контракта», 12.09.2025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Calibri"/>
              </a:rPr>
              <a:t>«Правовые аспекты экспорта», 17.09.2025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spc="-1" dirty="0">
                <a:solidFill>
                  <a:srgbClr val="000000"/>
                </a:solidFill>
                <a:latin typeface="Times New Roman"/>
                <a:ea typeface="Calibri"/>
              </a:rPr>
              <a:t>«Документационное сопровождение экспорта», 01.10.2025</a:t>
            </a:r>
          </a:p>
        </p:txBody>
      </p:sp>
      <p:grpSp>
        <p:nvGrpSpPr>
          <p:cNvPr id="41" name="Группа 59">
            <a:extLst>
              <a:ext uri="{FF2B5EF4-FFF2-40B4-BE49-F238E27FC236}">
                <a16:creationId xmlns:a16="http://schemas.microsoft.com/office/drawing/2014/main" id="{EFB3AA3B-BD83-4008-A17B-1DCFFE00509C}"/>
              </a:ext>
            </a:extLst>
          </p:cNvPr>
          <p:cNvGrpSpPr/>
          <p:nvPr/>
        </p:nvGrpSpPr>
        <p:grpSpPr>
          <a:xfrm>
            <a:off x="213840" y="3467260"/>
            <a:ext cx="5314500" cy="879120"/>
            <a:chOff x="180720" y="855720"/>
            <a:chExt cx="5314500" cy="879120"/>
          </a:xfrm>
        </p:grpSpPr>
        <p:sp>
          <p:nvSpPr>
            <p:cNvPr id="42" name="Скругленный прямоугольник 43">
              <a:extLst>
                <a:ext uri="{FF2B5EF4-FFF2-40B4-BE49-F238E27FC236}">
                  <a16:creationId xmlns:a16="http://schemas.microsoft.com/office/drawing/2014/main" id="{57D93A08-F9C9-4EA7-B649-6091468576EC}"/>
                </a:ext>
              </a:extLst>
            </p:cNvPr>
            <p:cNvSpPr/>
            <p:nvPr/>
          </p:nvSpPr>
          <p:spPr>
            <a:xfrm>
              <a:off x="180720" y="1071000"/>
              <a:ext cx="4653360" cy="6638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43" name="Группа 60">
              <a:extLst>
                <a:ext uri="{FF2B5EF4-FFF2-40B4-BE49-F238E27FC236}">
                  <a16:creationId xmlns:a16="http://schemas.microsoft.com/office/drawing/2014/main" id="{3D396E96-5D2E-4372-A2EF-367E9A875573}"/>
                </a:ext>
              </a:extLst>
            </p:cNvPr>
            <p:cNvGrpSpPr/>
            <p:nvPr/>
          </p:nvGrpSpPr>
          <p:grpSpPr>
            <a:xfrm>
              <a:off x="3139020" y="855720"/>
              <a:ext cx="2356200" cy="511920"/>
              <a:chOff x="3139020" y="855720"/>
              <a:chExt cx="2356200" cy="511920"/>
            </a:xfrm>
          </p:grpSpPr>
          <p:sp>
            <p:nvSpPr>
              <p:cNvPr id="44" name="Скругленный прямоугольник 44">
                <a:extLst>
                  <a:ext uri="{FF2B5EF4-FFF2-40B4-BE49-F238E27FC236}">
                    <a16:creationId xmlns:a16="http://schemas.microsoft.com/office/drawing/2014/main" id="{B29FB626-3C1D-4116-8B22-12C94B8132AA}"/>
                  </a:ext>
                </a:extLst>
              </p:cNvPr>
              <p:cNvSpPr/>
              <p:nvPr/>
            </p:nvSpPr>
            <p:spPr>
              <a:xfrm>
                <a:off x="3402720" y="855720"/>
                <a:ext cx="1737000" cy="51192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45" name="Прямоугольник 134">
                <a:extLst>
                  <a:ext uri="{FF2B5EF4-FFF2-40B4-BE49-F238E27FC236}">
                    <a16:creationId xmlns:a16="http://schemas.microsoft.com/office/drawing/2014/main" id="{E00591D4-D3EA-4271-A26B-501C34FD9EE7}"/>
                  </a:ext>
                </a:extLst>
              </p:cNvPr>
              <p:cNvSpPr/>
              <p:nvPr/>
            </p:nvSpPr>
            <p:spPr>
              <a:xfrm>
                <a:off x="3139020" y="894738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46" name="Прямоугольник 135">
            <a:extLst>
              <a:ext uri="{FF2B5EF4-FFF2-40B4-BE49-F238E27FC236}">
                <a16:creationId xmlns:a16="http://schemas.microsoft.com/office/drawing/2014/main" id="{674D47F6-4206-4BA9-B268-1D7EF3796A76}"/>
              </a:ext>
            </a:extLst>
          </p:cNvPr>
          <p:cNvSpPr/>
          <p:nvPr/>
        </p:nvSpPr>
        <p:spPr>
          <a:xfrm>
            <a:off x="1670537" y="3841685"/>
            <a:ext cx="130001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СЕМИНАРЫ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7" name="Группа 61">
            <a:extLst>
              <a:ext uri="{FF2B5EF4-FFF2-40B4-BE49-F238E27FC236}">
                <a16:creationId xmlns:a16="http://schemas.microsoft.com/office/drawing/2014/main" id="{7ADFC328-5560-4DBE-A5A8-0D177DD6035C}"/>
              </a:ext>
            </a:extLst>
          </p:cNvPr>
          <p:cNvGrpSpPr/>
          <p:nvPr/>
        </p:nvGrpSpPr>
        <p:grpSpPr>
          <a:xfrm>
            <a:off x="6288136" y="1021090"/>
            <a:ext cx="5407823" cy="856502"/>
            <a:chOff x="6562564" y="874990"/>
            <a:chExt cx="5407823" cy="856502"/>
          </a:xfrm>
        </p:grpSpPr>
        <p:sp>
          <p:nvSpPr>
            <p:cNvPr id="48" name="Скругленный прямоугольник 45">
              <a:extLst>
                <a:ext uri="{FF2B5EF4-FFF2-40B4-BE49-F238E27FC236}">
                  <a16:creationId xmlns:a16="http://schemas.microsoft.com/office/drawing/2014/main" id="{092C46F0-97EA-4F8C-B2ED-F9434627DF83}"/>
                </a:ext>
              </a:extLst>
            </p:cNvPr>
            <p:cNvSpPr/>
            <p:nvPr/>
          </p:nvSpPr>
          <p:spPr>
            <a:xfrm>
              <a:off x="6562564" y="1072332"/>
              <a:ext cx="4653360" cy="659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51" name="Прямоугольник 136">
              <a:extLst>
                <a:ext uri="{FF2B5EF4-FFF2-40B4-BE49-F238E27FC236}">
                  <a16:creationId xmlns:a16="http://schemas.microsoft.com/office/drawing/2014/main" id="{29F6EBDD-462D-4492-B585-85B2E8FD7F3A}"/>
                </a:ext>
              </a:extLst>
            </p:cNvPr>
            <p:cNvSpPr/>
            <p:nvPr/>
          </p:nvSpPr>
          <p:spPr>
            <a:xfrm>
              <a:off x="9614187" y="874990"/>
              <a:ext cx="2356200" cy="407014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52" name="Прямоугольник 137">
            <a:extLst>
              <a:ext uri="{FF2B5EF4-FFF2-40B4-BE49-F238E27FC236}">
                <a16:creationId xmlns:a16="http://schemas.microsoft.com/office/drawing/2014/main" id="{81A41B14-9A59-4DF6-BC77-C4B320EC00B7}"/>
              </a:ext>
            </a:extLst>
          </p:cNvPr>
          <p:cNvSpPr/>
          <p:nvPr/>
        </p:nvSpPr>
        <p:spPr>
          <a:xfrm>
            <a:off x="6771805" y="1515486"/>
            <a:ext cx="389655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АКСЕЛЕРАЦИЯ - ЭКСПОРТНЫЙ ФОРСАЖ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Прямоугольник 140">
            <a:extLst>
              <a:ext uri="{FF2B5EF4-FFF2-40B4-BE49-F238E27FC236}">
                <a16:creationId xmlns:a16="http://schemas.microsoft.com/office/drawing/2014/main" id="{F39AC257-D29F-4FAD-86FC-19E0BEA79099}"/>
              </a:ext>
            </a:extLst>
          </p:cNvPr>
          <p:cNvSpPr/>
          <p:nvPr/>
        </p:nvSpPr>
        <p:spPr>
          <a:xfrm>
            <a:off x="6288136" y="2009268"/>
            <a:ext cx="5537744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часть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модуль: «Введение в экспортную и проектную деятельность»;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1: «Выбор рынка и поиск покупателей»;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2: «Экспортный маркетинг»;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3: «Формирование финансовых условий экспортной сделки»;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4: «Реализация экспортной сделки»;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5: «Переговоры и заключение контракта».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вывода продукции предприятия на внешний рынок;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переговорного процесса;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логистики доставки груза и  оформления таможенных документов;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особенностей валютного регулирования;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учет аспектов налогового законодательства.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Обучение: июль-сентябрь 2025</a:t>
            </a:r>
          </a:p>
        </p:txBody>
      </p:sp>
      <p:sp>
        <p:nvSpPr>
          <p:cNvPr id="4" name="Скругленный прямоугольник 44">
            <a:extLst>
              <a:ext uri="{FF2B5EF4-FFF2-40B4-BE49-F238E27FC236}">
                <a16:creationId xmlns:a16="http://schemas.microsoft.com/office/drawing/2014/main" id="{B860BC16-99E8-9852-6F2B-F7AC47483D76}"/>
              </a:ext>
            </a:extLst>
          </p:cNvPr>
          <p:cNvSpPr/>
          <p:nvPr/>
        </p:nvSpPr>
        <p:spPr>
          <a:xfrm>
            <a:off x="9519703" y="982887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5" name="Прямоугольник 134">
            <a:extLst>
              <a:ext uri="{FF2B5EF4-FFF2-40B4-BE49-F238E27FC236}">
                <a16:creationId xmlns:a16="http://schemas.microsoft.com/office/drawing/2014/main" id="{B058B34F-6461-BF59-AAE8-9950E2DA6DDF}"/>
              </a:ext>
            </a:extLst>
          </p:cNvPr>
          <p:cNvSpPr/>
          <p:nvPr/>
        </p:nvSpPr>
        <p:spPr>
          <a:xfrm>
            <a:off x="9257221" y="1052280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EA682-42FD-415B-AACC-DEDF742DE31F}"/>
              </a:ext>
            </a:extLst>
          </p:cNvPr>
          <p:cNvSpPr txBox="1"/>
          <p:nvPr/>
        </p:nvSpPr>
        <p:spPr>
          <a:xfrm>
            <a:off x="3798479" y="6240560"/>
            <a:ext cx="513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</p:txBody>
      </p:sp>
      <p:sp>
        <p:nvSpPr>
          <p:cNvPr id="49" name="Параллелограмм 9">
            <a:extLst>
              <a:ext uri="{FF2B5EF4-FFF2-40B4-BE49-F238E27FC236}">
                <a16:creationId xmlns:a16="http://schemas.microsoft.com/office/drawing/2014/main" id="{8CFE7653-B0E9-4D61-981F-55D95F20DF45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E4579C50-5E17-F70F-C01E-3A0E70021A30}"/>
              </a:ext>
            </a:extLst>
          </p:cNvPr>
          <p:cNvPicPr/>
          <p:nvPr/>
        </p:nvPicPr>
        <p:blipFill rotWithShape="1">
          <a:blip r:embed="rId3"/>
          <a:srcRect l="22272" t="19402" r="51167" b="20431"/>
          <a:stretch/>
        </p:blipFill>
        <p:spPr>
          <a:xfrm>
            <a:off x="11085064" y="808348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55" name="Прямоугольник 152">
            <a:extLst>
              <a:ext uri="{FF2B5EF4-FFF2-40B4-BE49-F238E27FC236}">
                <a16:creationId xmlns:a16="http://schemas.microsoft.com/office/drawing/2014/main" id="{1B70C7FA-1884-42FC-A2C8-92B8112C2C42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854E222-4FEB-4F15-BD52-516A948790E9}"/>
              </a:ext>
            </a:extLst>
          </p:cNvPr>
          <p:cNvSpPr/>
          <p:nvPr/>
        </p:nvSpPr>
        <p:spPr>
          <a:xfrm>
            <a:off x="4073586" y="5939511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95" y="5243040"/>
            <a:ext cx="1255030" cy="15902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Группа 42"/>
          <p:cNvGrpSpPr/>
          <p:nvPr/>
        </p:nvGrpSpPr>
        <p:grpSpPr>
          <a:xfrm>
            <a:off x="590399" y="735192"/>
            <a:ext cx="4792305" cy="1122840"/>
            <a:chOff x="590400" y="770760"/>
            <a:chExt cx="11196000" cy="1122840"/>
          </a:xfrm>
        </p:grpSpPr>
        <p:sp>
          <p:nvSpPr>
            <p:cNvPr id="284" name="Скругленный прямоугольник 27"/>
            <p:cNvSpPr/>
            <p:nvPr/>
          </p:nvSpPr>
          <p:spPr>
            <a:xfrm>
              <a:off x="590400" y="1054080"/>
              <a:ext cx="11196000" cy="8395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287" name="Прямоугольник 100"/>
            <p:cNvSpPr/>
            <p:nvPr/>
          </p:nvSpPr>
          <p:spPr>
            <a:xfrm>
              <a:off x="10475554" y="770760"/>
              <a:ext cx="469968" cy="385667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88" name="Прямоугольник 101"/>
          <p:cNvSpPr/>
          <p:nvPr/>
        </p:nvSpPr>
        <p:spPr>
          <a:xfrm>
            <a:off x="863775" y="1236959"/>
            <a:ext cx="42455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ЦПЭ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89" name="Прямоугольник 102"/>
          <p:cNvSpPr/>
          <p:nvPr/>
        </p:nvSpPr>
        <p:spPr>
          <a:xfrm>
            <a:off x="361365" y="2306663"/>
            <a:ext cx="5307288" cy="9314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300" dirty="0">
                <a:latin typeface="+mj-lt"/>
                <a:cs typeface="Times New Roman" panose="02020603050405020304" pitchFamily="18" charset="0"/>
              </a:rPr>
              <a:t>34-я международная выставка </a:t>
            </a:r>
            <a:r>
              <a:rPr lang="ru-RU" sz="1300" b="1" dirty="0">
                <a:latin typeface="+mj-lt"/>
                <a:cs typeface="Times New Roman" panose="02020603050405020304" pitchFamily="18" charset="0"/>
              </a:rPr>
              <a:t>«Медицинская техника, изделия медицинского назначения и расходные материалы»</a:t>
            </a:r>
            <a:r>
              <a:rPr lang="ru-RU" sz="1300" dirty="0">
                <a:latin typeface="+mj-lt"/>
                <a:cs typeface="Times New Roman" panose="02020603050405020304" pitchFamily="18" charset="0"/>
              </a:rPr>
              <a:t>, Москва (Россия), 08.12.-11.12.2025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13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7">
            <a:extLst>
              <a:ext uri="{FF2B5EF4-FFF2-40B4-BE49-F238E27FC236}">
                <a16:creationId xmlns:a16="http://schemas.microsoft.com/office/drawing/2014/main" id="{E6CBEA8D-7474-4FC2-AD11-A2E48CA85325}"/>
              </a:ext>
            </a:extLst>
          </p:cNvPr>
          <p:cNvSpPr/>
          <p:nvPr/>
        </p:nvSpPr>
        <p:spPr>
          <a:xfrm>
            <a:off x="5795836" y="1025352"/>
            <a:ext cx="4792305" cy="8395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28" name="Прямоугольник 101">
            <a:extLst>
              <a:ext uri="{FF2B5EF4-FFF2-40B4-BE49-F238E27FC236}">
                <a16:creationId xmlns:a16="http://schemas.microsoft.com/office/drawing/2014/main" id="{CE086B88-8D3A-4305-8B35-4F2DCF57FC33}"/>
              </a:ext>
            </a:extLst>
          </p:cNvPr>
          <p:cNvSpPr/>
          <p:nvPr/>
        </p:nvSpPr>
        <p:spPr>
          <a:xfrm>
            <a:off x="5887784" y="1236959"/>
            <a:ext cx="424555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1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УЧАСТИЕ В МЕЖДУНАРОДНЫХ ВЫСТАВКАХ И БИЗНЕС-МИССИЯХ РЭЦ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DDE3D3-09CF-4612-BF25-F1BBA328DF0E}"/>
              </a:ext>
            </a:extLst>
          </p:cNvPr>
          <p:cNvSpPr/>
          <p:nvPr/>
        </p:nvSpPr>
        <p:spPr>
          <a:xfrm>
            <a:off x="5668653" y="2166320"/>
            <a:ext cx="6174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ea typeface="Calibri" panose="020F0502020204030204" pitchFamily="34" charset="0"/>
              </a:rPr>
              <a:t>Многоотраслевая деловая миссия в Оман 2025, 05.11.2025 – 06.11.2025</a:t>
            </a:r>
            <a:r>
              <a:rPr lang="ru-RU" sz="1400" dirty="0">
                <a:ea typeface="Calibri" panose="020F0502020204030204" pitchFamily="34" charset="0"/>
              </a:rPr>
              <a:t>, (прием заявок - до 06.09.2025)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ea typeface="Calibri" panose="020F0502020204030204" pitchFamily="34" charset="0"/>
              </a:rPr>
              <a:t>Многоотраслевая деловая миссия в Алжир 2025, 11.11.2025 – 12.11.2025 </a:t>
            </a:r>
            <a:r>
              <a:rPr lang="ru-RU" sz="1400" dirty="0">
                <a:ea typeface="Calibri" panose="020F0502020204030204" pitchFamily="34" charset="0"/>
              </a:rPr>
              <a:t>(прием заявок - до 12.09.2025)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ea typeface="Calibri" panose="020F0502020204030204" pitchFamily="34" charset="0"/>
              </a:rPr>
              <a:t>  Деловая миссия в сфере фармацевтической промышленности </a:t>
            </a:r>
          </a:p>
          <a:p>
            <a:r>
              <a:rPr lang="ru-RU" sz="1400" b="1" dirty="0">
                <a:ea typeface="Calibri" panose="020F0502020204030204" pitchFamily="34" charset="0"/>
              </a:rPr>
              <a:t>и медицинского оборудования в Узбекистан 2025, </a:t>
            </a:r>
            <a:r>
              <a:rPr lang="ru-RU" sz="1400" dirty="0">
                <a:ea typeface="Calibri" panose="020F0502020204030204" pitchFamily="34" charset="0"/>
              </a:rPr>
              <a:t>18.11.2025 - 19.11.2025 (прием заявок - до 19.09.2025)	</a:t>
            </a: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39FDC1FE-5EFF-95E4-5F93-6C0834306960}"/>
              </a:ext>
            </a:extLst>
          </p:cNvPr>
          <p:cNvSpPr/>
          <p:nvPr/>
        </p:nvSpPr>
        <p:spPr>
          <a:xfrm>
            <a:off x="3919080" y="819313"/>
            <a:ext cx="1737000" cy="482379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AF271C3-14F8-788D-E1D4-FCDBFAF3C028}"/>
              </a:ext>
            </a:extLst>
          </p:cNvPr>
          <p:cNvSpPr/>
          <p:nvPr/>
        </p:nvSpPr>
        <p:spPr>
          <a:xfrm>
            <a:off x="3643513" y="882052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FAFDB018-0126-9952-BCD2-054DD35A24CF}"/>
              </a:ext>
            </a:extLst>
          </p:cNvPr>
          <p:cNvSpPr/>
          <p:nvPr/>
        </p:nvSpPr>
        <p:spPr>
          <a:xfrm>
            <a:off x="9278296" y="819313"/>
            <a:ext cx="1737000" cy="455767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C5AD512D-6394-5257-3913-74A633AECA15}"/>
              </a:ext>
            </a:extLst>
          </p:cNvPr>
          <p:cNvSpPr/>
          <p:nvPr/>
        </p:nvSpPr>
        <p:spPr>
          <a:xfrm>
            <a:off x="8939872" y="750182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9CD983-6620-46D7-95AA-E8611184AD60}"/>
              </a:ext>
            </a:extLst>
          </p:cNvPr>
          <p:cNvSpPr txBox="1"/>
          <p:nvPr/>
        </p:nvSpPr>
        <p:spPr>
          <a:xfrm>
            <a:off x="3380442" y="6211669"/>
            <a:ext cx="463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25" name="Параллелограмм 9">
            <a:extLst>
              <a:ext uri="{FF2B5EF4-FFF2-40B4-BE49-F238E27FC236}">
                <a16:creationId xmlns:a16="http://schemas.microsoft.com/office/drawing/2014/main" id="{AC9E614D-ED20-4E4B-A991-1B31BC01516F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6" name="Прямоугольник 152">
            <a:extLst>
              <a:ext uri="{FF2B5EF4-FFF2-40B4-BE49-F238E27FC236}">
                <a16:creationId xmlns:a16="http://schemas.microsoft.com/office/drawing/2014/main" id="{5EF9403A-6412-4509-868E-9C425F5B2510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Рисунок 30">
            <a:extLst>
              <a:ext uri="{FF2B5EF4-FFF2-40B4-BE49-F238E27FC236}">
                <a16:creationId xmlns:a16="http://schemas.microsoft.com/office/drawing/2014/main" id="{9C0B147C-2BB5-49E4-BDB2-8D354FC9F2DB}"/>
              </a:ext>
            </a:extLst>
          </p:cNvPr>
          <p:cNvPicPr/>
          <p:nvPr/>
        </p:nvPicPr>
        <p:blipFill rotWithShape="1">
          <a:blip r:embed="rId2"/>
          <a:srcRect l="22272" t="19402" r="51167" b="20431"/>
          <a:stretch/>
        </p:blipFill>
        <p:spPr>
          <a:xfrm>
            <a:off x="11050838" y="856475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59437-4A09-4857-A179-EB8DDB23D765}"/>
              </a:ext>
            </a:extLst>
          </p:cNvPr>
          <p:cNvSpPr/>
          <p:nvPr/>
        </p:nvSpPr>
        <p:spPr>
          <a:xfrm>
            <a:off x="863775" y="5481679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78DC823-A1B5-4B88-BD3E-6516A9C434BD}"/>
              </a:ext>
            </a:extLst>
          </p:cNvPr>
          <p:cNvSpPr/>
          <p:nvPr/>
        </p:nvSpPr>
        <p:spPr>
          <a:xfrm>
            <a:off x="7290840" y="5456555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1791C8-9857-4FD4-A173-738B0352C3F6}"/>
              </a:ext>
            </a:extLst>
          </p:cNvPr>
          <p:cNvSpPr/>
          <p:nvPr/>
        </p:nvSpPr>
        <p:spPr>
          <a:xfrm>
            <a:off x="348792" y="3238157"/>
            <a:ext cx="49179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поддержки экспорта оплачивает: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регистрационные взносы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выставочной площади и доп. оборудования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застройка стенда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переводчиков (для зарубежных выставок)</a:t>
            </a:r>
          </a:p>
          <a:p>
            <a:pPr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spc="-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 (для зарубежных выставок)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909" y="4941312"/>
            <a:ext cx="1437091" cy="18208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9F84-2DD1-05D0-4FBA-AE24C749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араллелограмм 9">
            <a:extLst>
              <a:ext uri="{FF2B5EF4-FFF2-40B4-BE49-F238E27FC236}">
                <a16:creationId xmlns:a16="http://schemas.microsoft.com/office/drawing/2014/main" id="{2A0E0E57-D58B-45FB-8562-E71DAEC630C6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A47524F7-5B7B-E178-1516-D137C0034376}"/>
              </a:ext>
            </a:extLst>
          </p:cNvPr>
          <p:cNvSpPr/>
          <p:nvPr/>
        </p:nvSpPr>
        <p:spPr>
          <a:xfrm>
            <a:off x="180720" y="2238512"/>
            <a:ext cx="47922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поиск и подбор иностранного покупателя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сопровождение переговорного процесса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формирование/актуализация коммерческого предложения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перевод презентационных материалов на иностранный язык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Страны поиска ЦПЭ: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СНГ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Box 18">
            <a:extLst>
              <a:ext uri="{FF2B5EF4-FFF2-40B4-BE49-F238E27FC236}">
                <a16:creationId xmlns:a16="http://schemas.microsoft.com/office/drawing/2014/main" id="{BA3DDF51-5171-AEB2-2CA9-733D6E391658}"/>
              </a:ext>
            </a:extLst>
          </p:cNvPr>
          <p:cNvSpPr/>
          <p:nvPr/>
        </p:nvSpPr>
        <p:spPr>
          <a:xfrm>
            <a:off x="171689" y="3848454"/>
            <a:ext cx="5054104" cy="16913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Страны поиска АО РЭЦ (17 стран):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ru-RU" i="1" spc="-1" dirty="0">
                <a:solidFill>
                  <a:srgbClr val="000000"/>
                </a:solidFill>
                <a:latin typeface="Calibri"/>
              </a:rPr>
              <a:t>Азербайджан, Армения, Белоруссия, Вьетнам, Египет, Индия, Иран, Казахстан, Киргизия, Китай, ОАЭ, Саудовская Аравия, Таджикистан, Таиланд, Турция, Узбекистан, Индонезия</a:t>
            </a:r>
          </a:p>
        </p:txBody>
      </p:sp>
      <p:grpSp>
        <p:nvGrpSpPr>
          <p:cNvPr id="310" name="Группа 45">
            <a:extLst>
              <a:ext uri="{FF2B5EF4-FFF2-40B4-BE49-F238E27FC236}">
                <a16:creationId xmlns:a16="http://schemas.microsoft.com/office/drawing/2014/main" id="{EB3EEBD2-6D04-A3D4-21C7-114EA1CCFEE1}"/>
              </a:ext>
            </a:extLst>
          </p:cNvPr>
          <p:cNvGrpSpPr/>
          <p:nvPr/>
        </p:nvGrpSpPr>
        <p:grpSpPr>
          <a:xfrm>
            <a:off x="242673" y="1394682"/>
            <a:ext cx="5095732" cy="841824"/>
            <a:chOff x="224280" y="741596"/>
            <a:chExt cx="5095732" cy="1026364"/>
          </a:xfrm>
        </p:grpSpPr>
        <p:sp>
          <p:nvSpPr>
            <p:cNvPr id="311" name="Скругленный прямоугольник 31">
              <a:extLst>
                <a:ext uri="{FF2B5EF4-FFF2-40B4-BE49-F238E27FC236}">
                  <a16:creationId xmlns:a16="http://schemas.microsoft.com/office/drawing/2014/main" id="{45336A98-3ABD-97F0-EEBE-F9708F9CD52F}"/>
                </a:ext>
              </a:extLst>
            </p:cNvPr>
            <p:cNvSpPr/>
            <p:nvPr/>
          </p:nvSpPr>
          <p:spPr>
            <a:xfrm>
              <a:off x="224280" y="936360"/>
              <a:ext cx="4653360" cy="831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12" name="Группа 47">
              <a:extLst>
                <a:ext uri="{FF2B5EF4-FFF2-40B4-BE49-F238E27FC236}">
                  <a16:creationId xmlns:a16="http://schemas.microsoft.com/office/drawing/2014/main" id="{7F1421D6-295D-598C-4E27-EC13926E4549}"/>
                </a:ext>
              </a:extLst>
            </p:cNvPr>
            <p:cNvGrpSpPr/>
            <p:nvPr/>
          </p:nvGrpSpPr>
          <p:grpSpPr>
            <a:xfrm>
              <a:off x="3396374" y="741596"/>
              <a:ext cx="1923638" cy="786853"/>
              <a:chOff x="3396374" y="741596"/>
              <a:chExt cx="1923638" cy="786853"/>
            </a:xfrm>
          </p:grpSpPr>
          <p:sp>
            <p:nvSpPr>
              <p:cNvPr id="313" name="Скругленный прямоугольник 33">
                <a:extLst>
                  <a:ext uri="{FF2B5EF4-FFF2-40B4-BE49-F238E27FC236}">
                    <a16:creationId xmlns:a16="http://schemas.microsoft.com/office/drawing/2014/main" id="{18CCE69F-046B-3E8E-0F53-211591F56E43}"/>
                  </a:ext>
                </a:extLst>
              </p:cNvPr>
              <p:cNvSpPr/>
              <p:nvPr/>
            </p:nvSpPr>
            <p:spPr>
              <a:xfrm>
                <a:off x="3470400" y="776880"/>
                <a:ext cx="1737000" cy="64116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14" name="Прямоугольник 110">
                <a:extLst>
                  <a:ext uri="{FF2B5EF4-FFF2-40B4-BE49-F238E27FC236}">
                    <a16:creationId xmlns:a16="http://schemas.microsoft.com/office/drawing/2014/main" id="{E92E85D4-515E-9562-F82E-731E2966E6A8}"/>
                  </a:ext>
                </a:extLst>
              </p:cNvPr>
              <p:cNvSpPr/>
              <p:nvPr/>
            </p:nvSpPr>
            <p:spPr>
              <a:xfrm>
                <a:off x="3396374" y="741596"/>
                <a:ext cx="1923638" cy="786853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 + крупный бизнес</a:t>
                </a:r>
                <a:endParaRPr kumimoji="0" lang="ru-RU" sz="16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0AC8244D-E24B-E2FA-7A5B-A1A0FA9595B9}"/>
              </a:ext>
            </a:extLst>
          </p:cNvPr>
          <p:cNvSpPr/>
          <p:nvPr/>
        </p:nvSpPr>
        <p:spPr>
          <a:xfrm>
            <a:off x="1248910" y="1720223"/>
            <a:ext cx="2125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ПОИСК ПОКУПАТЕЛЯ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16" name="Группа 49">
            <a:extLst>
              <a:ext uri="{FF2B5EF4-FFF2-40B4-BE49-F238E27FC236}">
                <a16:creationId xmlns:a16="http://schemas.microsoft.com/office/drawing/2014/main" id="{502EF87F-6770-9C4E-17F6-520994A1543A}"/>
              </a:ext>
            </a:extLst>
          </p:cNvPr>
          <p:cNvGrpSpPr/>
          <p:nvPr/>
        </p:nvGrpSpPr>
        <p:grpSpPr>
          <a:xfrm>
            <a:off x="6205529" y="1321221"/>
            <a:ext cx="5362402" cy="982748"/>
            <a:chOff x="6536160" y="724680"/>
            <a:chExt cx="5362402" cy="1111680"/>
          </a:xfrm>
        </p:grpSpPr>
        <p:sp>
          <p:nvSpPr>
            <p:cNvPr id="317" name="Скругленный прямоугольник 34">
              <a:extLst>
                <a:ext uri="{FF2B5EF4-FFF2-40B4-BE49-F238E27FC236}">
                  <a16:creationId xmlns:a16="http://schemas.microsoft.com/office/drawing/2014/main" id="{B6212F43-328C-8D12-F05B-5BC53CB33C2F}"/>
                </a:ext>
              </a:extLst>
            </p:cNvPr>
            <p:cNvSpPr/>
            <p:nvPr/>
          </p:nvSpPr>
          <p:spPr>
            <a:xfrm>
              <a:off x="6536160" y="1047600"/>
              <a:ext cx="4653360" cy="7887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04D3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grpSp>
          <p:nvGrpSpPr>
            <p:cNvPr id="318" name="Группа 50">
              <a:extLst>
                <a:ext uri="{FF2B5EF4-FFF2-40B4-BE49-F238E27FC236}">
                  <a16:creationId xmlns:a16="http://schemas.microsoft.com/office/drawing/2014/main" id="{85F16915-2D90-F0C6-2E60-9B254D69B71E}"/>
                </a:ext>
              </a:extLst>
            </p:cNvPr>
            <p:cNvGrpSpPr/>
            <p:nvPr/>
          </p:nvGrpSpPr>
          <p:grpSpPr>
            <a:xfrm>
              <a:off x="9542362" y="724680"/>
              <a:ext cx="2356200" cy="608040"/>
              <a:chOff x="9542362" y="724680"/>
              <a:chExt cx="2356200" cy="608040"/>
            </a:xfrm>
          </p:grpSpPr>
          <p:sp>
            <p:nvSpPr>
              <p:cNvPr id="319" name="Скругленный прямоугольник 35">
                <a:extLst>
                  <a:ext uri="{FF2B5EF4-FFF2-40B4-BE49-F238E27FC236}">
                    <a16:creationId xmlns:a16="http://schemas.microsoft.com/office/drawing/2014/main" id="{E66EF1D9-BB7B-1001-4022-E01197C24CB2}"/>
                  </a:ext>
                </a:extLst>
              </p:cNvPr>
              <p:cNvSpPr/>
              <p:nvPr/>
            </p:nvSpPr>
            <p:spPr>
              <a:xfrm>
                <a:off x="9777960" y="724680"/>
                <a:ext cx="1737000" cy="608040"/>
              </a:xfrm>
              <a:prstGeom prst="flowChartAlternateProcess">
                <a:avLst/>
              </a:prstGeom>
              <a:solidFill>
                <a:srgbClr val="E04D39"/>
              </a:solidFill>
              <a:ln w="57240">
                <a:solidFill>
                  <a:srgbClr val="E04D39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-1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Arial"/>
                </a:endParaRPr>
              </a:p>
            </p:txBody>
          </p:sp>
          <p:sp>
            <p:nvSpPr>
              <p:cNvPr id="320" name="Прямоугольник 112">
                <a:extLst>
                  <a:ext uri="{FF2B5EF4-FFF2-40B4-BE49-F238E27FC236}">
                    <a16:creationId xmlns:a16="http://schemas.microsoft.com/office/drawing/2014/main" id="{D8F9F942-90DF-93E7-B7FF-521D5452B10C}"/>
                  </a:ext>
                </a:extLst>
              </p:cNvPr>
              <p:cNvSpPr/>
              <p:nvPr/>
            </p:nvSpPr>
            <p:spPr>
              <a:xfrm>
                <a:off x="9542362" y="828887"/>
                <a:ext cx="2356200" cy="407014"/>
              </a:xfrm>
              <a:prstGeom prst="flowChartAlternateProcess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1200" cap="none" spc="-1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Arial"/>
                  </a:rPr>
                  <a:t>МСП</a:t>
                </a:r>
                <a:endParaRPr kumimoji="0" lang="ru-RU" sz="1800" b="0" i="0" u="none" strike="noStrike" kern="1200" cap="none" spc="-1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41" name="Прямоугольник 111">
            <a:extLst>
              <a:ext uri="{FF2B5EF4-FFF2-40B4-BE49-F238E27FC236}">
                <a16:creationId xmlns:a16="http://schemas.microsoft.com/office/drawing/2014/main" id="{6F5FA24D-A8D0-4D1D-B077-5CD59F14230C}"/>
              </a:ext>
            </a:extLst>
          </p:cNvPr>
          <p:cNvSpPr/>
          <p:nvPr/>
        </p:nvSpPr>
        <p:spPr>
          <a:xfrm>
            <a:off x="6246306" y="1887745"/>
            <a:ext cx="4571806" cy="3524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</a:rPr>
              <a:t>МАРКЕТИНГОВЫЕ/ПАТЕНТНЫЕ ИССЛЕДОВАНИЯ</a:t>
            </a:r>
            <a:endParaRPr kumimoji="0" lang="ru-RU" sz="1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Прямоугольник 2">
            <a:extLst>
              <a:ext uri="{FF2B5EF4-FFF2-40B4-BE49-F238E27FC236}">
                <a16:creationId xmlns:a16="http://schemas.microsoft.com/office/drawing/2014/main" id="{1DE6870C-B22D-4E05-893A-BFD8574B1237}"/>
              </a:ext>
            </a:extLst>
          </p:cNvPr>
          <p:cNvSpPr/>
          <p:nvPr/>
        </p:nvSpPr>
        <p:spPr>
          <a:xfrm>
            <a:off x="5780160" y="2347400"/>
            <a:ext cx="51778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маркетинговые исследования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Индивидуальные патентные исследования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80% 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 не более 300 тыс. руб. на МСП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Скругленный прямоугольник 34">
            <a:extLst>
              <a:ext uri="{FF2B5EF4-FFF2-40B4-BE49-F238E27FC236}">
                <a16:creationId xmlns:a16="http://schemas.microsoft.com/office/drawing/2014/main" id="{744FEB68-0C68-4491-B8E1-AE4A53EA686D}"/>
              </a:ext>
            </a:extLst>
          </p:cNvPr>
          <p:cNvSpPr/>
          <p:nvPr/>
        </p:nvSpPr>
        <p:spPr>
          <a:xfrm>
            <a:off x="6205529" y="3425267"/>
            <a:ext cx="4653360" cy="7887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53" name="Прямоугольник 113">
            <a:extLst>
              <a:ext uri="{FF2B5EF4-FFF2-40B4-BE49-F238E27FC236}">
                <a16:creationId xmlns:a16="http://schemas.microsoft.com/office/drawing/2014/main" id="{6F20BEF3-AA68-4028-8331-A893443B4E04}"/>
              </a:ext>
            </a:extLst>
          </p:cNvPr>
          <p:cNvSpPr/>
          <p:nvPr/>
        </p:nvSpPr>
        <p:spPr>
          <a:xfrm>
            <a:off x="6235822" y="3525884"/>
            <a:ext cx="4653944" cy="6140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СЕРТИФИКАЦИЯ/ОФО</a:t>
            </a:r>
            <a:r>
              <a:rPr lang="ru-RU" sz="1700" b="1" spc="-60" dirty="0">
                <a:solidFill>
                  <a:srgbClr val="1D1D1B"/>
                </a:solidFill>
                <a:latin typeface="Calibri"/>
                <a:ea typeface="Arial"/>
              </a:rPr>
              <a:t>Р</a:t>
            </a: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МЛЕНИЕ ПРАВ НА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РЕЗУЛЬТАТЫ ИНТЕЛЛЕКТУАЛЬНОЙ ДЕЯТЕЛЬНОСТИ</a:t>
            </a:r>
            <a:endParaRPr kumimoji="0" lang="ru-RU" sz="17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Прямоугольник 114">
            <a:extLst>
              <a:ext uri="{FF2B5EF4-FFF2-40B4-BE49-F238E27FC236}">
                <a16:creationId xmlns:a16="http://schemas.microsoft.com/office/drawing/2014/main" id="{C52D3665-83FA-45FD-A848-058DE41E173E}"/>
              </a:ext>
            </a:extLst>
          </p:cNvPr>
          <p:cNvSpPr/>
          <p:nvPr/>
        </p:nvSpPr>
        <p:spPr>
          <a:xfrm>
            <a:off x="6235822" y="4290580"/>
            <a:ext cx="465336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Стандартизация, сертификация, разрешения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Оформление прав на результаты интеллектуальной деятельности и приравненные к ним средства индивидуализации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80%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до 70% затрат,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но не более 1 млн. руб. на МСП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FCED1389-7116-2F81-5E20-44108BA27D93}"/>
              </a:ext>
            </a:extLst>
          </p:cNvPr>
          <p:cNvSpPr/>
          <p:nvPr/>
        </p:nvSpPr>
        <p:spPr>
          <a:xfrm>
            <a:off x="9447329" y="1312090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92B5D2B6-40A6-0CB5-A9FE-99FC6E68CFE9}"/>
              </a:ext>
            </a:extLst>
          </p:cNvPr>
          <p:cNvSpPr/>
          <p:nvPr/>
        </p:nvSpPr>
        <p:spPr>
          <a:xfrm>
            <a:off x="9211731" y="1430545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Скругленный прямоугольник 44">
            <a:extLst>
              <a:ext uri="{FF2B5EF4-FFF2-40B4-BE49-F238E27FC236}">
                <a16:creationId xmlns:a16="http://schemas.microsoft.com/office/drawing/2014/main" id="{67948806-E320-7912-8ED4-FE4CF9E647DB}"/>
              </a:ext>
            </a:extLst>
          </p:cNvPr>
          <p:cNvSpPr/>
          <p:nvPr/>
        </p:nvSpPr>
        <p:spPr>
          <a:xfrm>
            <a:off x="10101625" y="3209226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10" name="Прямоугольник 134">
            <a:extLst>
              <a:ext uri="{FF2B5EF4-FFF2-40B4-BE49-F238E27FC236}">
                <a16:creationId xmlns:a16="http://schemas.microsoft.com/office/drawing/2014/main" id="{38D0BD0A-1BAA-80A4-65B9-298AB8D8FFEA}"/>
              </a:ext>
            </a:extLst>
          </p:cNvPr>
          <p:cNvSpPr/>
          <p:nvPr/>
        </p:nvSpPr>
        <p:spPr>
          <a:xfrm>
            <a:off x="9899773" y="3290865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33E4A-6D39-4803-9940-FCD1C9A6C287}"/>
              </a:ext>
            </a:extLst>
          </p:cNvPr>
          <p:cNvSpPr txBox="1"/>
          <p:nvPr/>
        </p:nvSpPr>
        <p:spPr>
          <a:xfrm>
            <a:off x="3101760" y="6211669"/>
            <a:ext cx="53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47" name="Прямоугольник 152">
            <a:extLst>
              <a:ext uri="{FF2B5EF4-FFF2-40B4-BE49-F238E27FC236}">
                <a16:creationId xmlns:a16="http://schemas.microsoft.com/office/drawing/2014/main" id="{812ED27F-A912-4069-9FA4-1387D5FB153D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Рисунок 30">
            <a:extLst>
              <a:ext uri="{FF2B5EF4-FFF2-40B4-BE49-F238E27FC236}">
                <a16:creationId xmlns:a16="http://schemas.microsoft.com/office/drawing/2014/main" id="{854B7FF8-0167-43A4-99A4-DAAF55CDD32E}"/>
              </a:ext>
            </a:extLst>
          </p:cNvPr>
          <p:cNvPicPr/>
          <p:nvPr/>
        </p:nvPicPr>
        <p:blipFill rotWithShape="1">
          <a:blip r:embed="rId2"/>
          <a:srcRect l="22272" t="19402" r="51167" b="20431"/>
          <a:stretch/>
        </p:blipFill>
        <p:spPr>
          <a:xfrm>
            <a:off x="10990827" y="847668"/>
            <a:ext cx="1056715" cy="345811"/>
          </a:xfrm>
          <a:prstGeom prst="rect">
            <a:avLst/>
          </a:prstGeom>
          <a:ln w="0">
            <a:noFill/>
          </a:ln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FA639AF-1F54-43FB-AFD5-C747B28BACF5}"/>
              </a:ext>
            </a:extLst>
          </p:cNvPr>
          <p:cNvSpPr/>
          <p:nvPr/>
        </p:nvSpPr>
        <p:spPr>
          <a:xfrm>
            <a:off x="3423681" y="5980341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97" y="4900211"/>
            <a:ext cx="1521003" cy="192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4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5C79-79F9-F728-EBBC-9DE99739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Прямоугольник 2">
            <a:extLst>
              <a:ext uri="{FF2B5EF4-FFF2-40B4-BE49-F238E27FC236}">
                <a16:creationId xmlns:a16="http://schemas.microsoft.com/office/drawing/2014/main" id="{DB4B510C-3888-6AFA-499F-611B550E28CC}"/>
              </a:ext>
            </a:extLst>
          </p:cNvPr>
          <p:cNvSpPr/>
          <p:nvPr/>
        </p:nvSpPr>
        <p:spPr>
          <a:xfrm>
            <a:off x="173340" y="1680192"/>
            <a:ext cx="5708986" cy="1568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Предстоящие затраты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Организация и осуществление транспортировки, погрузочно-разгрузочных работ, перегрузки с одного транспорта на другой, сортировки, консолидации, разукрупнения, маркировки,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паллетирования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mbria"/>
                <a:cs typeface="Calibri" panose="020F0502020204030204" pitchFamily="34" charset="0"/>
              </a:rPr>
              <a:t>, переупаковки на территории РФ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50% затрат, но не более 1 млн. руб. на МСП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3" name="Группа 37">
            <a:extLst>
              <a:ext uri="{FF2B5EF4-FFF2-40B4-BE49-F238E27FC236}">
                <a16:creationId xmlns:a16="http://schemas.microsoft.com/office/drawing/2014/main" id="{E34055E1-F271-E906-635A-1464E49BCDF9}"/>
              </a:ext>
            </a:extLst>
          </p:cNvPr>
          <p:cNvGrpSpPr/>
          <p:nvPr/>
        </p:nvGrpSpPr>
        <p:grpSpPr>
          <a:xfrm>
            <a:off x="311760" y="4858560"/>
            <a:ext cx="5370120" cy="1637640"/>
            <a:chOff x="311760" y="4858560"/>
            <a:chExt cx="5370120" cy="1637640"/>
          </a:xfrm>
        </p:grpSpPr>
        <p:sp>
          <p:nvSpPr>
            <p:cNvPr id="304" name="TextBox 17">
              <a:extLst>
                <a:ext uri="{FF2B5EF4-FFF2-40B4-BE49-F238E27FC236}">
                  <a16:creationId xmlns:a16="http://schemas.microsoft.com/office/drawing/2014/main" id="{1EA86DD4-DE29-75D9-FF69-9D8A9B29457A}"/>
                </a:ext>
              </a:extLst>
            </p:cNvPr>
            <p:cNvSpPr/>
            <p:nvPr/>
          </p:nvSpPr>
          <p:spPr>
            <a:xfrm>
              <a:off x="366120" y="4858560"/>
              <a:ext cx="53024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5" name="Блок-схема: альтернативный процесс 7">
              <a:extLst>
                <a:ext uri="{FF2B5EF4-FFF2-40B4-BE49-F238E27FC236}">
                  <a16:creationId xmlns:a16="http://schemas.microsoft.com/office/drawing/2014/main" id="{0A586B0D-B497-7926-9064-2084246E6128}"/>
                </a:ext>
              </a:extLst>
            </p:cNvPr>
            <p:cNvSpPr/>
            <p:nvPr/>
          </p:nvSpPr>
          <p:spPr>
            <a:xfrm>
              <a:off x="1257480" y="5106240"/>
              <a:ext cx="197640" cy="38196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6" name="Прямоугольник 107">
              <a:extLst>
                <a:ext uri="{FF2B5EF4-FFF2-40B4-BE49-F238E27FC236}">
                  <a16:creationId xmlns:a16="http://schemas.microsoft.com/office/drawing/2014/main" id="{FFDD4C52-400C-AB41-D687-C557B9A0C4F3}"/>
                </a:ext>
              </a:extLst>
            </p:cNvPr>
            <p:cNvSpPr/>
            <p:nvPr/>
          </p:nvSpPr>
          <p:spPr>
            <a:xfrm>
              <a:off x="1977120" y="5121720"/>
              <a:ext cx="180360" cy="36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Arial"/>
              </a:endParaRPr>
            </a:p>
          </p:txBody>
        </p:sp>
        <p:sp>
          <p:nvSpPr>
            <p:cNvPr id="307" name="Прямоугольник 108">
              <a:extLst>
                <a:ext uri="{FF2B5EF4-FFF2-40B4-BE49-F238E27FC236}">
                  <a16:creationId xmlns:a16="http://schemas.microsoft.com/office/drawing/2014/main" id="{E2D405B3-EACE-A3AD-1420-DBF16796EF5C}"/>
                </a:ext>
              </a:extLst>
            </p:cNvPr>
            <p:cNvSpPr/>
            <p:nvPr/>
          </p:nvSpPr>
          <p:spPr>
            <a:xfrm>
              <a:off x="396000" y="5668920"/>
              <a:ext cx="5285880" cy="579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</a:endParaRPr>
            </a:p>
          </p:txBody>
        </p:sp>
        <p:sp>
          <p:nvSpPr>
            <p:cNvPr id="308" name="Прямоугольник 109">
              <a:extLst>
                <a:ext uri="{FF2B5EF4-FFF2-40B4-BE49-F238E27FC236}">
                  <a16:creationId xmlns:a16="http://schemas.microsoft.com/office/drawing/2014/main" id="{D26E5116-9688-16CA-41FD-5CE552A2F5C6}"/>
                </a:ext>
              </a:extLst>
            </p:cNvPr>
            <p:cNvSpPr/>
            <p:nvPr/>
          </p:nvSpPr>
          <p:spPr>
            <a:xfrm>
              <a:off x="311760" y="6131520"/>
              <a:ext cx="53568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-1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Calibri"/>
                  <a:ea typeface="Arial"/>
                </a:rPr>
                <a:t> </a:t>
              </a:r>
              <a:endParaRPr kumimoji="0" lang="ru-RU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11" name="Скругленный прямоугольник 31">
            <a:extLst>
              <a:ext uri="{FF2B5EF4-FFF2-40B4-BE49-F238E27FC236}">
                <a16:creationId xmlns:a16="http://schemas.microsoft.com/office/drawing/2014/main" id="{44561446-2D6D-5942-F02D-EFC70A7E2259}"/>
              </a:ext>
            </a:extLst>
          </p:cNvPr>
          <p:cNvSpPr/>
          <p:nvPr/>
        </p:nvSpPr>
        <p:spPr>
          <a:xfrm>
            <a:off x="224280" y="922236"/>
            <a:ext cx="4653360" cy="757955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315" name="Прямоугольник 111">
            <a:extLst>
              <a:ext uri="{FF2B5EF4-FFF2-40B4-BE49-F238E27FC236}">
                <a16:creationId xmlns:a16="http://schemas.microsoft.com/office/drawing/2014/main" id="{369D760B-4D87-869F-46E8-2FE085CCF5D3}"/>
              </a:ext>
            </a:extLst>
          </p:cNvPr>
          <p:cNvSpPr/>
          <p:nvPr/>
        </p:nvSpPr>
        <p:spPr>
          <a:xfrm>
            <a:off x="1123740" y="1041537"/>
            <a:ext cx="23113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СОФИНАНСИРОВАНИЕ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 ТРАНСПОРТИРОВКИ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7" name="Скругленный прямоугольник 34">
            <a:extLst>
              <a:ext uri="{FF2B5EF4-FFF2-40B4-BE49-F238E27FC236}">
                <a16:creationId xmlns:a16="http://schemas.microsoft.com/office/drawing/2014/main" id="{88C535D2-5D9A-90BB-D1F5-0FF066E80793}"/>
              </a:ext>
            </a:extLst>
          </p:cNvPr>
          <p:cNvSpPr/>
          <p:nvPr/>
        </p:nvSpPr>
        <p:spPr>
          <a:xfrm>
            <a:off x="5933266" y="1369665"/>
            <a:ext cx="4653360" cy="78876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321" name="Прямоугольник 113">
            <a:extLst>
              <a:ext uri="{FF2B5EF4-FFF2-40B4-BE49-F238E27FC236}">
                <a16:creationId xmlns:a16="http://schemas.microsoft.com/office/drawing/2014/main" id="{93C79382-BCFC-9F57-326C-400E0F216984}"/>
              </a:ext>
            </a:extLst>
          </p:cNvPr>
          <p:cNvSpPr/>
          <p:nvPr/>
        </p:nvSpPr>
        <p:spPr>
          <a:xfrm>
            <a:off x="6981619" y="1480171"/>
            <a:ext cx="211690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lvl="0" algn="ctr">
              <a:defRPr/>
            </a:pPr>
            <a:r>
              <a:rPr lang="ru-RU" b="1" spc="-60" dirty="0">
                <a:solidFill>
                  <a:srgbClr val="1D1D1B"/>
                </a:solidFill>
                <a:latin typeface="Calibri"/>
                <a:ea typeface="Arial"/>
              </a:rPr>
              <a:t>РАЗМЕЩЕНИЕ </a:t>
            </a:r>
          </a:p>
          <a:p>
            <a:pPr lvl="0" algn="ctr">
              <a:defRPr/>
            </a:pPr>
            <a:r>
              <a:rPr lang="ru-RU" b="1" spc="-60" dirty="0">
                <a:solidFill>
                  <a:srgbClr val="1D1D1B"/>
                </a:solidFill>
                <a:latin typeface="Calibri"/>
                <a:ea typeface="Arial"/>
              </a:rPr>
              <a:t>В ПАВИЛЬОНАХ АПК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322" name="Прямоугольник 114">
            <a:extLst>
              <a:ext uri="{FF2B5EF4-FFF2-40B4-BE49-F238E27FC236}">
                <a16:creationId xmlns:a16="http://schemas.microsoft.com/office/drawing/2014/main" id="{BC842DFE-7623-B430-37A8-947B56F61270}"/>
              </a:ext>
            </a:extLst>
          </p:cNvPr>
          <p:cNvSpPr/>
          <p:nvPr/>
        </p:nvSpPr>
        <p:spPr>
          <a:xfrm>
            <a:off x="165960" y="4429950"/>
            <a:ext cx="535680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</a:rPr>
              <a:t>АПК: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От 25% до 100% фактических понесенных затрат при ее транспортировке до конечного покупателя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Старт приема заявок с 27.02.2025 – 15.08.2025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Cambria"/>
              </a:rPr>
              <a:t>ПРОМПРОДУКЦИЯ: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фактически понесённых затрат, но не более 11% стоимости продукции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Cambria"/>
              </a:rPr>
              <a:t>ЛПК: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До 60% затрат на поставку промышленной продукции ЛПК (до 30% произведенной в СФО и ДФО)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Старт </a:t>
            </a:r>
            <a:r>
              <a:rPr lang="ru-RU" sz="14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п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риема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заявок с 28.02.2025 – 24.03.2025</a:t>
            </a:r>
          </a:p>
        </p:txBody>
      </p:sp>
      <p:sp>
        <p:nvSpPr>
          <p:cNvPr id="40" name="Скругленный прямоугольник 34">
            <a:extLst>
              <a:ext uri="{FF2B5EF4-FFF2-40B4-BE49-F238E27FC236}">
                <a16:creationId xmlns:a16="http://schemas.microsoft.com/office/drawing/2014/main" id="{F992AB2F-80C3-4B53-945A-219AE1F8EA04}"/>
              </a:ext>
            </a:extLst>
          </p:cNvPr>
          <p:cNvSpPr/>
          <p:nvPr/>
        </p:nvSpPr>
        <p:spPr>
          <a:xfrm>
            <a:off x="311760" y="3752167"/>
            <a:ext cx="4653360" cy="66035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4" name="Прямоугольник 113">
            <a:extLst>
              <a:ext uri="{FF2B5EF4-FFF2-40B4-BE49-F238E27FC236}">
                <a16:creationId xmlns:a16="http://schemas.microsoft.com/office/drawing/2014/main" id="{01CA5366-668A-43CE-9E77-9EF19AB1DB49}"/>
              </a:ext>
            </a:extLst>
          </p:cNvPr>
          <p:cNvSpPr/>
          <p:nvPr/>
        </p:nvSpPr>
        <p:spPr>
          <a:xfrm>
            <a:off x="1021001" y="3777776"/>
            <a:ext cx="305991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КОМПЕНСАЦИЯ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-6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Arial"/>
              </a:rPr>
              <a:t>ЗАТРАТ НА ТРАНСПОРТИРОВКУ</a:t>
            </a:r>
            <a:endParaRPr kumimoji="0" lang="ru-RU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Прямоугольник 125">
            <a:extLst>
              <a:ext uri="{FF2B5EF4-FFF2-40B4-BE49-F238E27FC236}">
                <a16:creationId xmlns:a16="http://schemas.microsoft.com/office/drawing/2014/main" id="{90E6BF50-529E-4324-9710-781B7E3A800D}"/>
              </a:ext>
            </a:extLst>
          </p:cNvPr>
          <p:cNvSpPr/>
          <p:nvPr/>
        </p:nvSpPr>
        <p:spPr>
          <a:xfrm>
            <a:off x="5888321" y="2218073"/>
            <a:ext cx="5991919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Основные преимущества при размещении: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бесплатная инфраструктура павильонов (площади, оборудование, содержание павильона, стендов и иного оборудования);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продвижение и маркетинговая поддержка павильонов со стороны РЭЦ;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поиск потенциальных покупателей со стороны РЭЦ;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285840" marR="0" lvl="0" indent="-2858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помощь в проведении промо-акций со стороны РЭЦ в рамках павильона.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TextBox 21">
            <a:extLst>
              <a:ext uri="{FF2B5EF4-FFF2-40B4-BE49-F238E27FC236}">
                <a16:creationId xmlns:a16="http://schemas.microsoft.com/office/drawing/2014/main" id="{422CC51B-C551-417D-B4C5-FC754BE6EC6D}"/>
              </a:ext>
            </a:extLst>
          </p:cNvPr>
          <p:cNvSpPr/>
          <p:nvPr/>
        </p:nvSpPr>
        <p:spPr>
          <a:xfrm>
            <a:off x="5868720" y="4425618"/>
            <a:ext cx="477828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Страны: </a:t>
            </a:r>
            <a:r>
              <a:rPr kumimoji="0" lang="ru-RU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/>
              </a:rPr>
              <a:t>Китай, Вьетнам, ОАЭ, Египет, Саудовская Аравия, Турция.</a:t>
            </a:r>
            <a:endParaRPr kumimoji="0" lang="ru-RU" sz="1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Рисунок 30">
            <a:extLst>
              <a:ext uri="{FF2B5EF4-FFF2-40B4-BE49-F238E27FC236}">
                <a16:creationId xmlns:a16="http://schemas.microsoft.com/office/drawing/2014/main" id="{3D4CA16C-309E-8C7E-0A6F-87585463BB45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10352585" y="579874"/>
            <a:ext cx="1624492" cy="784721"/>
          </a:xfrm>
          <a:prstGeom prst="rect">
            <a:avLst/>
          </a:prstGeom>
          <a:ln w="0">
            <a:noFill/>
          </a:ln>
        </p:spPr>
      </p:pic>
      <p:sp>
        <p:nvSpPr>
          <p:cNvPr id="3" name="Скругленный прямоугольник 44">
            <a:extLst>
              <a:ext uri="{FF2B5EF4-FFF2-40B4-BE49-F238E27FC236}">
                <a16:creationId xmlns:a16="http://schemas.microsoft.com/office/drawing/2014/main" id="{E236CBB2-8E24-8CB3-BF18-93AEFA7F3962}"/>
              </a:ext>
            </a:extLst>
          </p:cNvPr>
          <p:cNvSpPr/>
          <p:nvPr/>
        </p:nvSpPr>
        <p:spPr>
          <a:xfrm>
            <a:off x="3666034" y="818282"/>
            <a:ext cx="1737000" cy="490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4" name="Прямоугольник 134">
            <a:extLst>
              <a:ext uri="{FF2B5EF4-FFF2-40B4-BE49-F238E27FC236}">
                <a16:creationId xmlns:a16="http://schemas.microsoft.com/office/drawing/2014/main" id="{443DD1A1-CACA-E9EE-4047-674E80515912}"/>
              </a:ext>
            </a:extLst>
          </p:cNvPr>
          <p:cNvSpPr/>
          <p:nvPr/>
        </p:nvSpPr>
        <p:spPr>
          <a:xfrm>
            <a:off x="3410172" y="908478"/>
            <a:ext cx="2356200" cy="338910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Скругленный прямоугольник 44">
            <a:extLst>
              <a:ext uri="{FF2B5EF4-FFF2-40B4-BE49-F238E27FC236}">
                <a16:creationId xmlns:a16="http://schemas.microsoft.com/office/drawing/2014/main" id="{7CEDF664-5284-FD8E-B4B9-C42D2E1166AD}"/>
              </a:ext>
            </a:extLst>
          </p:cNvPr>
          <p:cNvSpPr/>
          <p:nvPr/>
        </p:nvSpPr>
        <p:spPr>
          <a:xfrm>
            <a:off x="3614220" y="3548338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6" name="Прямоугольник 134">
            <a:extLst>
              <a:ext uri="{FF2B5EF4-FFF2-40B4-BE49-F238E27FC236}">
                <a16:creationId xmlns:a16="http://schemas.microsoft.com/office/drawing/2014/main" id="{7E0C82CC-463D-39CF-F9CA-601CC79CCC1C}"/>
              </a:ext>
            </a:extLst>
          </p:cNvPr>
          <p:cNvSpPr/>
          <p:nvPr/>
        </p:nvSpPr>
        <p:spPr>
          <a:xfrm>
            <a:off x="3344920" y="3512050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Скругленный прямоугольник 44">
            <a:extLst>
              <a:ext uri="{FF2B5EF4-FFF2-40B4-BE49-F238E27FC236}">
                <a16:creationId xmlns:a16="http://schemas.microsoft.com/office/drawing/2014/main" id="{0C42EEAC-D1FE-9F17-4884-1F7C466BBE32}"/>
              </a:ext>
            </a:extLst>
          </p:cNvPr>
          <p:cNvSpPr/>
          <p:nvPr/>
        </p:nvSpPr>
        <p:spPr>
          <a:xfrm>
            <a:off x="9435471" y="1235652"/>
            <a:ext cx="1737000" cy="511920"/>
          </a:xfrm>
          <a:prstGeom prst="flowChartAlternateProcess">
            <a:avLst/>
          </a:prstGeom>
          <a:solidFill>
            <a:srgbClr val="E04D39"/>
          </a:solidFill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-1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Arial"/>
            </a:endParaRPr>
          </a:p>
        </p:txBody>
      </p:sp>
      <p:sp>
        <p:nvSpPr>
          <p:cNvPr id="8" name="Прямоугольник 134">
            <a:extLst>
              <a:ext uri="{FF2B5EF4-FFF2-40B4-BE49-F238E27FC236}">
                <a16:creationId xmlns:a16="http://schemas.microsoft.com/office/drawing/2014/main" id="{E4AA22AA-77E2-D767-D182-F8CCC918D15B}"/>
              </a:ext>
            </a:extLst>
          </p:cNvPr>
          <p:cNvSpPr/>
          <p:nvPr/>
        </p:nvSpPr>
        <p:spPr>
          <a:xfrm>
            <a:off x="9125871" y="1246872"/>
            <a:ext cx="2356200" cy="577273"/>
          </a:xfrm>
          <a:prstGeom prst="flowChartAlternateProcess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МСП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</a:rPr>
              <a:t>и крупный бизнес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45D92-67B9-4A51-A475-7564D2CC3187}"/>
              </a:ext>
            </a:extLst>
          </p:cNvPr>
          <p:cNvSpPr txBox="1"/>
          <p:nvPr/>
        </p:nvSpPr>
        <p:spPr>
          <a:xfrm>
            <a:off x="4080920" y="6346332"/>
            <a:ext cx="439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" dirty="0">
                <a:solidFill>
                  <a:srgbClr val="000000"/>
                </a:solidFill>
                <a:latin typeface="Calibri"/>
              </a:rPr>
              <a:t>Получить консультацию: 8 (843) 524-90-90</a:t>
            </a:r>
          </a:p>
          <a:p>
            <a:endParaRPr lang="ru-RU" dirty="0"/>
          </a:p>
        </p:txBody>
      </p:sp>
      <p:sp>
        <p:nvSpPr>
          <p:cNvPr id="32" name="Параллелограмм 9">
            <a:extLst>
              <a:ext uri="{FF2B5EF4-FFF2-40B4-BE49-F238E27FC236}">
                <a16:creationId xmlns:a16="http://schemas.microsoft.com/office/drawing/2014/main" id="{40953996-52B6-438C-8C3B-FB2A1EFCADAD}"/>
              </a:ext>
            </a:extLst>
          </p:cNvPr>
          <p:cNvSpPr/>
          <p:nvPr/>
        </p:nvSpPr>
        <p:spPr>
          <a:xfrm>
            <a:off x="180720" y="69312"/>
            <a:ext cx="11866822" cy="712682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33" name="Прямоугольник 152">
            <a:extLst>
              <a:ext uri="{FF2B5EF4-FFF2-40B4-BE49-F238E27FC236}">
                <a16:creationId xmlns:a16="http://schemas.microsoft.com/office/drawing/2014/main" id="{F24908A7-DC4C-4142-B9EF-10C4FA9B79EC}"/>
              </a:ext>
            </a:extLst>
          </p:cNvPr>
          <p:cNvSpPr/>
          <p:nvPr/>
        </p:nvSpPr>
        <p:spPr>
          <a:xfrm>
            <a:off x="84447" y="125782"/>
            <a:ext cx="1206122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неФинансовые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МЕРЫ ПОДДЕРЖКИ фонда поддержки предпринимательства Республики </a:t>
            </a:r>
            <a:r>
              <a:rPr lang="ru-RU" b="1" cap="all" spc="-1" dirty="0" err="1">
                <a:solidFill>
                  <a:schemeClr val="lt1"/>
                </a:solidFill>
                <a:latin typeface="Arial Black"/>
              </a:rPr>
              <a:t>татарстан</a:t>
            </a:r>
            <a:r>
              <a:rPr lang="ru-RU" b="1" cap="all" spc="-1" dirty="0">
                <a:solidFill>
                  <a:schemeClr val="lt1"/>
                </a:solidFill>
                <a:latin typeface="Arial Black"/>
              </a:rPr>
              <a:t> ДЛЯ ЭКСПОРТНО ОРИЕНТИРОВАННЫХ ПРЕДПРИЯТИЙ</a:t>
            </a: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0F988C2-A76E-4914-8AC8-BA8E8371B634}"/>
              </a:ext>
            </a:extLst>
          </p:cNvPr>
          <p:cNvSpPr/>
          <p:nvPr/>
        </p:nvSpPr>
        <p:spPr>
          <a:xfrm>
            <a:off x="1506008" y="6183552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546D43A-7177-4289-B120-35F29394C6CE}"/>
              </a:ext>
            </a:extLst>
          </p:cNvPr>
          <p:cNvSpPr/>
          <p:nvPr/>
        </p:nvSpPr>
        <p:spPr>
          <a:xfrm>
            <a:off x="6878103" y="5008497"/>
            <a:ext cx="2864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011810D-2525-4E3C-8097-D9800FFB8F81}"/>
              </a:ext>
            </a:extLst>
          </p:cNvPr>
          <p:cNvSpPr/>
          <p:nvPr/>
        </p:nvSpPr>
        <p:spPr>
          <a:xfrm>
            <a:off x="927733" y="3129914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МСП.РФ и </a:t>
            </a:r>
            <a:r>
              <a:rPr lang="en-US" u="sng" dirty="0">
                <a:solidFill>
                  <a:srgbClr val="0070C0"/>
                </a:solidFill>
              </a:rPr>
              <a:t>myexport.exportcenter.ru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3E84EA8-B826-8DEB-AE1B-6A3B4CF5F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609" y="4672650"/>
            <a:ext cx="1724737" cy="21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3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12"/>
          <p:cNvSpPr/>
          <p:nvPr/>
        </p:nvSpPr>
        <p:spPr>
          <a:xfrm>
            <a:off x="4659840" y="1177560"/>
            <a:ext cx="3992040" cy="124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B050"/>
                </a:solidFill>
                <a:latin typeface="Calibri"/>
                <a:ea typeface="Arial"/>
              </a:rPr>
              <a:t>ПОРУЧИТЕЛЬСТВО СУБЪЕКТАМ МСП И САМОЗАНЯТЫМ ГРАЖДАНАМ, НЕ РАСПОЛАГАЮЩИМ ДОСТАТОЧНЫМ ЗАЛОГОВЫМ ОБЕСПЕЧЕНИЕМ ПРИ ПОЛУЧЕНИИ КРЕДИТА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AutoShape 5"/>
          <p:cNvSpPr/>
          <p:nvPr/>
        </p:nvSpPr>
        <p:spPr>
          <a:xfrm>
            <a:off x="177480" y="231840"/>
            <a:ext cx="782280" cy="472680"/>
          </a:xfrm>
          <a:custGeom>
            <a:avLst/>
            <a:gdLst>
              <a:gd name="textAreaLeft" fmla="*/ 0 w 782280"/>
              <a:gd name="textAreaRight" fmla="*/ 784440 w 782280"/>
              <a:gd name="textAreaTop" fmla="*/ 0 h 472680"/>
              <a:gd name="textAreaBottom" fmla="*/ 474840 h 47268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5" name="Rectangle 13"/>
          <p:cNvSpPr/>
          <p:nvPr/>
        </p:nvSpPr>
        <p:spPr>
          <a:xfrm>
            <a:off x="423360" y="271440"/>
            <a:ext cx="182520" cy="70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6" name="AutoShape 6"/>
          <p:cNvSpPr/>
          <p:nvPr/>
        </p:nvSpPr>
        <p:spPr>
          <a:xfrm>
            <a:off x="996480" y="235080"/>
            <a:ext cx="10827000" cy="466560"/>
          </a:xfrm>
          <a:custGeom>
            <a:avLst/>
            <a:gdLst>
              <a:gd name="textAreaLeft" fmla="*/ 0 w 10827000"/>
              <a:gd name="textAreaRight" fmla="*/ 10829160 w 10827000"/>
              <a:gd name="textAreaTop" fmla="*/ 0 h 466560"/>
              <a:gd name="textAreaBottom" fmla="*/ 468720 h 46656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87" name="Rectangle 14"/>
          <p:cNvSpPr/>
          <p:nvPr/>
        </p:nvSpPr>
        <p:spPr>
          <a:xfrm>
            <a:off x="1998360" y="438120"/>
            <a:ext cx="8777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Rectangle 15"/>
          <p:cNvSpPr/>
          <p:nvPr/>
        </p:nvSpPr>
        <p:spPr>
          <a:xfrm>
            <a:off x="4552200" y="2868120"/>
            <a:ext cx="7304760" cy="312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Основные условия предоставления поручительств: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на пополнение оборотных средств, рефинансирование: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–  сумма поручительства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до 70 млн руб.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(на одного заемщика/группу связанных заемщиков);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DejaVu Sans"/>
              </a:rPr>
              <a:t>на инвестиционные проекты и вложения во внеоборотные активы: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– сумма поручительства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до 100 млн руб.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(на одного заемщика);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– сумма поручительства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до 120 млн руб.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(на группу связанных заемщиков)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доля поручительства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до 70%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от суммы кредита, банковской гарантии;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комиссия </a:t>
            </a:r>
            <a:r>
              <a:rPr lang="ru-RU" sz="1800" b="1" strike="noStrike" spc="-1" dirty="0">
                <a:solidFill>
                  <a:srgbClr val="00B050"/>
                </a:solidFill>
                <a:latin typeface="Times New Roman"/>
                <a:ea typeface="Arial"/>
              </a:rPr>
              <a:t>0,1 – 1,5 %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Arial"/>
              </a:rPr>
              <a:t>от суммы предоставляемого поручительства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9" name="Рисунок 6"/>
          <p:cNvPicPr/>
          <p:nvPr/>
        </p:nvPicPr>
        <p:blipFill>
          <a:blip r:embed="rId3"/>
          <a:stretch/>
        </p:blipFill>
        <p:spPr>
          <a:xfrm>
            <a:off x="8562240" y="713520"/>
            <a:ext cx="3477960" cy="323640"/>
          </a:xfrm>
          <a:prstGeom prst="rect">
            <a:avLst/>
          </a:prstGeom>
          <a:ln w="0">
            <a:noFill/>
          </a:ln>
        </p:spPr>
      </p:pic>
      <p:grpSp>
        <p:nvGrpSpPr>
          <p:cNvPr id="490" name="Группа 7"/>
          <p:cNvGrpSpPr/>
          <p:nvPr/>
        </p:nvGrpSpPr>
        <p:grpSpPr>
          <a:xfrm>
            <a:off x="4456800" y="-36360"/>
            <a:ext cx="4714920" cy="2478960"/>
            <a:chOff x="4456800" y="-36360"/>
            <a:chExt cx="4714920" cy="2478960"/>
          </a:xfrm>
        </p:grpSpPr>
        <p:sp>
          <p:nvSpPr>
            <p:cNvPr id="491" name="Скругленный прямоугольник 7"/>
            <p:cNvSpPr/>
            <p:nvPr/>
          </p:nvSpPr>
          <p:spPr>
            <a:xfrm>
              <a:off x="4456800" y="1143360"/>
              <a:ext cx="4245840" cy="12992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92" name="Прямоугольник 29"/>
            <p:cNvPicPr/>
            <p:nvPr/>
          </p:nvPicPr>
          <p:blipFill>
            <a:blip r:embed="rId4"/>
            <a:stretch/>
          </p:blipFill>
          <p:spPr>
            <a:xfrm>
              <a:off x="6937200" y="-36360"/>
              <a:ext cx="2234520" cy="63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493" name="Группа 8"/>
          <p:cNvGrpSpPr/>
          <p:nvPr/>
        </p:nvGrpSpPr>
        <p:grpSpPr>
          <a:xfrm>
            <a:off x="4372920" y="2149200"/>
            <a:ext cx="7740360" cy="3958200"/>
            <a:chOff x="4372920" y="2149200"/>
            <a:chExt cx="7740360" cy="3958200"/>
          </a:xfrm>
        </p:grpSpPr>
        <p:sp>
          <p:nvSpPr>
            <p:cNvPr id="494" name="Скругленный прямоугольник 8"/>
            <p:cNvSpPr/>
            <p:nvPr/>
          </p:nvSpPr>
          <p:spPr>
            <a:xfrm>
              <a:off x="4372920" y="2766960"/>
              <a:ext cx="7533000" cy="33404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95" name="Прямоугольник 39"/>
            <p:cNvPicPr/>
            <p:nvPr/>
          </p:nvPicPr>
          <p:blipFill>
            <a:blip r:embed="rId5"/>
            <a:stretch/>
          </p:blipFill>
          <p:spPr>
            <a:xfrm>
              <a:off x="8488800" y="2149200"/>
              <a:ext cx="3624480" cy="14068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96" name="Рисунок 8"/>
          <p:cNvPicPr/>
          <p:nvPr/>
        </p:nvPicPr>
        <p:blipFill>
          <a:blip r:embed="rId6"/>
          <a:srcRect t="1691" r="61227"/>
          <a:stretch/>
        </p:blipFill>
        <p:spPr>
          <a:xfrm>
            <a:off x="-78480" y="702000"/>
            <a:ext cx="4222440" cy="6153120"/>
          </a:xfrm>
          <a:prstGeom prst="rect">
            <a:avLst/>
          </a:prstGeom>
          <a:ln w="0">
            <a:noFill/>
          </a:ln>
        </p:spPr>
      </p:pic>
      <p:sp>
        <p:nvSpPr>
          <p:cNvPr id="497" name="TextBox 10"/>
          <p:cNvSpPr/>
          <p:nvPr/>
        </p:nvSpPr>
        <p:spPr>
          <a:xfrm>
            <a:off x="212040" y="1577520"/>
            <a:ext cx="3568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98" name="Группа 12"/>
          <p:cNvGrpSpPr/>
          <p:nvPr/>
        </p:nvGrpSpPr>
        <p:grpSpPr>
          <a:xfrm>
            <a:off x="360000" y="179280"/>
            <a:ext cx="11680200" cy="470520"/>
            <a:chOff x="360000" y="179280"/>
            <a:chExt cx="11680200" cy="470520"/>
          </a:xfrm>
        </p:grpSpPr>
        <p:sp>
          <p:nvSpPr>
            <p:cNvPr id="499" name="Параллелограмм 13"/>
            <p:cNvSpPr/>
            <p:nvPr/>
          </p:nvSpPr>
          <p:spPr>
            <a:xfrm>
              <a:off x="1279440" y="179280"/>
              <a:ext cx="1075248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00" name="Прямоугольник 14"/>
            <p:cNvSpPr/>
            <p:nvPr/>
          </p:nvSpPr>
          <p:spPr>
            <a:xfrm>
              <a:off x="1337040" y="242280"/>
              <a:ext cx="10703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Республики Татарстан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Параллелограмм 15"/>
            <p:cNvSpPr/>
            <p:nvPr/>
          </p:nvSpPr>
          <p:spPr>
            <a:xfrm>
              <a:off x="360000" y="179280"/>
              <a:ext cx="9111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02" name="Прямоугольник 16"/>
            <p:cNvSpPr/>
            <p:nvPr/>
          </p:nvSpPr>
          <p:spPr>
            <a:xfrm>
              <a:off x="509760" y="216720"/>
              <a:ext cx="6292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503" name="Picture 2" descr="http://qrcoder.ru/code/?https%3A%2F%2Ft.me%2Fgarfondrt&amp;4&amp;0"/>
          <p:cNvPicPr/>
          <p:nvPr/>
        </p:nvPicPr>
        <p:blipFill>
          <a:blip r:embed="rId7"/>
          <a:stretch/>
        </p:blipFill>
        <p:spPr>
          <a:xfrm>
            <a:off x="9815040" y="1055160"/>
            <a:ext cx="1475640" cy="147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6079298" y="952057"/>
            <a:ext cx="5189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5758677" y="955656"/>
            <a:ext cx="5019557" cy="67506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106" name="Прямоугольник 86"/>
          <p:cNvSpPr/>
          <p:nvPr/>
        </p:nvSpPr>
        <p:spPr>
          <a:xfrm>
            <a:off x="7497137" y="2124429"/>
            <a:ext cx="1452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 тысяч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 млн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87"/>
          <p:cNvSpPr/>
          <p:nvPr/>
        </p:nvSpPr>
        <p:spPr>
          <a:xfrm>
            <a:off x="7552465" y="2745348"/>
            <a:ext cx="161420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до </a:t>
            </a: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месяцев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Прямоугольник 88"/>
          <p:cNvSpPr/>
          <p:nvPr/>
        </p:nvSpPr>
        <p:spPr>
          <a:xfrm>
            <a:off x="7552465" y="3202712"/>
            <a:ext cx="34178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1% годовых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6953797" y="2160435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7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6991386" y="2736467"/>
            <a:ext cx="358560" cy="35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8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6991386" y="3202712"/>
            <a:ext cx="386280" cy="35856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89"/>
          <p:cNvSpPr/>
          <p:nvPr/>
        </p:nvSpPr>
        <p:spPr>
          <a:xfrm>
            <a:off x="5972347" y="2186169"/>
            <a:ext cx="79667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Прямоугольник 90"/>
          <p:cNvSpPr/>
          <p:nvPr/>
        </p:nvSpPr>
        <p:spPr>
          <a:xfrm>
            <a:off x="6005219" y="2766115"/>
            <a:ext cx="59482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91"/>
          <p:cNvSpPr/>
          <p:nvPr/>
        </p:nvSpPr>
        <p:spPr>
          <a:xfrm>
            <a:off x="6005219" y="3226490"/>
            <a:ext cx="77153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СТАВКА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726618" y="689285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E0029-A036-F627-A015-CF29B77FE0CF}"/>
              </a:ext>
            </a:extLst>
          </p:cNvPr>
          <p:cNvSpPr txBox="1"/>
          <p:nvPr/>
        </p:nvSpPr>
        <p:spPr>
          <a:xfrm>
            <a:off x="6015411" y="3834894"/>
            <a:ext cx="1644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1" spc="-1" dirty="0">
                <a:solidFill>
                  <a:srgbClr val="562212"/>
                </a:solidFill>
                <a:latin typeface="Calibri"/>
              </a:rPr>
              <a:t>ОБЕСПЕЧЕНИЕ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Рисунок 35">
            <a:extLst>
              <a:ext uri="{FF2B5EF4-FFF2-40B4-BE49-F238E27FC236}">
                <a16:creationId xmlns:a16="http://schemas.microsoft.com/office/drawing/2014/main" id="{E428A8D8-122A-490E-8C35-E93A384A5F8E}"/>
              </a:ext>
            </a:extLst>
          </p:cNvPr>
          <p:cNvPicPr/>
          <p:nvPr/>
        </p:nvPicPr>
        <p:blipFill>
          <a:blip r:embed="rId6"/>
          <a:srcRect t="1691" r="61227"/>
          <a:stretch/>
        </p:blipFill>
        <p:spPr>
          <a:xfrm>
            <a:off x="319842" y="1069390"/>
            <a:ext cx="4262673" cy="5331960"/>
          </a:xfrm>
          <a:prstGeom prst="rect">
            <a:avLst/>
          </a:prstGeom>
          <a:ln w="0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4CBF7E-30E3-4A23-BE54-DFD9AD4E905F}"/>
              </a:ext>
            </a:extLst>
          </p:cNvPr>
          <p:cNvSpPr txBox="1"/>
          <p:nvPr/>
        </p:nvSpPr>
        <p:spPr>
          <a:xfrm>
            <a:off x="402294" y="1661981"/>
            <a:ext cx="3633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4DBC8D-6F06-4F2A-91F7-D532B1C446EA}"/>
              </a:ext>
            </a:extLst>
          </p:cNvPr>
          <p:cNvSpPr txBox="1"/>
          <p:nvPr/>
        </p:nvSpPr>
        <p:spPr>
          <a:xfrm>
            <a:off x="402287" y="2442949"/>
            <a:ext cx="2935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BB5EA1-DD56-4F13-A686-80CC6DAF1877}"/>
              </a:ext>
            </a:extLst>
          </p:cNvPr>
          <p:cNvSpPr txBox="1"/>
          <p:nvPr/>
        </p:nvSpPr>
        <p:spPr>
          <a:xfrm>
            <a:off x="7552465" y="3834894"/>
            <a:ext cx="42626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– поручительство Гарантийного Фонда РТ 70% от суммы микрозайма + поручительство физического лица либо индивидуального предпринимателя, либо юридического лица;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залог имущества стоимостью (с учетом К 0,7) не менее 100% от суммы микрозайма;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marL="20880" algn="just" defTabSz="914400">
              <a:lnSpc>
                <a:spcPct val="100000"/>
              </a:lnSpc>
              <a:tabLst>
                <a:tab pos="27036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- поручительство Гарантийного Фонда РТ до 70% от суммы микрозайма + залог имущества стоимостью (с учетом К 0,7) не менее 30% от суммы микрозайма.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Прямоугольник 41"/>
          <p:cNvSpPr/>
          <p:nvPr/>
        </p:nvSpPr>
        <p:spPr>
          <a:xfrm>
            <a:off x="8526937" y="3803621"/>
            <a:ext cx="3346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60 % от суммы обязательства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Прямоугольник 42"/>
          <p:cNvSpPr/>
          <p:nvPr/>
        </p:nvSpPr>
        <p:spPr>
          <a:xfrm>
            <a:off x="8589231" y="4515120"/>
            <a:ext cx="217044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50 млн 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Прямоугольник 43"/>
          <p:cNvSpPr/>
          <p:nvPr/>
        </p:nvSpPr>
        <p:spPr>
          <a:xfrm>
            <a:off x="8589231" y="4961750"/>
            <a:ext cx="4003560" cy="6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возмещение операционных  расходов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Прямоугольник 44"/>
          <p:cNvSpPr/>
          <p:nvPr/>
        </p:nvSpPr>
        <p:spPr>
          <a:xfrm>
            <a:off x="5293709" y="4037558"/>
            <a:ext cx="35830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Размер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Прямоугольник 45"/>
          <p:cNvSpPr/>
          <p:nvPr/>
        </p:nvSpPr>
        <p:spPr>
          <a:xfrm>
            <a:off x="5316480" y="4572436"/>
            <a:ext cx="3376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Сумма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Прямоугольник 46"/>
          <p:cNvSpPr/>
          <p:nvPr/>
        </p:nvSpPr>
        <p:spPr>
          <a:xfrm>
            <a:off x="5316480" y="5123390"/>
            <a:ext cx="405468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 Стоимость переплаты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Прямоугольник 51"/>
          <p:cNvSpPr/>
          <p:nvPr/>
        </p:nvSpPr>
        <p:spPr>
          <a:xfrm>
            <a:off x="5873430" y="1780930"/>
            <a:ext cx="4944180" cy="8674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   </a:t>
            </a:r>
            <a:r>
              <a:rPr lang="ru-RU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Исламский финансовый продукт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       «ДАМАН»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77" name="Группа 3"/>
          <p:cNvGrpSpPr/>
          <p:nvPr/>
        </p:nvGrpSpPr>
        <p:grpSpPr>
          <a:xfrm>
            <a:off x="6221970" y="480767"/>
            <a:ext cx="6253499" cy="2299743"/>
            <a:chOff x="5691601" y="-349560"/>
            <a:chExt cx="6416999" cy="2393280"/>
          </a:xfrm>
        </p:grpSpPr>
        <p:sp>
          <p:nvSpPr>
            <p:cNvPr id="478" name="Скругленный прямоугольник 10"/>
            <p:cNvSpPr/>
            <p:nvPr/>
          </p:nvSpPr>
          <p:spPr>
            <a:xfrm>
              <a:off x="5691601" y="960120"/>
              <a:ext cx="5133750" cy="108360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479" name="Прямоугольник 52"/>
            <p:cNvPicPr/>
            <p:nvPr/>
          </p:nvPicPr>
          <p:blipFill>
            <a:blip r:embed="rId2"/>
            <a:stretch/>
          </p:blipFill>
          <p:spPr>
            <a:xfrm>
              <a:off x="9104760" y="-349560"/>
              <a:ext cx="3003840" cy="85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80" name="Прямоугольник 53"/>
          <p:cNvSpPr/>
          <p:nvPr/>
        </p:nvSpPr>
        <p:spPr>
          <a:xfrm>
            <a:off x="6505440" y="2865457"/>
            <a:ext cx="5686560" cy="66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C79363"/>
                </a:solidFill>
                <a:latin typeface="Arial"/>
                <a:ea typeface="Calibri"/>
              </a:rPr>
              <a:t>Продукт признан дозволенным, согласно канонам исламского права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Кольцо 13"/>
          <p:cNvSpPr/>
          <p:nvPr/>
        </p:nvSpPr>
        <p:spPr>
          <a:xfrm>
            <a:off x="8074454" y="5132743"/>
            <a:ext cx="312840" cy="312840"/>
          </a:xfrm>
          <a:custGeom>
            <a:avLst/>
            <a:gdLst>
              <a:gd name="textAreaLeft" fmla="*/ 0 w 312840"/>
              <a:gd name="textAreaRight" fmla="*/ 314280 w 3128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4325" h="314325">
                <a:moveTo>
                  <a:pt x="0" y="157163"/>
                </a:moveTo>
                <a:cubicBezTo>
                  <a:pt x="0" y="70364"/>
                  <a:pt x="70364" y="0"/>
                  <a:pt x="157163" y="0"/>
                </a:cubicBezTo>
                <a:cubicBezTo>
                  <a:pt x="243962" y="0"/>
                  <a:pt x="314326" y="70364"/>
                  <a:pt x="314326" y="157163"/>
                </a:cubicBezTo>
                <a:cubicBezTo>
                  <a:pt x="314326" y="243962"/>
                  <a:pt x="243962" y="314326"/>
                  <a:pt x="157163" y="314326"/>
                </a:cubicBezTo>
                <a:cubicBezTo>
                  <a:pt x="70364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3763" y="235744"/>
                  <a:pt x="157162" y="235744"/>
                </a:cubicBezTo>
                <a:cubicBezTo>
                  <a:pt x="200561" y="235744"/>
                  <a:pt x="235743" y="200562"/>
                  <a:pt x="235743" y="157163"/>
                </a:cubicBezTo>
                <a:cubicBezTo>
                  <a:pt x="235743" y="113764"/>
                  <a:pt x="200561" y="78582"/>
                  <a:pt x="157162" y="78582"/>
                </a:cubicBezTo>
                <a:cubicBezTo>
                  <a:pt x="113763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84" name="Рисунок 9"/>
          <p:cNvPicPr/>
          <p:nvPr/>
        </p:nvPicPr>
        <p:blipFill>
          <a:blip r:embed="rId3"/>
          <a:stretch/>
        </p:blipFill>
        <p:spPr>
          <a:xfrm>
            <a:off x="8987197" y="1187696"/>
            <a:ext cx="2426040" cy="381600"/>
          </a:xfrm>
          <a:prstGeom prst="rect">
            <a:avLst/>
          </a:prstGeom>
          <a:ln w="0">
            <a:noFill/>
          </a:ln>
        </p:spPr>
      </p:pic>
      <p:sp>
        <p:nvSpPr>
          <p:cNvPr id="489" name="Прямоугольник 55"/>
          <p:cNvSpPr/>
          <p:nvPr/>
        </p:nvSpPr>
        <p:spPr>
          <a:xfrm>
            <a:off x="5388207" y="5581258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Прямоугольник 58"/>
          <p:cNvSpPr/>
          <p:nvPr/>
        </p:nvSpPr>
        <p:spPr>
          <a:xfrm>
            <a:off x="8345520" y="5620550"/>
            <a:ext cx="206676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    не более 5 лет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Прямоугольник 59"/>
          <p:cNvSpPr/>
          <p:nvPr/>
        </p:nvSpPr>
        <p:spPr>
          <a:xfrm>
            <a:off x="6974628" y="2451062"/>
            <a:ext cx="4085112" cy="29489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ПАРТНЕРСКОЕ ФИНАНСИРОВАНИЕ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5" name="Рисунок 41"/>
          <p:cNvPicPr/>
          <p:nvPr/>
        </p:nvPicPr>
        <p:blipFill>
          <a:blip r:embed="rId4"/>
          <a:srcRect t="1691" r="61227"/>
          <a:stretch/>
        </p:blipFill>
        <p:spPr>
          <a:xfrm>
            <a:off x="-11169" y="822730"/>
            <a:ext cx="4294307" cy="5961782"/>
          </a:xfrm>
          <a:prstGeom prst="rect">
            <a:avLst/>
          </a:prstGeom>
          <a:ln w="0">
            <a:noFill/>
          </a:ln>
        </p:spPr>
      </p:pic>
      <p:sp>
        <p:nvSpPr>
          <p:cNvPr id="496" name="TextBox 11"/>
          <p:cNvSpPr/>
          <p:nvPr/>
        </p:nvSpPr>
        <p:spPr>
          <a:xfrm>
            <a:off x="77108" y="1739261"/>
            <a:ext cx="3568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A520A00C-DE43-1AB6-FCCB-E8D3EAFE0396}"/>
              </a:ext>
            </a:extLst>
          </p:cNvPr>
          <p:cNvGrpSpPr/>
          <p:nvPr/>
        </p:nvGrpSpPr>
        <p:grpSpPr>
          <a:xfrm>
            <a:off x="360000" y="179280"/>
            <a:ext cx="11313002" cy="470880"/>
            <a:chOff x="210960" y="179280"/>
            <a:chExt cx="9992160" cy="470880"/>
          </a:xfrm>
        </p:grpSpPr>
        <p:sp>
          <p:nvSpPr>
            <p:cNvPr id="3" name="Параллелограмм 13">
              <a:extLst>
                <a:ext uri="{FF2B5EF4-FFF2-40B4-BE49-F238E27FC236}">
                  <a16:creationId xmlns:a16="http://schemas.microsoft.com/office/drawing/2014/main" id="{9DA56CF3-864B-401E-96A2-C240B1E85A3F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" name="Прямоугольник 14">
              <a:extLst>
                <a:ext uri="{FF2B5EF4-FFF2-40B4-BE49-F238E27FC236}">
                  <a16:creationId xmlns:a16="http://schemas.microsoft.com/office/drawing/2014/main" id="{D39DD600-AA17-C005-A161-CA5092B1F7B7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Параллелограмм 15">
              <a:extLst>
                <a:ext uri="{FF2B5EF4-FFF2-40B4-BE49-F238E27FC236}">
                  <a16:creationId xmlns:a16="http://schemas.microsoft.com/office/drawing/2014/main" id="{1E561C1F-2D55-D40D-7CB2-23D0CFC962DA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" name="Прямоугольник 16">
              <a:extLst>
                <a:ext uri="{FF2B5EF4-FFF2-40B4-BE49-F238E27FC236}">
                  <a16:creationId xmlns:a16="http://schemas.microsoft.com/office/drawing/2014/main" id="{8DA6E43D-7618-7948-13D7-9FFD69A4ADA9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29" name="object 71">
            <a:extLst>
              <a:ext uri="{FF2B5EF4-FFF2-40B4-BE49-F238E27FC236}">
                <a16:creationId xmlns:a16="http://schemas.microsoft.com/office/drawing/2014/main" id="{FB950AB6-9378-495B-A44C-26592A2E116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029094" y="4612242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0" name="object 72">
            <a:extLst>
              <a:ext uri="{FF2B5EF4-FFF2-40B4-BE49-F238E27FC236}">
                <a16:creationId xmlns:a16="http://schemas.microsoft.com/office/drawing/2014/main" id="{D45842A4-F4E7-44BF-9AF6-381AC698037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8029094" y="560579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CA13445E-0EF2-472D-A3DC-CD5833615E14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999934" y="3971074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8B115D8D-F17A-465A-B53C-8E9F90C89788}"/>
              </a:ext>
            </a:extLst>
          </p:cNvPr>
          <p:cNvSpPr/>
          <p:nvPr/>
        </p:nvSpPr>
        <p:spPr>
          <a:xfrm>
            <a:off x="6192600" y="2917618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Прямоугольник 61"/>
          <p:cNvSpPr/>
          <p:nvPr/>
        </p:nvSpPr>
        <p:spPr>
          <a:xfrm>
            <a:off x="8258665" y="3455306"/>
            <a:ext cx="39661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70 % от суммы обязательства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Прямоугольник 63"/>
          <p:cNvSpPr/>
          <p:nvPr/>
        </p:nvSpPr>
        <p:spPr>
          <a:xfrm>
            <a:off x="8316311" y="4184809"/>
            <a:ext cx="223488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до 25 млн. 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Прямоугольник 65"/>
          <p:cNvSpPr/>
          <p:nvPr/>
        </p:nvSpPr>
        <p:spPr>
          <a:xfrm>
            <a:off x="8329040" y="4733697"/>
            <a:ext cx="2841389" cy="6097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0,1%-0,5% от суммы поручительства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Прямоугольник 66"/>
          <p:cNvSpPr/>
          <p:nvPr/>
        </p:nvSpPr>
        <p:spPr>
          <a:xfrm>
            <a:off x="5181710" y="3549420"/>
            <a:ext cx="36198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Прямоугольник 67"/>
          <p:cNvSpPr/>
          <p:nvPr/>
        </p:nvSpPr>
        <p:spPr>
          <a:xfrm>
            <a:off x="5255510" y="4182300"/>
            <a:ext cx="347220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Прямоугольник 68"/>
          <p:cNvSpPr/>
          <p:nvPr/>
        </p:nvSpPr>
        <p:spPr>
          <a:xfrm>
            <a:off x="5279760" y="4795920"/>
            <a:ext cx="263412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Прямоугольник 69"/>
          <p:cNvSpPr/>
          <p:nvPr/>
        </p:nvSpPr>
        <p:spPr>
          <a:xfrm>
            <a:off x="4907425" y="1369493"/>
            <a:ext cx="6702480" cy="15544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</a:t>
            </a:r>
            <a:endParaRPr lang="ru-RU" sz="2800" b="1" spc="-1" dirty="0">
              <a:solidFill>
                <a:srgbClr val="00B050"/>
              </a:solidFill>
              <a:latin typeface="Arial"/>
              <a:ea typeface="DejaVu Sans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«ПОДДЕРЖКА СВО»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06" name="Группа 5"/>
          <p:cNvGrpSpPr/>
          <p:nvPr/>
        </p:nvGrpSpPr>
        <p:grpSpPr>
          <a:xfrm>
            <a:off x="5433340" y="926489"/>
            <a:ext cx="5950440" cy="1392840"/>
            <a:chOff x="5375160" y="-348120"/>
            <a:chExt cx="6815520" cy="2183040"/>
          </a:xfrm>
        </p:grpSpPr>
        <p:sp>
          <p:nvSpPr>
            <p:cNvPr id="507" name="Скругленный прямоугольник 11"/>
            <p:cNvSpPr/>
            <p:nvPr/>
          </p:nvSpPr>
          <p:spPr>
            <a:xfrm>
              <a:off x="5375160" y="246600"/>
              <a:ext cx="6633360" cy="15883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08" name="Прямоугольник 70"/>
            <p:cNvPicPr/>
            <p:nvPr/>
          </p:nvPicPr>
          <p:blipFill>
            <a:blip r:embed="rId2"/>
            <a:stretch/>
          </p:blipFill>
          <p:spPr>
            <a:xfrm>
              <a:off x="9000360" y="-348120"/>
              <a:ext cx="3190320" cy="7754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11" name="Кольцо 9"/>
          <p:cNvSpPr/>
          <p:nvPr/>
        </p:nvSpPr>
        <p:spPr>
          <a:xfrm>
            <a:off x="7944025" y="4904737"/>
            <a:ext cx="314640" cy="312840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17" name="Прямоугольник 71"/>
          <p:cNvSpPr/>
          <p:nvPr/>
        </p:nvSpPr>
        <p:spPr>
          <a:xfrm>
            <a:off x="5302352" y="5618475"/>
            <a:ext cx="2363760" cy="320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Прямоугольник 72"/>
          <p:cNvSpPr/>
          <p:nvPr/>
        </p:nvSpPr>
        <p:spPr>
          <a:xfrm>
            <a:off x="8419823" y="5630752"/>
            <a:ext cx="2992320" cy="349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 dirty="0">
                <a:solidFill>
                  <a:srgbClr val="00B050"/>
                </a:solidFill>
                <a:latin typeface="Arial"/>
                <a:ea typeface="DejaVu Sans"/>
              </a:rPr>
              <a:t>Срок действия договора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Прямоугольник 73"/>
          <p:cNvSpPr/>
          <p:nvPr/>
        </p:nvSpPr>
        <p:spPr>
          <a:xfrm>
            <a:off x="6070540" y="2477346"/>
            <a:ext cx="5313240" cy="781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t">
            <a:spAutoFit/>
          </a:bodyPr>
          <a:lstStyle/>
          <a:p>
            <a:pPr marL="69840" defTabSz="91440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 dirty="0">
                <a:solidFill>
                  <a:srgbClr val="C79363"/>
                </a:solidFill>
                <a:latin typeface="Arial"/>
                <a:ea typeface="Calibri"/>
              </a:rPr>
              <a:t>Для малых и средних предприятий, направивших на военную службу по контракту для участия в СВО одного и более сотрудников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3" name="Рисунок 42"/>
          <p:cNvPicPr/>
          <p:nvPr/>
        </p:nvPicPr>
        <p:blipFill>
          <a:blip r:embed="rId3"/>
          <a:srcRect t="1691" r="61227"/>
          <a:stretch/>
        </p:blipFill>
        <p:spPr>
          <a:xfrm>
            <a:off x="5400" y="1369492"/>
            <a:ext cx="4207557" cy="5485987"/>
          </a:xfrm>
          <a:prstGeom prst="rect">
            <a:avLst/>
          </a:prstGeom>
          <a:ln w="0">
            <a:noFill/>
          </a:ln>
        </p:spPr>
      </p:pic>
      <p:sp>
        <p:nvSpPr>
          <p:cNvPr id="524" name="TextBox 12"/>
          <p:cNvSpPr/>
          <p:nvPr/>
        </p:nvSpPr>
        <p:spPr>
          <a:xfrm>
            <a:off x="145331" y="2126897"/>
            <a:ext cx="60904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4A634703-C520-7355-5076-F36D937AFE8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383352" y="822791"/>
            <a:ext cx="3478275" cy="393840"/>
          </a:xfrm>
          <a:prstGeom prst="rect">
            <a:avLst/>
          </a:prstGeom>
          <a:ln w="0">
            <a:noFill/>
          </a:ln>
        </p:spPr>
      </p:pic>
      <p:grpSp>
        <p:nvGrpSpPr>
          <p:cNvPr id="3" name="Группа 12">
            <a:extLst>
              <a:ext uri="{FF2B5EF4-FFF2-40B4-BE49-F238E27FC236}">
                <a16:creationId xmlns:a16="http://schemas.microsoft.com/office/drawing/2014/main" id="{F6AECBE4-E151-76BE-FE08-A203D72E90B9}"/>
              </a:ext>
            </a:extLst>
          </p:cNvPr>
          <p:cNvGrpSpPr/>
          <p:nvPr/>
        </p:nvGrpSpPr>
        <p:grpSpPr>
          <a:xfrm>
            <a:off x="360000" y="179280"/>
            <a:ext cx="11313002" cy="470880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BB26AFB6-280B-E864-BF70-B598A5F201D7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7C93AC8E-36B4-C017-6B02-D8030E8F773E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5D9E9F45-1660-A075-AFF1-158021849323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7EF4D034-C88E-0D6C-F019-798C8E7DFCA4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1">
            <a:extLst>
              <a:ext uri="{FF2B5EF4-FFF2-40B4-BE49-F238E27FC236}">
                <a16:creationId xmlns:a16="http://schemas.microsoft.com/office/drawing/2014/main" id="{3DB7C48D-DB76-4759-839C-57E44643CF3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900465" y="4156818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2">
            <a:extLst>
              <a:ext uri="{FF2B5EF4-FFF2-40B4-BE49-F238E27FC236}">
                <a16:creationId xmlns:a16="http://schemas.microsoft.com/office/drawing/2014/main" id="{7735DE97-7D3D-4DB5-A6C1-15BC5C90AB3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905424" y="5628592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EF4F7E71-07BC-469C-BACE-E409F47DBC71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871305" y="347619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92FD8C4F-C015-4660-AE34-4C1AA06B3B57}"/>
              </a:ext>
            </a:extLst>
          </p:cNvPr>
          <p:cNvSpPr/>
          <p:nvPr/>
        </p:nvSpPr>
        <p:spPr>
          <a:xfrm>
            <a:off x="5756710" y="2477683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Прямоугольник 74"/>
          <p:cNvSpPr/>
          <p:nvPr/>
        </p:nvSpPr>
        <p:spPr>
          <a:xfrm>
            <a:off x="8516520" y="3788280"/>
            <a:ext cx="3306960" cy="60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 95 % от суммы обязательства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Прямоугольник 75"/>
          <p:cNvSpPr/>
          <p:nvPr/>
        </p:nvSpPr>
        <p:spPr>
          <a:xfrm>
            <a:off x="8572680" y="4451040"/>
            <a:ext cx="248760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до</a:t>
            </a: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14,25 млн рублей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Прямоугольник 76"/>
          <p:cNvSpPr/>
          <p:nvPr/>
        </p:nvSpPr>
        <p:spPr>
          <a:xfrm>
            <a:off x="8612640" y="5145840"/>
            <a:ext cx="3690360" cy="60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0,75% от суммы поручительства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Прямоугольник 77"/>
          <p:cNvSpPr/>
          <p:nvPr/>
        </p:nvSpPr>
        <p:spPr>
          <a:xfrm>
            <a:off x="5266080" y="3939120"/>
            <a:ext cx="358272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Размер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Прямоугольник 78"/>
          <p:cNvSpPr/>
          <p:nvPr/>
        </p:nvSpPr>
        <p:spPr>
          <a:xfrm>
            <a:off x="5266080" y="4480200"/>
            <a:ext cx="337644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Сумма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Прямоугольник 79"/>
          <p:cNvSpPr/>
          <p:nvPr/>
        </p:nvSpPr>
        <p:spPr>
          <a:xfrm>
            <a:off x="5324760" y="5162400"/>
            <a:ext cx="2538360" cy="54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Комиссионное вознаграждение 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Прямоугольник 80"/>
          <p:cNvSpPr/>
          <p:nvPr/>
        </p:nvSpPr>
        <p:spPr>
          <a:xfrm>
            <a:off x="5356080" y="1820880"/>
            <a:ext cx="6405120" cy="114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B050"/>
                </a:solidFill>
                <a:latin typeface="Arial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B050"/>
                </a:solidFill>
                <a:latin typeface="Arial"/>
                <a:ea typeface="DejaVu Sans"/>
              </a:rPr>
              <a:t>Льготный гарантийный продукт </a:t>
            </a:r>
            <a:r>
              <a:rPr lang="ru-RU" sz="2800" b="1" strike="noStrike" spc="-1">
                <a:solidFill>
                  <a:srgbClr val="00B050"/>
                </a:solidFill>
                <a:latin typeface="Arial"/>
                <a:ea typeface="DejaVu Sans"/>
              </a:rPr>
              <a:t>«ИНТЕЛЛЕКТУАЛЬНЫЙ АКТИВ»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66" name="Группа 10"/>
          <p:cNvGrpSpPr/>
          <p:nvPr/>
        </p:nvGrpSpPr>
        <p:grpSpPr>
          <a:xfrm>
            <a:off x="5611320" y="218880"/>
            <a:ext cx="6370560" cy="2527920"/>
            <a:chOff x="5611320" y="218880"/>
            <a:chExt cx="6370560" cy="2527920"/>
          </a:xfrm>
        </p:grpSpPr>
        <p:sp>
          <p:nvSpPr>
            <p:cNvPr id="567" name="Скругленный прямоугольник 12"/>
            <p:cNvSpPr/>
            <p:nvPr/>
          </p:nvSpPr>
          <p:spPr>
            <a:xfrm>
              <a:off x="5611320" y="1864080"/>
              <a:ext cx="5987160" cy="88272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68" name="Прямоугольник 81"/>
            <p:cNvPicPr/>
            <p:nvPr/>
          </p:nvPicPr>
          <p:blipFill>
            <a:blip r:embed="rId2"/>
            <a:stretch/>
          </p:blipFill>
          <p:spPr>
            <a:xfrm>
              <a:off x="9000000" y="218880"/>
              <a:ext cx="2981880" cy="897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0" name="Кольцо 15"/>
          <p:cNvSpPr/>
          <p:nvPr/>
        </p:nvSpPr>
        <p:spPr>
          <a:xfrm>
            <a:off x="7957620" y="5182133"/>
            <a:ext cx="314280" cy="312480"/>
          </a:xfrm>
          <a:custGeom>
            <a:avLst/>
            <a:gdLst>
              <a:gd name="textAreaLeft" fmla="*/ 0 w 314280"/>
              <a:gd name="textAreaRight" fmla="*/ 316080 w 314280"/>
              <a:gd name="textAreaTop" fmla="*/ 0 h 312480"/>
              <a:gd name="textAreaBottom" fmla="*/ 314280 h 31248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71" name="Прямоугольник 82"/>
          <p:cNvSpPr/>
          <p:nvPr/>
        </p:nvSpPr>
        <p:spPr>
          <a:xfrm>
            <a:off x="5356080" y="5892480"/>
            <a:ext cx="2363400" cy="31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562212"/>
                </a:solidFill>
                <a:latin typeface="Arial"/>
                <a:ea typeface="DejaVu Sans"/>
              </a:rPr>
              <a:t>Срок поручительства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Прямоугольник 83"/>
          <p:cNvSpPr/>
          <p:nvPr/>
        </p:nvSpPr>
        <p:spPr>
          <a:xfrm>
            <a:off x="8625600" y="5879520"/>
            <a:ext cx="1810440" cy="34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00B050"/>
                </a:solidFill>
                <a:latin typeface="Arial"/>
                <a:ea typeface="DejaVu Sans"/>
              </a:rPr>
              <a:t>не более 4 лет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Прямоугольник 84"/>
          <p:cNvSpPr/>
          <p:nvPr/>
        </p:nvSpPr>
        <p:spPr>
          <a:xfrm>
            <a:off x="5918400" y="2860920"/>
            <a:ext cx="530856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69840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C79363"/>
                </a:solidFill>
                <a:latin typeface="Arial"/>
                <a:ea typeface="Calibri"/>
              </a:rPr>
              <a:t>Продукт, под залог нематериальных активов в виде товарного знака, патента, программного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TextBox 13"/>
          <p:cNvSpPr/>
          <p:nvPr/>
        </p:nvSpPr>
        <p:spPr>
          <a:xfrm>
            <a:off x="203400" y="1190880"/>
            <a:ext cx="6090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6" name="Рисунок 6"/>
          <p:cNvPicPr/>
          <p:nvPr/>
        </p:nvPicPr>
        <p:blipFill>
          <a:blip r:embed="rId3"/>
          <a:stretch/>
        </p:blipFill>
        <p:spPr>
          <a:xfrm>
            <a:off x="8224920" y="919800"/>
            <a:ext cx="3477960" cy="393480"/>
          </a:xfrm>
          <a:prstGeom prst="rect">
            <a:avLst/>
          </a:prstGeom>
          <a:ln w="0">
            <a:noFill/>
          </a:ln>
        </p:spPr>
      </p:pic>
      <p:pic>
        <p:nvPicPr>
          <p:cNvPr id="577" name="Рисунок 42"/>
          <p:cNvPicPr/>
          <p:nvPr/>
        </p:nvPicPr>
        <p:blipFill>
          <a:blip r:embed="rId4"/>
          <a:srcRect t="1691" r="61227"/>
          <a:stretch/>
        </p:blipFill>
        <p:spPr>
          <a:xfrm>
            <a:off x="5400" y="1369440"/>
            <a:ext cx="4207320" cy="5485680"/>
          </a:xfrm>
          <a:prstGeom prst="rect">
            <a:avLst/>
          </a:prstGeom>
          <a:ln w="0">
            <a:noFill/>
          </a:ln>
        </p:spPr>
      </p:pic>
      <p:sp>
        <p:nvSpPr>
          <p:cNvPr id="578" name="TextBox 12"/>
          <p:cNvSpPr/>
          <p:nvPr/>
        </p:nvSpPr>
        <p:spPr>
          <a:xfrm>
            <a:off x="145440" y="2108880"/>
            <a:ext cx="6090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9" name="Группа 12"/>
          <p:cNvGrpSpPr/>
          <p:nvPr/>
        </p:nvGrpSpPr>
        <p:grpSpPr>
          <a:xfrm>
            <a:off x="261720" y="253800"/>
            <a:ext cx="11561760" cy="470520"/>
            <a:chOff x="261720" y="253800"/>
            <a:chExt cx="11561760" cy="470520"/>
          </a:xfrm>
        </p:grpSpPr>
        <p:sp>
          <p:nvSpPr>
            <p:cNvPr id="580" name="Параллелограмм 13"/>
            <p:cNvSpPr/>
            <p:nvPr/>
          </p:nvSpPr>
          <p:spPr>
            <a:xfrm>
              <a:off x="1172160" y="253800"/>
              <a:ext cx="1064340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81" name="Прямоугольник 14"/>
            <p:cNvSpPr/>
            <p:nvPr/>
          </p:nvSpPr>
          <p:spPr>
            <a:xfrm>
              <a:off x="1229040" y="316800"/>
              <a:ext cx="1059444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РТ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2" name="Параллелограмм 15"/>
            <p:cNvSpPr/>
            <p:nvPr/>
          </p:nvSpPr>
          <p:spPr>
            <a:xfrm>
              <a:off x="261720" y="253800"/>
              <a:ext cx="90180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83" name="Прямоугольник 16"/>
            <p:cNvSpPr/>
            <p:nvPr/>
          </p:nvSpPr>
          <p:spPr>
            <a:xfrm>
              <a:off x="410040" y="291240"/>
              <a:ext cx="62280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1">
            <a:extLst>
              <a:ext uri="{FF2B5EF4-FFF2-40B4-BE49-F238E27FC236}">
                <a16:creationId xmlns:a16="http://schemas.microsoft.com/office/drawing/2014/main" id="{88AF80C7-A7EF-4B42-9942-94E3070D08F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7935660" y="4516793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2">
            <a:extLst>
              <a:ext uri="{FF2B5EF4-FFF2-40B4-BE49-F238E27FC236}">
                <a16:creationId xmlns:a16="http://schemas.microsoft.com/office/drawing/2014/main" id="{2491D967-7091-4145-B71E-A07F20B82525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7935660" y="5892480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32" name="object 73">
            <a:extLst>
              <a:ext uri="{FF2B5EF4-FFF2-40B4-BE49-F238E27FC236}">
                <a16:creationId xmlns:a16="http://schemas.microsoft.com/office/drawing/2014/main" id="{0BEF050C-E1DB-4E93-8B68-4E35659D4178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921080" y="3894300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33" name="Кольцо 14">
            <a:extLst>
              <a:ext uri="{FF2B5EF4-FFF2-40B4-BE49-F238E27FC236}">
                <a16:creationId xmlns:a16="http://schemas.microsoft.com/office/drawing/2014/main" id="{3C27572D-B14F-44AB-8491-69FAC36B2C9F}"/>
              </a:ext>
            </a:extLst>
          </p:cNvPr>
          <p:cNvSpPr/>
          <p:nvPr/>
        </p:nvSpPr>
        <p:spPr>
          <a:xfrm>
            <a:off x="5611320" y="2905380"/>
            <a:ext cx="312840" cy="314280"/>
          </a:xfrm>
          <a:custGeom>
            <a:avLst/>
            <a:gdLst>
              <a:gd name="textAreaLeft" fmla="*/ 0 w 312840"/>
              <a:gd name="textAreaRight" fmla="*/ 314280 w 312840"/>
              <a:gd name="textAreaTop" fmla="*/ 0 h 314280"/>
              <a:gd name="textAreaBottom" fmla="*/ 315720 h 314280"/>
            </a:gdLst>
            <a:ahLst/>
            <a:cxnLst/>
            <a:rect l="textAreaLeft" t="textAreaTop" r="textAreaRight" b="textAreaBottom"/>
            <a:pathLst>
              <a:path w="314325" h="315912">
                <a:moveTo>
                  <a:pt x="0" y="157956"/>
                </a:moveTo>
                <a:cubicBezTo>
                  <a:pt x="0" y="70719"/>
                  <a:pt x="70364" y="0"/>
                  <a:pt x="157163" y="0"/>
                </a:cubicBezTo>
                <a:cubicBezTo>
                  <a:pt x="243962" y="0"/>
                  <a:pt x="314326" y="70719"/>
                  <a:pt x="314326" y="157956"/>
                </a:cubicBezTo>
                <a:cubicBezTo>
                  <a:pt x="314326" y="245193"/>
                  <a:pt x="243962" y="315912"/>
                  <a:pt x="157163" y="315912"/>
                </a:cubicBezTo>
                <a:cubicBezTo>
                  <a:pt x="70364" y="315912"/>
                  <a:pt x="0" y="245193"/>
                  <a:pt x="0" y="157956"/>
                </a:cubicBezTo>
                <a:close/>
                <a:moveTo>
                  <a:pt x="78581" y="157956"/>
                </a:moveTo>
                <a:cubicBezTo>
                  <a:pt x="78581" y="201794"/>
                  <a:pt x="113763" y="237331"/>
                  <a:pt x="157162" y="237331"/>
                </a:cubicBezTo>
                <a:cubicBezTo>
                  <a:pt x="200561" y="237331"/>
                  <a:pt x="235743" y="201794"/>
                  <a:pt x="235743" y="157956"/>
                </a:cubicBezTo>
                <a:cubicBezTo>
                  <a:pt x="235743" y="114118"/>
                  <a:pt x="200561" y="78581"/>
                  <a:pt x="157162" y="78581"/>
                </a:cubicBezTo>
                <a:cubicBezTo>
                  <a:pt x="113763" y="78581"/>
                  <a:pt x="78581" y="114118"/>
                  <a:pt x="78581" y="157956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 12"/>
          <p:cNvSpPr/>
          <p:nvPr/>
        </p:nvSpPr>
        <p:spPr>
          <a:xfrm>
            <a:off x="5177880" y="1289160"/>
            <a:ext cx="3992040" cy="99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 anchor="t">
            <a:spAutoFit/>
          </a:bodyPr>
          <a:lstStyle/>
          <a:p>
            <a:pPr marL="12600" algn="ctr">
              <a:lnSpc>
                <a:spcPct val="101000"/>
              </a:lnSpc>
              <a:spcBef>
                <a:spcPts val="99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00B050"/>
                </a:solidFill>
                <a:latin typeface="Calibri"/>
                <a:ea typeface="DejaVu Sans"/>
              </a:rPr>
              <a:t>ЕДИНЫЙ ЦЕНТР КРЕДИТОВАНИЯ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AutoShape 5"/>
          <p:cNvSpPr/>
          <p:nvPr/>
        </p:nvSpPr>
        <p:spPr>
          <a:xfrm>
            <a:off x="177480" y="231840"/>
            <a:ext cx="782280" cy="472680"/>
          </a:xfrm>
          <a:custGeom>
            <a:avLst/>
            <a:gdLst>
              <a:gd name="textAreaLeft" fmla="*/ 0 w 782280"/>
              <a:gd name="textAreaRight" fmla="*/ 784440 w 782280"/>
              <a:gd name="textAreaTop" fmla="*/ 0 h 472680"/>
              <a:gd name="textAreaBottom" fmla="*/ 474840 h 472680"/>
            </a:gdLst>
            <a:ahLst/>
            <a:cxnLst/>
            <a:rect l="textAreaLeft" t="textAreaTop" r="textAreaRight" b="textAreaBottom"/>
            <a:pathLst>
              <a:path w="784225" h="474663">
                <a:moveTo>
                  <a:pt x="0" y="1320"/>
                </a:moveTo>
                <a:lnTo>
                  <a:pt x="1171" y="0"/>
                </a:lnTo>
                <a:lnTo>
                  <a:pt x="2178" y="0"/>
                </a:lnTo>
                <a:lnTo>
                  <a:pt x="1007" y="1320"/>
                </a:lnTo>
                <a:lnTo>
                  <a:pt x="0" y="1320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6" name="Rectangle 13"/>
          <p:cNvSpPr/>
          <p:nvPr/>
        </p:nvSpPr>
        <p:spPr>
          <a:xfrm>
            <a:off x="423360" y="271440"/>
            <a:ext cx="182520" cy="70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7" name="AutoShape 6"/>
          <p:cNvSpPr/>
          <p:nvPr/>
        </p:nvSpPr>
        <p:spPr>
          <a:xfrm>
            <a:off x="996480" y="235080"/>
            <a:ext cx="10827000" cy="466560"/>
          </a:xfrm>
          <a:custGeom>
            <a:avLst/>
            <a:gdLst>
              <a:gd name="textAreaLeft" fmla="*/ 0 w 10827000"/>
              <a:gd name="textAreaRight" fmla="*/ 10829160 w 10827000"/>
              <a:gd name="textAreaTop" fmla="*/ 0 h 466560"/>
              <a:gd name="textAreaBottom" fmla="*/ 468720 h 466560"/>
            </a:gdLst>
            <a:ahLst/>
            <a:cxnLst/>
            <a:rect l="textAreaLeft" t="textAreaTop" r="textAreaRight" b="textAreaBottom"/>
            <a:pathLst>
              <a:path w="10829925" h="468313">
                <a:moveTo>
                  <a:pt x="0" y="1301"/>
                </a:moveTo>
                <a:lnTo>
                  <a:pt x="29089" y="0"/>
                </a:lnTo>
                <a:lnTo>
                  <a:pt x="30082" y="0"/>
                </a:lnTo>
                <a:lnTo>
                  <a:pt x="993" y="1301"/>
                </a:lnTo>
                <a:lnTo>
                  <a:pt x="0" y="1301"/>
                </a:lnTo>
                <a:close/>
              </a:path>
            </a:pathLst>
          </a:custGeom>
          <a:solidFill>
            <a:srgbClr val="E04D3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88" name="Rectangle 14"/>
          <p:cNvSpPr/>
          <p:nvPr/>
        </p:nvSpPr>
        <p:spPr>
          <a:xfrm>
            <a:off x="1998360" y="438120"/>
            <a:ext cx="8777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7920" algn="ctr">
              <a:lnSpc>
                <a:spcPct val="100000"/>
              </a:lnSpc>
              <a:spcBef>
                <a:spcPts val="74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Arial Black"/>
                <a:ea typeface="Arial"/>
              </a:rPr>
              <a:t>НО «ГАРАНТИЙНЫЙ ФОНД РЕСПУБЛИКИ ТАТАРСТАН»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Rectangle 15"/>
          <p:cNvSpPr/>
          <p:nvPr/>
        </p:nvSpPr>
        <p:spPr>
          <a:xfrm>
            <a:off x="4946760" y="3103200"/>
            <a:ext cx="4619520" cy="201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Подбор оптимального кредитного продукта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Помощь в выборе финансовой организации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Консультация по подготовке документов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Мониторинг федеральных программ льготного кредитования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0" name="Рисунок 6"/>
          <p:cNvPicPr/>
          <p:nvPr/>
        </p:nvPicPr>
        <p:blipFill>
          <a:blip r:embed="rId3"/>
          <a:stretch/>
        </p:blipFill>
        <p:spPr>
          <a:xfrm>
            <a:off x="8345520" y="5923080"/>
            <a:ext cx="3477960" cy="323640"/>
          </a:xfrm>
          <a:prstGeom prst="rect">
            <a:avLst/>
          </a:prstGeom>
          <a:ln w="0">
            <a:noFill/>
          </a:ln>
        </p:spPr>
      </p:pic>
      <p:grpSp>
        <p:nvGrpSpPr>
          <p:cNvPr id="591" name="Группа 7"/>
          <p:cNvGrpSpPr/>
          <p:nvPr/>
        </p:nvGrpSpPr>
        <p:grpSpPr>
          <a:xfrm>
            <a:off x="5050800" y="0"/>
            <a:ext cx="4714920" cy="2478960"/>
            <a:chOff x="5050800" y="0"/>
            <a:chExt cx="4714920" cy="2478960"/>
          </a:xfrm>
        </p:grpSpPr>
        <p:sp>
          <p:nvSpPr>
            <p:cNvPr id="592" name="Скругленный прямоугольник 7"/>
            <p:cNvSpPr/>
            <p:nvPr/>
          </p:nvSpPr>
          <p:spPr>
            <a:xfrm>
              <a:off x="5050800" y="1179720"/>
              <a:ext cx="4245840" cy="129924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93" name="Прямоугольник 29"/>
            <p:cNvPicPr/>
            <p:nvPr/>
          </p:nvPicPr>
          <p:blipFill>
            <a:blip r:embed="rId4"/>
            <a:stretch/>
          </p:blipFill>
          <p:spPr>
            <a:xfrm>
              <a:off x="7531200" y="0"/>
              <a:ext cx="2234520" cy="6307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594" name="Группа 8"/>
          <p:cNvGrpSpPr/>
          <p:nvPr/>
        </p:nvGrpSpPr>
        <p:grpSpPr>
          <a:xfrm>
            <a:off x="4808880" y="2378160"/>
            <a:ext cx="4888440" cy="3009960"/>
            <a:chOff x="4808880" y="2378160"/>
            <a:chExt cx="4888440" cy="3009960"/>
          </a:xfrm>
        </p:grpSpPr>
        <p:sp>
          <p:nvSpPr>
            <p:cNvPr id="595" name="Скругленный прямоугольник 8"/>
            <p:cNvSpPr/>
            <p:nvPr/>
          </p:nvSpPr>
          <p:spPr>
            <a:xfrm>
              <a:off x="4808880" y="2847960"/>
              <a:ext cx="4757040" cy="254016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pic>
          <p:nvPicPr>
            <p:cNvPr id="596" name="Прямоугольник 39"/>
            <p:cNvPicPr/>
            <p:nvPr/>
          </p:nvPicPr>
          <p:blipFill>
            <a:blip r:embed="rId5"/>
            <a:stretch/>
          </p:blipFill>
          <p:spPr>
            <a:xfrm>
              <a:off x="7408440" y="2378160"/>
              <a:ext cx="2288880" cy="10695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597" name="Рисунок 8"/>
          <p:cNvPicPr/>
          <p:nvPr/>
        </p:nvPicPr>
        <p:blipFill>
          <a:blip r:embed="rId6"/>
          <a:srcRect t="1691" r="61227"/>
          <a:stretch/>
        </p:blipFill>
        <p:spPr>
          <a:xfrm>
            <a:off x="-78480" y="702000"/>
            <a:ext cx="4222440" cy="6153120"/>
          </a:xfrm>
          <a:prstGeom prst="rect">
            <a:avLst/>
          </a:prstGeom>
          <a:ln w="0">
            <a:noFill/>
          </a:ln>
        </p:spPr>
      </p:pic>
      <p:sp>
        <p:nvSpPr>
          <p:cNvPr id="598" name="TextBox 10"/>
          <p:cNvSpPr/>
          <p:nvPr/>
        </p:nvSpPr>
        <p:spPr>
          <a:xfrm>
            <a:off x="212040" y="1577520"/>
            <a:ext cx="35683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Calibri"/>
                <a:ea typeface="DejaVu Sans"/>
              </a:rPr>
              <a:t>8(843)293-16-94, 8(903)061-40-18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99" name="Группа 12"/>
          <p:cNvGrpSpPr/>
          <p:nvPr/>
        </p:nvGrpSpPr>
        <p:grpSpPr>
          <a:xfrm>
            <a:off x="360000" y="179280"/>
            <a:ext cx="11680200" cy="470520"/>
            <a:chOff x="360000" y="179280"/>
            <a:chExt cx="11680200" cy="470520"/>
          </a:xfrm>
        </p:grpSpPr>
        <p:sp>
          <p:nvSpPr>
            <p:cNvPr id="600" name="Параллелограмм 13"/>
            <p:cNvSpPr/>
            <p:nvPr/>
          </p:nvSpPr>
          <p:spPr>
            <a:xfrm>
              <a:off x="1279440" y="179280"/>
              <a:ext cx="1075248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01" name="Прямоугольник 14"/>
            <p:cNvSpPr/>
            <p:nvPr/>
          </p:nvSpPr>
          <p:spPr>
            <a:xfrm>
              <a:off x="1337040" y="242280"/>
              <a:ext cx="1070316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ГАРАНТИЙНОГО ФОНДА Республики Татарстан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2" name="Параллелограмм 15"/>
            <p:cNvSpPr/>
            <p:nvPr/>
          </p:nvSpPr>
          <p:spPr>
            <a:xfrm>
              <a:off x="360000" y="179280"/>
              <a:ext cx="911160" cy="47052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603" name="Прямоугольник 16"/>
            <p:cNvSpPr/>
            <p:nvPr/>
          </p:nvSpPr>
          <p:spPr>
            <a:xfrm>
              <a:off x="509760" y="216720"/>
              <a:ext cx="629280" cy="395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604" name="Picture 2" descr="http://qrcoder.ru/code/?https%3A%2F%2Ft.me%2Fgarfondrt&amp;4&amp;0"/>
          <p:cNvPicPr/>
          <p:nvPr/>
        </p:nvPicPr>
        <p:blipFill>
          <a:blip r:embed="rId7"/>
          <a:stretch/>
        </p:blipFill>
        <p:spPr>
          <a:xfrm>
            <a:off x="10214640" y="1091520"/>
            <a:ext cx="1475640" cy="14756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75408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Прямоугольник 8"/>
          <p:cNvSpPr/>
          <p:nvPr/>
        </p:nvSpPr>
        <p:spPr>
          <a:xfrm>
            <a:off x="7656988" y="2977103"/>
            <a:ext cx="191556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 млн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15 млн 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Прямоугольник 9"/>
          <p:cNvSpPr/>
          <p:nvPr/>
        </p:nvSpPr>
        <p:spPr>
          <a:xfrm>
            <a:off x="7623051" y="3725763"/>
            <a:ext cx="2121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от 13 до </a:t>
            </a:r>
            <a:r>
              <a:rPr lang="ru-RU" sz="1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60</a:t>
            </a: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Прямоугольник 10"/>
          <p:cNvSpPr/>
          <p:nvPr/>
        </p:nvSpPr>
        <p:spPr>
          <a:xfrm>
            <a:off x="7679644" y="4449597"/>
            <a:ext cx="394776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10% от стоимости предмета лизинга, но не менее затрат Лизингодателя, связанных с приобретением предмета лизинга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7047161" y="3069662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4" descr="https://xn----8sbkdgnibjafxdci9g.xn--p1ai/wp-content/uploads/2019/12/srok-obuchenija.png"/>
          <p:cNvPicPr/>
          <p:nvPr/>
        </p:nvPicPr>
        <p:blipFill>
          <a:blip r:embed="rId3"/>
          <a:stretch/>
        </p:blipFill>
        <p:spPr>
          <a:xfrm>
            <a:off x="7047161" y="3746133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6" descr="https://xn--b1aqpp2b.xn----8sbg5beewf.xn--p1ai/images/9519f396-be5f-62ad-b139-a010fd802c7a.png"/>
          <p:cNvPicPr/>
          <p:nvPr/>
        </p:nvPicPr>
        <p:blipFill>
          <a:blip r:embed="rId4"/>
          <a:stretch/>
        </p:blipFill>
        <p:spPr>
          <a:xfrm>
            <a:off x="7082672" y="4512825"/>
            <a:ext cx="383400" cy="355680"/>
          </a:xfrm>
          <a:prstGeom prst="rect">
            <a:avLst/>
          </a:prstGeom>
          <a:ln w="0">
            <a:noFill/>
          </a:ln>
        </p:spPr>
      </p:pic>
      <p:sp>
        <p:nvSpPr>
          <p:cNvPr id="262" name="Прямоугольник 19"/>
          <p:cNvSpPr/>
          <p:nvPr/>
        </p:nvSpPr>
        <p:spPr>
          <a:xfrm>
            <a:off x="4326480" y="2955842"/>
            <a:ext cx="275619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Стоимость предмета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Прямоугольник 20"/>
          <p:cNvSpPr/>
          <p:nvPr/>
        </p:nvSpPr>
        <p:spPr>
          <a:xfrm>
            <a:off x="4361778" y="3690686"/>
            <a:ext cx="1363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Срок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Прямоугольник 21"/>
          <p:cNvSpPr/>
          <p:nvPr/>
        </p:nvSpPr>
        <p:spPr>
          <a:xfrm>
            <a:off x="4381466" y="4478110"/>
            <a:ext cx="25156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Обеспечительный платеж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5" name="Рисунок 24"/>
          <p:cNvPicPr/>
          <p:nvPr/>
        </p:nvPicPr>
        <p:blipFill>
          <a:blip r:embed="rId5"/>
          <a:srcRect t="1691" r="61227"/>
          <a:stretch/>
        </p:blipFill>
        <p:spPr>
          <a:xfrm>
            <a:off x="87120" y="1520319"/>
            <a:ext cx="4027680" cy="5183692"/>
          </a:xfrm>
          <a:prstGeom prst="rect">
            <a:avLst/>
          </a:prstGeom>
          <a:ln w="0">
            <a:noFill/>
          </a:ln>
        </p:spPr>
      </p:pic>
      <p:sp>
        <p:nvSpPr>
          <p:cNvPr id="266" name="Прямоугольник 22"/>
          <p:cNvSpPr/>
          <p:nvPr/>
        </p:nvSpPr>
        <p:spPr>
          <a:xfrm>
            <a:off x="5545405" y="976862"/>
            <a:ext cx="5117129" cy="798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                 Партнерское финансирование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B050"/>
                </a:solidFill>
                <a:latin typeface="Calibri"/>
                <a:ea typeface="Arial"/>
              </a:rPr>
              <a:t>«Исламский лизинг (Иджара)»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7" name="Группа 23"/>
          <p:cNvGrpSpPr/>
          <p:nvPr/>
        </p:nvGrpSpPr>
        <p:grpSpPr>
          <a:xfrm>
            <a:off x="5614437" y="627595"/>
            <a:ext cx="5186161" cy="1198875"/>
            <a:chOff x="5989320" y="-208800"/>
            <a:chExt cx="5328000" cy="1723680"/>
          </a:xfrm>
        </p:grpSpPr>
        <p:sp>
          <p:nvSpPr>
            <p:cNvPr id="268" name="Скругленный прямоугольник 25"/>
            <p:cNvSpPr/>
            <p:nvPr/>
          </p:nvSpPr>
          <p:spPr>
            <a:xfrm>
              <a:off x="5989320" y="262800"/>
              <a:ext cx="5186160" cy="1252080"/>
            </a:xfrm>
            <a:prstGeom prst="roundRect">
              <a:avLst>
                <a:gd name="adj" fmla="val 16667"/>
              </a:avLst>
            </a:prstGeom>
            <a:noFill/>
            <a:ln w="57240">
              <a:solidFill>
                <a:srgbClr val="EB5C32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269" name="Прямоугольник 1"/>
            <p:cNvSpPr/>
            <p:nvPr/>
          </p:nvSpPr>
          <p:spPr>
            <a:xfrm>
              <a:off x="8824680" y="-208800"/>
              <a:ext cx="2492640" cy="609840"/>
            </a:xfrm>
            <a:prstGeom prst="flowChartAlternateProcess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1800" b="1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270" name="Прямоугольник 28"/>
          <p:cNvSpPr/>
          <p:nvPr/>
        </p:nvSpPr>
        <p:spPr>
          <a:xfrm>
            <a:off x="5614437" y="1846612"/>
            <a:ext cx="5941181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Для субъектов МСП с основным видом деятельности производство, строительство и услуги в области здравоохранения, питания, телекоммуникации, социальные услуги *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Кольцо 29"/>
          <p:cNvSpPr/>
          <p:nvPr/>
        </p:nvSpPr>
        <p:spPr>
          <a:xfrm>
            <a:off x="5269940" y="1903170"/>
            <a:ext cx="311040" cy="311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sp>
        <p:nvSpPr>
          <p:cNvPr id="273" name="TextBox 1"/>
          <p:cNvSpPr/>
          <p:nvPr/>
        </p:nvSpPr>
        <p:spPr>
          <a:xfrm>
            <a:off x="199208" y="2291358"/>
            <a:ext cx="3292835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6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6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6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6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600" b="0" strike="noStrike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4" name="TextBox 26"/>
          <p:cNvSpPr/>
          <p:nvPr/>
        </p:nvSpPr>
        <p:spPr>
          <a:xfrm>
            <a:off x="7536600" y="6430771"/>
            <a:ext cx="453204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5" dirty="0">
                <a:solidFill>
                  <a:srgbClr val="C79363"/>
                </a:solidFill>
                <a:latin typeface="Calibri"/>
                <a:ea typeface="Arial"/>
              </a:rPr>
              <a:t>* - не все ОКВЭД из указанных разделов являются допустимыми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Прямоугольник 30"/>
          <p:cNvSpPr/>
          <p:nvPr/>
        </p:nvSpPr>
        <p:spPr>
          <a:xfrm>
            <a:off x="4433040" y="5553822"/>
            <a:ext cx="17290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Предмет лизинга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Прямоугольник 31"/>
          <p:cNvSpPr/>
          <p:nvPr/>
        </p:nvSpPr>
        <p:spPr>
          <a:xfrm>
            <a:off x="7732450" y="5614831"/>
            <a:ext cx="354707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B050"/>
                </a:solidFill>
                <a:latin typeface="Calibri"/>
                <a:ea typeface="Arial"/>
              </a:rPr>
              <a:t>Коммерческий автотранспорт и спецтехника российского производства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C3BB9A-86B8-49E1-B88D-A751E8F38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219" y="667256"/>
            <a:ext cx="1070582" cy="584771"/>
          </a:xfrm>
          <a:prstGeom prst="rect">
            <a:avLst/>
          </a:prstGeom>
        </p:spPr>
      </p:pic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90862596-5490-5E4D-8445-D5D630D48E06}"/>
              </a:ext>
            </a:extLst>
          </p:cNvPr>
          <p:cNvGrpSpPr/>
          <p:nvPr/>
        </p:nvGrpSpPr>
        <p:grpSpPr>
          <a:xfrm>
            <a:off x="186302" y="146088"/>
            <a:ext cx="11313002" cy="470880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B51B0FF1-9E84-B3D9-6B08-934D8FD6EC73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0C659131-533E-B5AA-37B2-C9379A0F2C2C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A644DE96-38CE-7140-46CC-D5F1038B30C1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72DD5987-07DF-5BCC-C6CD-2D7EA0FCA1C3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26837-2E34-29AB-76FE-BFC8AFE42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95502E79-6157-242C-9502-D59143ABA208}"/>
              </a:ext>
            </a:extLst>
          </p:cNvPr>
          <p:cNvSpPr/>
          <p:nvPr/>
        </p:nvSpPr>
        <p:spPr>
          <a:xfrm>
            <a:off x="5154069" y="712478"/>
            <a:ext cx="4893840" cy="561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1D1D1B"/>
                </a:solidFill>
                <a:latin typeface="Calibri"/>
                <a:ea typeface="Arial"/>
              </a:rPr>
              <a:t>УСТОЙЧИВОЕ РАЗВИТИЕ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0032FDE0-5ACF-DB9E-EB39-6CC0C9B91BCE}"/>
              </a:ext>
            </a:extLst>
          </p:cNvPr>
          <p:cNvSpPr/>
          <p:nvPr/>
        </p:nvSpPr>
        <p:spPr>
          <a:xfrm>
            <a:off x="6737222" y="2647343"/>
            <a:ext cx="2750444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200" b="1" spc="-12" dirty="0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lang="ru-RU" sz="12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2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2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lang="ru-RU" sz="12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E60E7894-43D8-FDD2-A236-E742E963725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101818" y="2222664"/>
            <a:ext cx="262220" cy="219644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1EF87176-1EEC-765F-390A-B7AD91E8AEB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110736" y="2609044"/>
            <a:ext cx="242521" cy="259849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9AD6EE20-6DC5-0526-5B9D-93D1571808A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01818" y="3271618"/>
            <a:ext cx="262220" cy="22726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AC9E1AD3-635A-4ABD-D990-18AD3C2736DC}"/>
              </a:ext>
            </a:extLst>
          </p:cNvPr>
          <p:cNvSpPr/>
          <p:nvPr/>
        </p:nvSpPr>
        <p:spPr>
          <a:xfrm>
            <a:off x="4809147" y="2214517"/>
            <a:ext cx="8082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F2ABE68A-F5EA-8A4A-8CE6-338CC26EC3B4}"/>
              </a:ext>
            </a:extLst>
          </p:cNvPr>
          <p:cNvSpPr/>
          <p:nvPr/>
        </p:nvSpPr>
        <p:spPr>
          <a:xfrm>
            <a:off x="4815358" y="2657504"/>
            <a:ext cx="54972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B7ADC7A2-E87B-D043-357A-A9B25AFBF599}"/>
              </a:ext>
            </a:extLst>
          </p:cNvPr>
          <p:cNvSpPr/>
          <p:nvPr/>
        </p:nvSpPr>
        <p:spPr>
          <a:xfrm>
            <a:off x="4817885" y="3285065"/>
            <a:ext cx="775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1E8A94C3-A96A-7D72-E4A0-A754A32EF61C}"/>
              </a:ext>
            </a:extLst>
          </p:cNvPr>
          <p:cNvSpPr/>
          <p:nvPr/>
        </p:nvSpPr>
        <p:spPr>
          <a:xfrm>
            <a:off x="4593978" y="656415"/>
            <a:ext cx="5109315" cy="69824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>
            <a:extLst>
              <a:ext uri="{FF2B5EF4-FFF2-40B4-BE49-F238E27FC236}">
                <a16:creationId xmlns:a16="http://schemas.microsoft.com/office/drawing/2014/main" id="{DBD3754F-3185-2500-D443-3F73C33BC3A0}"/>
              </a:ext>
            </a:extLst>
          </p:cNvPr>
          <p:cNvSpPr/>
          <p:nvPr/>
        </p:nvSpPr>
        <p:spPr>
          <a:xfrm>
            <a:off x="4670407" y="2182797"/>
            <a:ext cx="5297050" cy="45719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CD002830-0D49-9A53-CCA8-CAB31B589769}"/>
              </a:ext>
            </a:extLst>
          </p:cNvPr>
          <p:cNvSpPr/>
          <p:nvPr/>
        </p:nvSpPr>
        <p:spPr>
          <a:xfrm>
            <a:off x="6737222" y="2225075"/>
            <a:ext cx="2186929" cy="1973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0,5 - </a:t>
            </a:r>
            <a:r>
              <a:rPr lang="en-US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20</a:t>
            </a:r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 млн. </a:t>
            </a:r>
            <a:r>
              <a:rPr lang="ru-RU" sz="12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B3173E04-A0F7-A90E-78D1-8C8D574E07A7}"/>
              </a:ext>
            </a:extLst>
          </p:cNvPr>
          <p:cNvPicPr/>
          <p:nvPr/>
        </p:nvPicPr>
        <p:blipFill>
          <a:blip r:embed="rId5"/>
          <a:srcRect t="1691" r="61227"/>
          <a:stretch/>
        </p:blipFill>
        <p:spPr>
          <a:xfrm>
            <a:off x="72435" y="423656"/>
            <a:ext cx="3984659" cy="6139249"/>
          </a:xfrm>
          <a:prstGeom prst="rect">
            <a:avLst/>
          </a:prstGeom>
          <a:ln w="0">
            <a:noFill/>
          </a:ln>
        </p:spPr>
      </p:pic>
      <p:sp>
        <p:nvSpPr>
          <p:cNvPr id="133" name="TextBox 23">
            <a:extLst>
              <a:ext uri="{FF2B5EF4-FFF2-40B4-BE49-F238E27FC236}">
                <a16:creationId xmlns:a16="http://schemas.microsoft.com/office/drawing/2014/main" id="{2E122A7C-4314-F409-ECFB-F4F098C302D8}"/>
              </a:ext>
            </a:extLst>
          </p:cNvPr>
          <p:cNvSpPr/>
          <p:nvPr/>
        </p:nvSpPr>
        <p:spPr>
          <a:xfrm>
            <a:off x="4670407" y="1322705"/>
            <a:ext cx="573903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Для субъектов МСП с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основным видом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деятельности производство, услуги в области питания, телекоммуникации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(разделы </a:t>
            </a:r>
            <a:r>
              <a:rPr lang="en-US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C, I, J, L, M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классификатора ОКВЭД</a:t>
            </a:r>
            <a:r>
              <a:rPr lang="en-US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)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B8BD50-D73B-802C-758A-3200EF79B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4821" y="447213"/>
            <a:ext cx="1225906" cy="669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1FAA92-2FBB-D2B4-B82A-63B64DE51518}"/>
              </a:ext>
            </a:extLst>
          </p:cNvPr>
          <p:cNvSpPr txBox="1"/>
          <p:nvPr/>
        </p:nvSpPr>
        <p:spPr>
          <a:xfrm>
            <a:off x="6610135" y="3197042"/>
            <a:ext cx="5269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9,5% годовых – для субъектов МСП: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основной вид деятельности - производство (раздел С классификатора ОКВЭД),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управляющие компании аккредитованных Министерством экономики индустриальных (промышленных) парков,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  <a:buClr>
                <a:srgbClr val="000000"/>
              </a:buClr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- субъекты МСП, арендующие муниципальное имущество (не торговля).</a:t>
            </a: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br>
              <a:rPr lang="en-US" sz="1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½ </a:t>
            </a:r>
            <a:r>
              <a:rPr lang="ru-RU" sz="12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ключевой ставка Банка России + 5%:</a:t>
            </a: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д</a:t>
            </a:r>
            <a:r>
              <a:rPr lang="ru-RU" sz="12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ля других субъектов МСП, вид деятельности которых соответствует ОКВЭД</a:t>
            </a:r>
            <a:endParaRPr lang="ru-RU" sz="1200" spc="-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endParaRPr lang="ru-RU" sz="12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1E7A0-7499-15DC-8923-B109CD2D0B5B}"/>
              </a:ext>
            </a:extLst>
          </p:cNvPr>
          <p:cNvSpPr txBox="1"/>
          <p:nvPr/>
        </p:nvSpPr>
        <p:spPr>
          <a:xfrm>
            <a:off x="4779987" y="5348747"/>
            <a:ext cx="1464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ПРЕДМЕТ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34BC4C-F659-D258-213F-7329CFCDC19F}"/>
              </a:ext>
            </a:extLst>
          </p:cNvPr>
          <p:cNvSpPr txBox="1"/>
          <p:nvPr/>
        </p:nvSpPr>
        <p:spPr>
          <a:xfrm>
            <a:off x="6693361" y="5262903"/>
            <a:ext cx="4133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высокотехнологичное оборудование, коммерческий автотранспорт, спецтехника - российского производства (новые, не бывшие в употреблении/не введенные в эксплуатацию)</a:t>
            </a:r>
            <a:endParaRPr lang="ru-RU" sz="1200" dirty="0"/>
          </a:p>
        </p:txBody>
      </p:sp>
      <p:sp>
        <p:nvSpPr>
          <p:cNvPr id="19" name="Кольцо 15">
            <a:extLst>
              <a:ext uri="{FF2B5EF4-FFF2-40B4-BE49-F238E27FC236}">
                <a16:creationId xmlns:a16="http://schemas.microsoft.com/office/drawing/2014/main" id="{AED597B3-59FC-19CD-BD89-35F327826D8D}"/>
              </a:ext>
            </a:extLst>
          </p:cNvPr>
          <p:cNvSpPr/>
          <p:nvPr/>
        </p:nvSpPr>
        <p:spPr>
          <a:xfrm>
            <a:off x="6101747" y="5329415"/>
            <a:ext cx="314639" cy="274766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F4169-9689-F804-CA98-F60DEC100E87}"/>
              </a:ext>
            </a:extLst>
          </p:cNvPr>
          <p:cNvSpPr txBox="1"/>
          <p:nvPr/>
        </p:nvSpPr>
        <p:spPr>
          <a:xfrm>
            <a:off x="4786338" y="6138822"/>
            <a:ext cx="801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АВАНС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0BCCAF-1180-4C35-6AA9-C444FAC13D02}"/>
              </a:ext>
            </a:extLst>
          </p:cNvPr>
          <p:cNvSpPr txBox="1"/>
          <p:nvPr/>
        </p:nvSpPr>
        <p:spPr>
          <a:xfrm>
            <a:off x="6693361" y="6117159"/>
            <a:ext cx="4406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15% до 49% (0% - при предоставлении поручительства Гарантийного Фонда Республики Татарстан)</a:t>
            </a:r>
            <a:endParaRPr lang="ru-RU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CA9C10F-9881-5D06-BCE3-5C0985B3D747}"/>
              </a:ext>
            </a:extLst>
          </p:cNvPr>
          <p:cNvSpPr txBox="1"/>
          <p:nvPr/>
        </p:nvSpPr>
        <p:spPr>
          <a:xfrm>
            <a:off x="164726" y="1434549"/>
            <a:ext cx="53651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8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AF8D2F70-5033-0B12-7628-0DE95CB550AE}"/>
              </a:ext>
            </a:extLst>
          </p:cNvPr>
          <p:cNvGrpSpPr/>
          <p:nvPr/>
        </p:nvGrpSpPr>
        <p:grpSpPr>
          <a:xfrm>
            <a:off x="618322" y="51600"/>
            <a:ext cx="11033745" cy="403329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22918D59-8DB2-3BCF-27F8-26594D07EE82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8292586C-0EB6-BF05-A250-30B3854F339C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085944BF-F873-BA59-14A7-952CAA27A12B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6D90CB64-EFD1-55F4-3566-75F300BCD7D6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3">
            <a:extLst>
              <a:ext uri="{FF2B5EF4-FFF2-40B4-BE49-F238E27FC236}">
                <a16:creationId xmlns:a16="http://schemas.microsoft.com/office/drawing/2014/main" id="{139C13C7-45D1-4068-8D1C-081F3D25745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35195" y="4499790"/>
            <a:ext cx="262220" cy="22726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3">
            <a:extLst>
              <a:ext uri="{FF2B5EF4-FFF2-40B4-BE49-F238E27FC236}">
                <a16:creationId xmlns:a16="http://schemas.microsoft.com/office/drawing/2014/main" id="{22A8B240-CAAB-46BF-B445-28BEC15779C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10736" y="6164874"/>
            <a:ext cx="262220" cy="2272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73540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B010-1BAF-7B56-9EBC-91C0E7F3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A91BAB48-6587-B829-8EA2-E83FF2AD2D24}"/>
              </a:ext>
            </a:extLst>
          </p:cNvPr>
          <p:cNvSpPr/>
          <p:nvPr/>
        </p:nvSpPr>
        <p:spPr>
          <a:xfrm>
            <a:off x="4755850" y="818333"/>
            <a:ext cx="6044242" cy="500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D1D1B"/>
                </a:solidFill>
                <a:latin typeface="Calibri"/>
                <a:ea typeface="Arial"/>
              </a:rPr>
              <a:t>ЛИЗИНГ ПРОИЗВОДСТВЕННОЙ НЕДВИЖИМОСТИ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17351629-0FE1-E408-4875-39465EFE6E89}"/>
              </a:ext>
            </a:extLst>
          </p:cNvPr>
          <p:cNvSpPr/>
          <p:nvPr/>
        </p:nvSpPr>
        <p:spPr>
          <a:xfrm>
            <a:off x="6764784" y="3253484"/>
            <a:ext cx="269208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b="1" spc="-12" dirty="0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lang="ru-RU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lang="ru-RU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269BDBA8-1B0E-1F8E-409E-EF56969BEF9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22738" y="2552222"/>
            <a:ext cx="447379" cy="426571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62EB5B55-744C-2B00-71DB-A046862104A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942438" y="3188197"/>
            <a:ext cx="427679" cy="420297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2FBDC293-9F1F-6ACC-FB54-EF11F165DF8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42438" y="3902554"/>
            <a:ext cx="447379" cy="420297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A8914E63-EEEF-5CAC-F1B7-CAC9202156D3}"/>
              </a:ext>
            </a:extLst>
          </p:cNvPr>
          <p:cNvSpPr/>
          <p:nvPr/>
        </p:nvSpPr>
        <p:spPr>
          <a:xfrm>
            <a:off x="4693934" y="2587453"/>
            <a:ext cx="80820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C9AF2F17-D42C-1C1E-2AA0-75B46D0D1A1D}"/>
              </a:ext>
            </a:extLst>
          </p:cNvPr>
          <p:cNvSpPr/>
          <p:nvPr/>
        </p:nvSpPr>
        <p:spPr>
          <a:xfrm>
            <a:off x="4732705" y="3275030"/>
            <a:ext cx="680815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FD376687-DE87-10AE-E75A-64DC16F4A10A}"/>
              </a:ext>
            </a:extLst>
          </p:cNvPr>
          <p:cNvSpPr/>
          <p:nvPr/>
        </p:nvSpPr>
        <p:spPr>
          <a:xfrm>
            <a:off x="4732705" y="3932203"/>
            <a:ext cx="775080" cy="2897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F71F8F44-6018-EC90-6CD1-BF135132D34C}"/>
              </a:ext>
            </a:extLst>
          </p:cNvPr>
          <p:cNvSpPr/>
          <p:nvPr/>
        </p:nvSpPr>
        <p:spPr>
          <a:xfrm>
            <a:off x="4706302" y="749908"/>
            <a:ext cx="6044242" cy="58370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>
            <a:extLst>
              <a:ext uri="{FF2B5EF4-FFF2-40B4-BE49-F238E27FC236}">
                <a16:creationId xmlns:a16="http://schemas.microsoft.com/office/drawing/2014/main" id="{C2AC306E-C76E-180A-67F2-1A9EC8F1DC29}"/>
              </a:ext>
            </a:extLst>
          </p:cNvPr>
          <p:cNvSpPr/>
          <p:nvPr/>
        </p:nvSpPr>
        <p:spPr>
          <a:xfrm>
            <a:off x="4838330" y="2378831"/>
            <a:ext cx="6160353" cy="45719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EF376138-F9E1-96F5-3E37-E8B9B1D78A73}"/>
              </a:ext>
            </a:extLst>
          </p:cNvPr>
          <p:cNvPicPr/>
          <p:nvPr/>
        </p:nvPicPr>
        <p:blipFill>
          <a:blip r:embed="rId5"/>
          <a:srcRect t="1691" r="61227"/>
          <a:stretch/>
        </p:blipFill>
        <p:spPr>
          <a:xfrm>
            <a:off x="72435" y="739636"/>
            <a:ext cx="3880685" cy="5823269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3FFE62-3302-2A28-185F-D0866B5C6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0280" y="538859"/>
            <a:ext cx="955411" cy="521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855DB-44A1-915E-EEA1-D2C6F5784C72}"/>
              </a:ext>
            </a:extLst>
          </p:cNvPr>
          <p:cNvSpPr txBox="1"/>
          <p:nvPr/>
        </p:nvSpPr>
        <p:spPr>
          <a:xfrm>
            <a:off x="6698258" y="3915515"/>
            <a:ext cx="1079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b="1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8</a:t>
            </a:r>
            <a:r>
              <a:rPr lang="ru-RU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%</a:t>
            </a:r>
            <a:endParaRPr lang="ru-RU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5113D-6511-AEF3-3A2B-B1C2F1E772B3}"/>
              </a:ext>
            </a:extLst>
          </p:cNvPr>
          <p:cNvSpPr txBox="1"/>
          <p:nvPr/>
        </p:nvSpPr>
        <p:spPr>
          <a:xfrm>
            <a:off x="4646508" y="4708997"/>
            <a:ext cx="1464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7" dirty="0">
                <a:solidFill>
                  <a:srgbClr val="552112"/>
                </a:solidFill>
                <a:latin typeface="Calibri"/>
              </a:rPr>
              <a:t>ПРЕДМЕТ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7" dirty="0">
                <a:solidFill>
                  <a:srgbClr val="552112"/>
                </a:solidFill>
                <a:latin typeface="Calibri"/>
              </a:rPr>
              <a:t>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E99F07-960D-E86A-0A40-1B353FDD9698}"/>
              </a:ext>
            </a:extLst>
          </p:cNvPr>
          <p:cNvSpPr txBox="1"/>
          <p:nvPr/>
        </p:nvSpPr>
        <p:spPr>
          <a:xfrm>
            <a:off x="6804790" y="4549614"/>
            <a:ext cx="53308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складские и производственные здания (помещения), в том числе быстровозводимые здания ангарного типа, расположенные на территории аккредитованного Министерством экономики Республики Татарстан индустриального (промышленного) парка</a:t>
            </a:r>
            <a:endParaRPr lang="ru-RU" sz="1400" dirty="0"/>
          </a:p>
        </p:txBody>
      </p:sp>
      <p:sp>
        <p:nvSpPr>
          <p:cNvPr id="19" name="Кольцо 15">
            <a:extLst>
              <a:ext uri="{FF2B5EF4-FFF2-40B4-BE49-F238E27FC236}">
                <a16:creationId xmlns:a16="http://schemas.microsoft.com/office/drawing/2014/main" id="{4E4C8C85-DD91-882F-88E4-02117985EB04}"/>
              </a:ext>
            </a:extLst>
          </p:cNvPr>
          <p:cNvSpPr/>
          <p:nvPr/>
        </p:nvSpPr>
        <p:spPr>
          <a:xfrm>
            <a:off x="5942438" y="4826315"/>
            <a:ext cx="447379" cy="420297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3F1117-C541-5F65-3BB2-040FA503E719}"/>
              </a:ext>
            </a:extLst>
          </p:cNvPr>
          <p:cNvSpPr txBox="1"/>
          <p:nvPr/>
        </p:nvSpPr>
        <p:spPr>
          <a:xfrm>
            <a:off x="4706302" y="5613603"/>
            <a:ext cx="984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-7" dirty="0">
                <a:solidFill>
                  <a:srgbClr val="552112"/>
                </a:solidFill>
                <a:latin typeface="Calibri"/>
              </a:rPr>
              <a:t>АВАНС</a:t>
            </a:r>
          </a:p>
        </p:txBody>
      </p:sp>
      <p:pic>
        <p:nvPicPr>
          <p:cNvPr id="24" name="object 73">
            <a:extLst>
              <a:ext uri="{FF2B5EF4-FFF2-40B4-BE49-F238E27FC236}">
                <a16:creationId xmlns:a16="http://schemas.microsoft.com/office/drawing/2014/main" id="{FE862AFA-5928-D3FC-CBDC-8BADBC01F85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942438" y="5617665"/>
            <a:ext cx="447379" cy="396406"/>
          </a:xfrm>
          <a:prstGeom prst="rect">
            <a:avLst/>
          </a:prstGeom>
          <a:ln w="0"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83F9B0-9308-F62A-C670-D68768CF496B}"/>
              </a:ext>
            </a:extLst>
          </p:cNvPr>
          <p:cNvSpPr txBox="1"/>
          <p:nvPr/>
        </p:nvSpPr>
        <p:spPr>
          <a:xfrm>
            <a:off x="6826830" y="5644380"/>
            <a:ext cx="4406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30% до 49%</a:t>
            </a:r>
            <a:endParaRPr lang="ru-RU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0E83E08-7D08-52EA-2291-E3BD50BEE51A}"/>
              </a:ext>
            </a:extLst>
          </p:cNvPr>
          <p:cNvSpPr txBox="1"/>
          <p:nvPr/>
        </p:nvSpPr>
        <p:spPr>
          <a:xfrm>
            <a:off x="227724" y="1676846"/>
            <a:ext cx="3140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8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1C94C-03BF-1691-13EB-27B8B2DCF073}"/>
              </a:ext>
            </a:extLst>
          </p:cNvPr>
          <p:cNvSpPr txBox="1"/>
          <p:nvPr/>
        </p:nvSpPr>
        <p:spPr>
          <a:xfrm>
            <a:off x="6698258" y="2591215"/>
            <a:ext cx="1702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2-60 млн руб.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8340D-4571-C14C-E44A-68D258D94297}"/>
              </a:ext>
            </a:extLst>
          </p:cNvPr>
          <p:cNvSpPr txBox="1"/>
          <p:nvPr/>
        </p:nvSpPr>
        <p:spPr>
          <a:xfrm>
            <a:off x="4646508" y="1428384"/>
            <a:ext cx="68572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Для резидентов и управляющих компаний аккредитованных Министерством экономики РТ индустриальных (промышленных) парков, с </a:t>
            </a:r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Calibri"/>
              </a:rPr>
              <a:t>основным видом </a:t>
            </a:r>
            <a:r>
              <a:rPr lang="ru-RU" sz="15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деятельности производство, строительство, водоснабжение</a:t>
            </a:r>
            <a:endParaRPr lang="ru-RU" sz="1500" dirty="0"/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87E01447-F64E-61C4-4EC4-7291CC7260F2}"/>
              </a:ext>
            </a:extLst>
          </p:cNvPr>
          <p:cNvGrpSpPr/>
          <p:nvPr/>
        </p:nvGrpSpPr>
        <p:grpSpPr>
          <a:xfrm>
            <a:off x="618322" y="51600"/>
            <a:ext cx="11033745" cy="403329"/>
            <a:chOff x="210960" y="179280"/>
            <a:chExt cx="9992160" cy="470880"/>
          </a:xfrm>
        </p:grpSpPr>
        <p:sp>
          <p:nvSpPr>
            <p:cNvPr id="5" name="Параллелограмм 13">
              <a:extLst>
                <a:ext uri="{FF2B5EF4-FFF2-40B4-BE49-F238E27FC236}">
                  <a16:creationId xmlns:a16="http://schemas.microsoft.com/office/drawing/2014/main" id="{4DF1B464-2BD3-8C34-6241-43F97B667460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5369A5FF-4863-81EB-B700-839165520910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4A4F06A4-2EC8-C566-5FB7-98C22F784146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0" name="Прямоугольник 16">
              <a:extLst>
                <a:ext uri="{FF2B5EF4-FFF2-40B4-BE49-F238E27FC236}">
                  <a16:creationId xmlns:a16="http://schemas.microsoft.com/office/drawing/2014/main" id="{22B2B852-BBAF-F3EC-0BA7-B2E3272E5862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757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01B36-0C1C-12C6-263D-5CF27A365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626CEE09-5F8C-9A74-667C-A0174BE480B5}"/>
              </a:ext>
            </a:extLst>
          </p:cNvPr>
          <p:cNvSpPr/>
          <p:nvPr/>
        </p:nvSpPr>
        <p:spPr>
          <a:xfrm>
            <a:off x="4670407" y="712478"/>
            <a:ext cx="4697528" cy="500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ЛИЗИНГОВАЯ ПОДДЕРЖКА СВО</a:t>
            </a: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DD92B245-3BDD-E1C2-3429-FB834C3A39B8}"/>
              </a:ext>
            </a:extLst>
          </p:cNvPr>
          <p:cNvSpPr/>
          <p:nvPr/>
        </p:nvSpPr>
        <p:spPr>
          <a:xfrm>
            <a:off x="6770402" y="2288432"/>
            <a:ext cx="2750444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400" b="1" spc="-12" dirty="0">
                <a:solidFill>
                  <a:srgbClr val="C00000"/>
                </a:solidFill>
                <a:latin typeface="Calibri"/>
                <a:ea typeface="Arial"/>
              </a:rPr>
              <a:t>13</a:t>
            </a:r>
            <a:r>
              <a:rPr lang="ru-RU" sz="14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4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4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60</a:t>
            </a:r>
            <a:r>
              <a:rPr lang="ru-RU" sz="14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4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8CC6796E-E335-372F-A0A2-499079412E6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038532" y="1812756"/>
            <a:ext cx="262220" cy="219644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11D082DA-9252-3646-49E8-7A703355B52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066190" y="2272456"/>
            <a:ext cx="242521" cy="259849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76EECD3B-C459-18B7-C193-EA3D60C4E2F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066190" y="2805980"/>
            <a:ext cx="262220" cy="22726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5236CE38-274C-EC58-62CF-66F621DE24A2}"/>
              </a:ext>
            </a:extLst>
          </p:cNvPr>
          <p:cNvSpPr/>
          <p:nvPr/>
        </p:nvSpPr>
        <p:spPr>
          <a:xfrm>
            <a:off x="4709268" y="1794262"/>
            <a:ext cx="80820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47FEA91A-FB70-C0C7-8DD5-CC5362B08071}"/>
              </a:ext>
            </a:extLst>
          </p:cNvPr>
          <p:cNvSpPr/>
          <p:nvPr/>
        </p:nvSpPr>
        <p:spPr>
          <a:xfrm>
            <a:off x="4709268" y="2292903"/>
            <a:ext cx="54972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772531DC-A66A-B7AD-46B1-5B3459F21EB9}"/>
              </a:ext>
            </a:extLst>
          </p:cNvPr>
          <p:cNvSpPr/>
          <p:nvPr/>
        </p:nvSpPr>
        <p:spPr>
          <a:xfrm>
            <a:off x="4737354" y="2811517"/>
            <a:ext cx="775080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4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4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4552E81B-E581-23ED-A014-BA3F1D0BFC0B}"/>
              </a:ext>
            </a:extLst>
          </p:cNvPr>
          <p:cNvSpPr/>
          <p:nvPr/>
        </p:nvSpPr>
        <p:spPr>
          <a:xfrm>
            <a:off x="4593978" y="656415"/>
            <a:ext cx="5109315" cy="69824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8" name="object 78">
            <a:extLst>
              <a:ext uri="{FF2B5EF4-FFF2-40B4-BE49-F238E27FC236}">
                <a16:creationId xmlns:a16="http://schemas.microsoft.com/office/drawing/2014/main" id="{FEDA92D7-541B-6580-CF50-892432AE1FAC}"/>
              </a:ext>
            </a:extLst>
          </p:cNvPr>
          <p:cNvSpPr/>
          <p:nvPr/>
        </p:nvSpPr>
        <p:spPr>
          <a:xfrm>
            <a:off x="4670407" y="1556676"/>
            <a:ext cx="5297050" cy="45719"/>
          </a:xfrm>
          <a:custGeom>
            <a:avLst/>
            <a:gdLst>
              <a:gd name="textAreaLeft" fmla="*/ 0 w 5107680"/>
              <a:gd name="textAreaRight" fmla="*/ 5109120 w 5107680"/>
              <a:gd name="textAreaTop" fmla="*/ 0 h 360"/>
              <a:gd name="textAreaBottom" fmla="*/ 5760 h 360"/>
            </a:gdLst>
            <a:ahLst/>
            <a:cxnLst/>
            <a:rect l="textAreaLeft" t="textAreaTop" r="textAreaRight" b="textAreaBottom"/>
            <a:pathLst>
              <a:path w="5109209">
                <a:moveTo>
                  <a:pt x="0" y="0"/>
                </a:moveTo>
                <a:lnTo>
                  <a:pt x="5108702" y="0"/>
                </a:lnTo>
              </a:path>
            </a:pathLst>
          </a:custGeom>
          <a:noFill/>
          <a:ln w="38160">
            <a:solidFill>
              <a:srgbClr val="C69262"/>
            </a:solidFill>
            <a:prstDash val="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50BC2C17-DF0E-3DF4-9991-0F48BF2D16C8}"/>
              </a:ext>
            </a:extLst>
          </p:cNvPr>
          <p:cNvSpPr/>
          <p:nvPr/>
        </p:nvSpPr>
        <p:spPr>
          <a:xfrm>
            <a:off x="6770402" y="1794262"/>
            <a:ext cx="2186929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0,5 - </a:t>
            </a:r>
            <a:r>
              <a:rPr lang="en-US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20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млн. </a:t>
            </a:r>
            <a:r>
              <a:rPr lang="ru-RU" sz="1400" b="1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4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CEE9D9FE-9482-9122-132A-727E16973FFA}"/>
              </a:ext>
            </a:extLst>
          </p:cNvPr>
          <p:cNvPicPr/>
          <p:nvPr/>
        </p:nvPicPr>
        <p:blipFill>
          <a:blip r:embed="rId5"/>
          <a:srcRect t="1691" r="61227"/>
          <a:stretch/>
        </p:blipFill>
        <p:spPr>
          <a:xfrm>
            <a:off x="72435" y="423656"/>
            <a:ext cx="3984659" cy="6139249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3DCF72-3E66-6EF6-2A2D-D7CB5F6DD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8019" y="471888"/>
            <a:ext cx="1225906" cy="6696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754AF8-F729-8FD9-4422-50CF463E22D2}"/>
              </a:ext>
            </a:extLst>
          </p:cNvPr>
          <p:cNvSpPr txBox="1"/>
          <p:nvPr/>
        </p:nvSpPr>
        <p:spPr>
          <a:xfrm>
            <a:off x="6672792" y="2748261"/>
            <a:ext cx="2924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480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400" b="1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5% годовых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F985D7-68B4-874D-3EED-A3E9F369CE03}"/>
              </a:ext>
            </a:extLst>
          </p:cNvPr>
          <p:cNvSpPr txBox="1"/>
          <p:nvPr/>
        </p:nvSpPr>
        <p:spPr>
          <a:xfrm>
            <a:off x="4650154" y="3406926"/>
            <a:ext cx="1144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ПРЕДМЕТ</a:t>
            </a:r>
            <a:r>
              <a:rPr lang="ru-RU" sz="14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ЛИЗИНГА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12CD84-F286-7E45-3756-44BCDAFDB62D}"/>
              </a:ext>
            </a:extLst>
          </p:cNvPr>
          <p:cNvSpPr txBox="1"/>
          <p:nvPr/>
        </p:nvSpPr>
        <p:spPr>
          <a:xfrm>
            <a:off x="6693361" y="3137491"/>
            <a:ext cx="41333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высокотехнологичное оборудование, коммерческий автотранспорт, спецтехника - российского производства и производства Беларусь (новые, не бывшие в употреблении/не введенные в эксплуатацию)</a:t>
            </a:r>
            <a:endParaRPr lang="ru-RU" sz="1400" dirty="0"/>
          </a:p>
        </p:txBody>
      </p:sp>
      <p:sp>
        <p:nvSpPr>
          <p:cNvPr id="19" name="Кольцо 15">
            <a:extLst>
              <a:ext uri="{FF2B5EF4-FFF2-40B4-BE49-F238E27FC236}">
                <a16:creationId xmlns:a16="http://schemas.microsoft.com/office/drawing/2014/main" id="{00423FB2-AD91-DD52-6856-AF585A205264}"/>
              </a:ext>
            </a:extLst>
          </p:cNvPr>
          <p:cNvSpPr/>
          <p:nvPr/>
        </p:nvSpPr>
        <p:spPr>
          <a:xfrm>
            <a:off x="6096000" y="3536746"/>
            <a:ext cx="314639" cy="274766"/>
          </a:xfrm>
          <a:custGeom>
            <a:avLst/>
            <a:gdLst>
              <a:gd name="textAreaLeft" fmla="*/ 0 w 314640"/>
              <a:gd name="textAreaRight" fmla="*/ 316080 w 314640"/>
              <a:gd name="textAreaTop" fmla="*/ 0 h 312840"/>
              <a:gd name="textAreaBottom" fmla="*/ 314280 h 312840"/>
            </a:gdLst>
            <a:ahLst/>
            <a:cxnLst/>
            <a:rect l="textAreaLeft" t="textAreaTop" r="textAreaRight" b="textAreaBottom"/>
            <a:pathLst>
              <a:path w="315913" h="314325">
                <a:moveTo>
                  <a:pt x="0" y="157163"/>
                </a:moveTo>
                <a:cubicBezTo>
                  <a:pt x="0" y="70364"/>
                  <a:pt x="70720" y="0"/>
                  <a:pt x="157957" y="0"/>
                </a:cubicBezTo>
                <a:cubicBezTo>
                  <a:pt x="245194" y="0"/>
                  <a:pt x="315914" y="70364"/>
                  <a:pt x="315914" y="157163"/>
                </a:cubicBezTo>
                <a:cubicBezTo>
                  <a:pt x="315914" y="243962"/>
                  <a:pt x="245194" y="314326"/>
                  <a:pt x="157957" y="314326"/>
                </a:cubicBezTo>
                <a:cubicBezTo>
                  <a:pt x="70720" y="314326"/>
                  <a:pt x="0" y="243962"/>
                  <a:pt x="0" y="157163"/>
                </a:cubicBezTo>
                <a:close/>
                <a:moveTo>
                  <a:pt x="78581" y="157163"/>
                </a:moveTo>
                <a:cubicBezTo>
                  <a:pt x="78581" y="200562"/>
                  <a:pt x="114118" y="235744"/>
                  <a:pt x="157956" y="235744"/>
                </a:cubicBezTo>
                <a:cubicBezTo>
                  <a:pt x="201794" y="235744"/>
                  <a:pt x="237331" y="200562"/>
                  <a:pt x="237331" y="157163"/>
                </a:cubicBezTo>
                <a:cubicBezTo>
                  <a:pt x="237331" y="113764"/>
                  <a:pt x="201794" y="78582"/>
                  <a:pt x="157956" y="78582"/>
                </a:cubicBezTo>
                <a:cubicBezTo>
                  <a:pt x="114118" y="78582"/>
                  <a:pt x="78581" y="113764"/>
                  <a:pt x="78581" y="157163"/>
                </a:cubicBezTo>
                <a:close/>
              </a:path>
            </a:pathLst>
          </a:custGeom>
          <a:solidFill>
            <a:srgbClr val="C7936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681F14-6D6C-9232-97E4-D7BCDC2F18A3}"/>
              </a:ext>
            </a:extLst>
          </p:cNvPr>
          <p:cNvSpPr txBox="1"/>
          <p:nvPr/>
        </p:nvSpPr>
        <p:spPr>
          <a:xfrm>
            <a:off x="4697158" y="4659737"/>
            <a:ext cx="8014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spc="-7" dirty="0">
                <a:solidFill>
                  <a:srgbClr val="552112"/>
                </a:solidFill>
                <a:latin typeface="Calibri"/>
              </a:rPr>
              <a:t>АВАНС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5A017F-44AB-B8B3-5385-900A98560D76}"/>
              </a:ext>
            </a:extLst>
          </p:cNvPr>
          <p:cNvSpPr txBox="1"/>
          <p:nvPr/>
        </p:nvSpPr>
        <p:spPr>
          <a:xfrm>
            <a:off x="6693361" y="4444294"/>
            <a:ext cx="44066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от 15% до 49% (0% - при предоставлении поручительства Гарантийного Фонда Республики Татарстан)</a:t>
            </a:r>
            <a:endParaRPr lang="ru-RU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82E2A4-9BAC-2421-1B8B-08A744EBE4DE}"/>
              </a:ext>
            </a:extLst>
          </p:cNvPr>
          <p:cNvSpPr txBox="1"/>
          <p:nvPr/>
        </p:nvSpPr>
        <p:spPr>
          <a:xfrm>
            <a:off x="164726" y="1434549"/>
            <a:ext cx="37600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chemeClr val="bg1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8 843-524-72-32 (доб. 303)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8 927-498-97-90</a:t>
            </a:r>
            <a:endParaRPr lang="en-US" sz="1800" b="0" strike="noStrike" spc="-1" dirty="0">
              <a:solidFill>
                <a:schemeClr val="bg1"/>
              </a:solidFill>
              <a:latin typeface="+mj-lt"/>
              <a:ea typeface="Arial"/>
            </a:endParaRPr>
          </a:p>
          <a:p>
            <a:r>
              <a:rPr lang="en-US" sz="1800" b="0" strike="noStrike" spc="-1" dirty="0">
                <a:solidFill>
                  <a:schemeClr val="bg1"/>
                </a:solidFill>
                <a:latin typeface="+mj-lt"/>
                <a:ea typeface="Arial"/>
              </a:rPr>
              <a:t>sales@rlcrt.ru</a:t>
            </a: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749666CE-500D-9070-730F-D0953ACEB6C1}"/>
              </a:ext>
            </a:extLst>
          </p:cNvPr>
          <p:cNvGrpSpPr/>
          <p:nvPr/>
        </p:nvGrpSpPr>
        <p:grpSpPr>
          <a:xfrm>
            <a:off x="618322" y="51600"/>
            <a:ext cx="11033745" cy="403329"/>
            <a:chOff x="210960" y="179280"/>
            <a:chExt cx="9992160" cy="470880"/>
          </a:xfrm>
        </p:grpSpPr>
        <p:sp>
          <p:nvSpPr>
            <p:cNvPr id="4" name="Параллелограмм 13">
              <a:extLst>
                <a:ext uri="{FF2B5EF4-FFF2-40B4-BE49-F238E27FC236}">
                  <a16:creationId xmlns:a16="http://schemas.microsoft.com/office/drawing/2014/main" id="{1F22C823-4C98-60FD-6951-2F3A48033BC1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5" name="Прямоугольник 14">
              <a:extLst>
                <a:ext uri="{FF2B5EF4-FFF2-40B4-BE49-F238E27FC236}">
                  <a16:creationId xmlns:a16="http://schemas.microsoft.com/office/drawing/2014/main" id="{7826D64C-BA27-D8F9-6F13-44DC19F6D8CA}"/>
                </a:ext>
              </a:extLst>
            </p:cNvPr>
            <p:cNvSpPr/>
            <p:nvPr/>
          </p:nvSpPr>
          <p:spPr>
            <a:xfrm>
              <a:off x="1046684" y="242280"/>
              <a:ext cx="9156436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Региональной лизинговой компании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Параллелограмм 15">
              <a:extLst>
                <a:ext uri="{FF2B5EF4-FFF2-40B4-BE49-F238E27FC236}">
                  <a16:creationId xmlns:a16="http://schemas.microsoft.com/office/drawing/2014/main" id="{FD2EAB70-FB9F-E2B7-6203-EAC7E93C38D7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6">
              <a:extLst>
                <a:ext uri="{FF2B5EF4-FFF2-40B4-BE49-F238E27FC236}">
                  <a16:creationId xmlns:a16="http://schemas.microsoft.com/office/drawing/2014/main" id="{732BDBAC-06FF-2A9D-8B30-A7180D3744C4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pic>
        <p:nvPicPr>
          <p:cNvPr id="30" name="object 73">
            <a:extLst>
              <a:ext uri="{FF2B5EF4-FFF2-40B4-BE49-F238E27FC236}">
                <a16:creationId xmlns:a16="http://schemas.microsoft.com/office/drawing/2014/main" id="{B4E280B7-EDC8-3DB7-7E26-CDCE6DC68B1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10736" y="4699996"/>
            <a:ext cx="262220" cy="227260"/>
          </a:xfrm>
          <a:prstGeom prst="rect">
            <a:avLst/>
          </a:prstGeom>
          <a:ln w="0">
            <a:noFill/>
          </a:ln>
        </p:spPr>
      </p:pic>
      <p:pic>
        <p:nvPicPr>
          <p:cNvPr id="31" name="object 73">
            <a:extLst>
              <a:ext uri="{FF2B5EF4-FFF2-40B4-BE49-F238E27FC236}">
                <a16:creationId xmlns:a16="http://schemas.microsoft.com/office/drawing/2014/main" id="{05EE8E8D-E70E-775C-DDB4-8BF87D3C638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096000" y="5869238"/>
            <a:ext cx="262220" cy="227260"/>
          </a:xfrm>
          <a:prstGeom prst="rect">
            <a:avLst/>
          </a:prstGeom>
          <a:ln w="0">
            <a:noFill/>
          </a:ln>
        </p:spPr>
      </p:pic>
      <p:sp>
        <p:nvSpPr>
          <p:cNvPr id="8" name="object 76">
            <a:extLst>
              <a:ext uri="{FF2B5EF4-FFF2-40B4-BE49-F238E27FC236}">
                <a16:creationId xmlns:a16="http://schemas.microsoft.com/office/drawing/2014/main" id="{86F0B389-FB53-2D26-6ABA-FA14FDE062B3}"/>
              </a:ext>
            </a:extLst>
          </p:cNvPr>
          <p:cNvSpPr/>
          <p:nvPr/>
        </p:nvSpPr>
        <p:spPr>
          <a:xfrm>
            <a:off x="4731569" y="5868331"/>
            <a:ext cx="952043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4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УСЛОВИЯ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CA22F-68E5-0D18-13E3-D13EDF9B6852}"/>
              </a:ext>
            </a:extLst>
          </p:cNvPr>
          <p:cNvSpPr txBox="1"/>
          <p:nvPr/>
        </p:nvSpPr>
        <p:spPr>
          <a:xfrm>
            <a:off x="6685163" y="5503852"/>
            <a:ext cx="53655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spc="-1" dirty="0">
                <a:solidFill>
                  <a:schemeClr val="dk1"/>
                </a:solidFill>
                <a:latin typeface="Calibri"/>
              </a:rPr>
              <a:t>Субъект малого и среднего предпринимательства, зарегистрированный на территории Республики Татарстан, и имеющий принадлежность к СВО*</a:t>
            </a:r>
          </a:p>
        </p:txBody>
      </p:sp>
    </p:spTree>
    <p:extLst>
      <p:ext uri="{BB962C8B-B14F-4D97-AF65-F5344CB8AC3E}">
        <p14:creationId xmlns:p14="http://schemas.microsoft.com/office/powerpoint/2010/main" val="1828393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3244-BD75-8D6A-ADB5-B447219A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Скругленный прямоугольник 13">
            <a:extLst>
              <a:ext uri="{FF2B5EF4-FFF2-40B4-BE49-F238E27FC236}">
                <a16:creationId xmlns:a16="http://schemas.microsoft.com/office/drawing/2014/main" id="{8BACFE73-3E14-9A66-037E-4486B65730B8}"/>
              </a:ext>
            </a:extLst>
          </p:cNvPr>
          <p:cNvSpPr/>
          <p:nvPr/>
        </p:nvSpPr>
        <p:spPr>
          <a:xfrm>
            <a:off x="3238567" y="985967"/>
            <a:ext cx="5193480" cy="569787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361B0856-ABAA-7012-1830-24F0091CE255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b="1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Региональной лизинговой компании</a:t>
            </a:r>
            <a:endParaRPr lang="ru-RU" spc="-1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69161E1C-9118-C9C6-76D9-2A0615C187B5}"/>
              </a:ext>
            </a:extLst>
          </p:cNvPr>
          <p:cNvSpPr/>
          <p:nvPr/>
        </p:nvSpPr>
        <p:spPr>
          <a:xfrm>
            <a:off x="675038" y="2000783"/>
            <a:ext cx="11178988" cy="44920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ru-RU" sz="1300" spc="-1" dirty="0">
                <a:solidFill>
                  <a:schemeClr val="dk1"/>
                </a:solidFill>
                <a:latin typeface="Calibri"/>
              </a:rPr>
              <a:t>Субъект малого и среднего предпринимательства, зарегистрированный на территории Республики Татарстан, при соответствии одному из следующих критериев: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субъекты МСП Республики Татарстан, направившие на военную службу по контракту одного и более военнообязанных работников;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индивидуальный предприниматель, вернувшийся с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гражданин, зарегистрированный в качестве индивидуального предпринимателя, после возвращения с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индивидуальный предприниматель является супругой (супругом), сыном, дочерью гражданина, находящегося либо вернувшегося с военной службе в зоне СВО (должно быть подтверждено документально);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 создано гражданами (гражданином), вернувшимися с военной службы в зоне СВО, а их доля (акции) в уставном капитале юридического лица составляет не менее 50%;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 создано супругами (супругом/ супругой), сыновьями, дочерями граждан, находящихся или вернувшихся с военной службы в зоне СВО (должно быть подтверждено документально), а их доля в уставном капитале юридического лица составляет не менее 50%;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лицо, в котором единоличным исполнительным органом является гражданин, вернувшийся с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лицо, в котором единоличным исполнительным органом является супруга/супруг, сын, дочь гражданина, находящегося или вернувшегося с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индивидуальный предприниматель является вдовой (вдовцом), сыном, дочерью гражданина, погибшего на военной службе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 создано вдовами (вдовцами), сыновьями, дочерями граждан, погибших на военной службе в зоне СВО, а их доля в уставном капитале юридического лица составляет не менее 50%;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лицо, в котором единоличным исполнительным органом является вдова (вдовец), сын, дочь гражданина, погибшего на военной службы в зоне СВО;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ru-RU" sz="1300" spc="-1" dirty="0">
                <a:solidFill>
                  <a:schemeClr val="dk1"/>
                </a:solidFill>
                <a:latin typeface="Calibri"/>
              </a:rPr>
              <a:t>юридическое лицо или индивидуальный предприниматель, заключившие трудовой договор с гражданином, вернувшимся с военной службы в зоне СВО, при условии, что с даты заключения трудового договора до момента принятия АО «РЛК Республики Татарстан» о предоставлении лизинга прошло более девяносто дней.</a:t>
            </a: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658CAFE6-A3C6-F439-8B48-DDEFA8A494DD}"/>
              </a:ext>
            </a:extLst>
          </p:cNvPr>
          <p:cNvSpPr/>
          <p:nvPr/>
        </p:nvSpPr>
        <p:spPr>
          <a:xfrm>
            <a:off x="4776452" y="162055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4" name="object 69">
            <a:extLst>
              <a:ext uri="{FF2B5EF4-FFF2-40B4-BE49-F238E27FC236}">
                <a16:creationId xmlns:a16="http://schemas.microsoft.com/office/drawing/2014/main" id="{58B5F39F-69E0-996D-740D-2C206D1513DF}"/>
              </a:ext>
            </a:extLst>
          </p:cNvPr>
          <p:cNvSpPr/>
          <p:nvPr/>
        </p:nvSpPr>
        <p:spPr>
          <a:xfrm>
            <a:off x="3513388" y="1020842"/>
            <a:ext cx="4697528" cy="5000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ПРОГРАММА ЛЬГОТНОГО ЛИЗИНГА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ЛИЗИНГОВАЯ ПОДДЕРЖКА СВО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7C11A8-BE28-A75E-7A5E-AD02EF82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329" y="727085"/>
            <a:ext cx="1225906" cy="6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Box 5"/>
          <p:cNvSpPr/>
          <p:nvPr/>
        </p:nvSpPr>
        <p:spPr>
          <a:xfrm>
            <a:off x="3421080" y="1127880"/>
            <a:ext cx="5346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НАЛОГОВЫЕ ЛЬГОТЫ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Скругленный прямоугольник 14"/>
          <p:cNvSpPr/>
          <p:nvPr/>
        </p:nvSpPr>
        <p:spPr>
          <a:xfrm>
            <a:off x="3762360" y="1010520"/>
            <a:ext cx="4662720" cy="6224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6" name="Параллелограмм 21"/>
          <p:cNvSpPr/>
          <p:nvPr/>
        </p:nvSpPr>
        <p:spPr>
          <a:xfrm>
            <a:off x="210960" y="234360"/>
            <a:ext cx="591670" cy="655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7" name="Прямоугольник 22"/>
          <p:cNvSpPr/>
          <p:nvPr/>
        </p:nvSpPr>
        <p:spPr>
          <a:xfrm>
            <a:off x="424440" y="271800"/>
            <a:ext cx="180360" cy="39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398" name="Параллелограмм 25"/>
          <p:cNvSpPr/>
          <p:nvPr/>
        </p:nvSpPr>
        <p:spPr>
          <a:xfrm>
            <a:off x="990718" y="244800"/>
            <a:ext cx="10766881" cy="6559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399" name="Прямоугольник 27"/>
          <p:cNvSpPr/>
          <p:nvPr/>
        </p:nvSpPr>
        <p:spPr>
          <a:xfrm>
            <a:off x="1170179" y="279131"/>
            <a:ext cx="1034964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МЕРЫ ПОДДЕРЖКИ </a:t>
            </a:r>
            <a:r>
              <a:rPr lang="ru-RU" sz="1600" b="1" strike="noStrike" spc="-7" dirty="0">
                <a:solidFill>
                  <a:schemeClr val="lt1"/>
                </a:solidFill>
                <a:latin typeface="Arial Black"/>
                <a:ea typeface="Arial"/>
              </a:rPr>
              <a:t>РЕЗИДЕНТОВ ПРОМЫШЛЕННЫХ ПАРКОВ </a:t>
            </a:r>
          </a:p>
          <a:p>
            <a:pPr algn="ctr" defTabSz="914400">
              <a:lnSpc>
                <a:spcPct val="100000"/>
              </a:lnSpc>
            </a:pPr>
            <a:r>
              <a:rPr lang="ru-RU" sz="1600" b="1" strike="noStrike" spc="-7" dirty="0">
                <a:solidFill>
                  <a:schemeClr val="lt1"/>
                </a:solidFill>
                <a:latin typeface="Arial Black"/>
                <a:ea typeface="Arial"/>
              </a:rPr>
              <a:t>МИНИСТЕРСТВА ЭКОНОМИКИ РТ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TextBox 20"/>
          <p:cNvSpPr/>
          <p:nvPr/>
        </p:nvSpPr>
        <p:spPr>
          <a:xfrm>
            <a:off x="6447960" y="1805400"/>
            <a:ext cx="48924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зарегистрированных на территории Республики Татарстан,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 аккредитованных Министерством Экономики Республики Татарстан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Кольцо 33"/>
          <p:cNvSpPr/>
          <p:nvPr/>
        </p:nvSpPr>
        <p:spPr>
          <a:xfrm>
            <a:off x="6107301" y="1853332"/>
            <a:ext cx="294840" cy="275040"/>
          </a:xfrm>
          <a:prstGeom prst="donut">
            <a:avLst>
              <a:gd name="adj" fmla="val 25000"/>
            </a:avLst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2400" b="0" strike="noStrike" spc="-1">
              <a:solidFill>
                <a:srgbClr val="FFFFFF"/>
              </a:solidFill>
              <a:latin typeface="Calibri"/>
              <a:ea typeface="Arial"/>
            </a:endParaRPr>
          </a:p>
        </p:txBody>
      </p:sp>
      <p:cxnSp>
        <p:nvCxnSpPr>
          <p:cNvPr id="402" name="Прямая соединительная линия 26"/>
          <p:cNvCxnSpPr/>
          <p:nvPr/>
        </p:nvCxnSpPr>
        <p:spPr>
          <a:xfrm>
            <a:off x="5858280" y="3853008"/>
            <a:ext cx="5603760" cy="432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03" name="Прямоугольник 6"/>
          <p:cNvSpPr/>
          <p:nvPr/>
        </p:nvSpPr>
        <p:spPr>
          <a:xfrm>
            <a:off x="6508731" y="3885840"/>
            <a:ext cx="5357520" cy="201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Освобождение от уплаты транспортного налога;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Освобождение от уплаты налога на имущество организаций;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Сниженные ставки по УСН («доходы» – 1%, «доходы минус расходы» – 5%)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4" name="Рисунок 7"/>
          <p:cNvPicPr/>
          <p:nvPr/>
        </p:nvPicPr>
        <p:blipFill>
          <a:blip r:embed="rId2"/>
          <a:stretch/>
        </p:blipFill>
        <p:spPr>
          <a:xfrm>
            <a:off x="5858640" y="3978720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5" name="Рисунок 32"/>
          <p:cNvPicPr/>
          <p:nvPr/>
        </p:nvPicPr>
        <p:blipFill>
          <a:blip r:embed="rId2"/>
          <a:stretch/>
        </p:blipFill>
        <p:spPr>
          <a:xfrm>
            <a:off x="5836465" y="4499716"/>
            <a:ext cx="379800" cy="361440"/>
          </a:xfrm>
          <a:prstGeom prst="rect">
            <a:avLst/>
          </a:prstGeom>
          <a:ln w="0">
            <a:noFill/>
          </a:ln>
        </p:spPr>
      </p:pic>
      <p:pic>
        <p:nvPicPr>
          <p:cNvPr id="406" name="Рисунок 33"/>
          <p:cNvPicPr/>
          <p:nvPr/>
        </p:nvPicPr>
        <p:blipFill>
          <a:blip r:embed="rId2"/>
          <a:stretch/>
        </p:blipFill>
        <p:spPr>
          <a:xfrm>
            <a:off x="5860723" y="5250504"/>
            <a:ext cx="379800" cy="361440"/>
          </a:xfrm>
          <a:prstGeom prst="rect">
            <a:avLst/>
          </a:prstGeom>
          <a:ln w="0">
            <a:noFill/>
          </a:ln>
        </p:spPr>
      </p:pic>
      <p:sp>
        <p:nvSpPr>
          <p:cNvPr id="407" name="Прямоугольник 8"/>
          <p:cNvSpPr/>
          <p:nvPr/>
        </p:nvSpPr>
        <p:spPr>
          <a:xfrm>
            <a:off x="482760" y="2133000"/>
            <a:ext cx="5061240" cy="29532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dk1"/>
                </a:solidFill>
                <a:latin typeface="Calibri"/>
                <a:ea typeface="Arial"/>
              </a:rPr>
              <a:t>Обеспечение:</a:t>
            </a:r>
            <a:br>
              <a:rPr sz="1400" dirty="0"/>
            </a:b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Пункт 3.1 статьи 6 Закона Республики Татарстан от 29.11.2002 № 24-ЗРТ  «О транспортном налоге» 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/>
                <a:ea typeface="Arial"/>
              </a:rPr>
              <a:t>Подпункт 18 пункта 1 статьи 3 Закона Республики Татарстан от 28.11.2003 № 49-ЗРТ «О налоге на имущество организаций» 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 descr="Телефон">
            <a:extLst>
              <a:ext uri="{FF2B5EF4-FFF2-40B4-BE49-F238E27FC236}">
                <a16:creationId xmlns:a16="http://schemas.microsoft.com/office/drawing/2014/main" id="{13A1B3D0-B1A7-0A63-C740-BF9667CE7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86925" y="6105410"/>
            <a:ext cx="591670" cy="591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A13AC0-6486-8960-23F3-641D32425FFA}"/>
              </a:ext>
            </a:extLst>
          </p:cNvPr>
          <p:cNvSpPr txBox="1"/>
          <p:nvPr/>
        </p:nvSpPr>
        <p:spPr>
          <a:xfrm>
            <a:off x="990719" y="62543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+7 (843) 238-36-90 Гайнуллин Марат Русланович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3670012" y="834060"/>
            <a:ext cx="5189040" cy="6294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МИКРОФИНАНСОВЫЙ 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62212"/>
                </a:solidFill>
                <a:latin typeface="Calibri"/>
                <a:ea typeface="Arial"/>
              </a:rPr>
              <a:t>«Поддержка СВО»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3237486" y="863911"/>
            <a:ext cx="5193480" cy="569787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731736" y="676080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20">
            <a:extLst>
              <a:ext uri="{FF2B5EF4-FFF2-40B4-BE49-F238E27FC236}">
                <a16:creationId xmlns:a16="http://schemas.microsoft.com/office/drawing/2014/main" id="{5BA74F56-D081-4A1E-9FAD-0777867534B4}"/>
              </a:ext>
            </a:extLst>
          </p:cNvPr>
          <p:cNvSpPr/>
          <p:nvPr/>
        </p:nvSpPr>
        <p:spPr>
          <a:xfrm>
            <a:off x="675038" y="2000783"/>
            <a:ext cx="11178988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pc="-15" dirty="0">
                <a:latin typeface="Calibri"/>
                <a:ea typeface="Arial"/>
              </a:rPr>
              <a:t>с</a:t>
            </a:r>
            <a:r>
              <a:rPr lang="ru-RU" sz="1400" strike="noStrike" spc="-7" dirty="0">
                <a:latin typeface="Calibri"/>
                <a:ea typeface="Arial"/>
              </a:rPr>
              <a:t>убъекты</a:t>
            </a:r>
            <a:r>
              <a:rPr lang="ru-RU" sz="1400" strike="noStrike" spc="58" dirty="0">
                <a:latin typeface="Calibri"/>
                <a:ea typeface="Arial"/>
              </a:rPr>
              <a:t> </a:t>
            </a:r>
            <a:r>
              <a:rPr lang="ru-RU" sz="1400" strike="noStrike" spc="-12" dirty="0">
                <a:latin typeface="Calibri"/>
                <a:ea typeface="Arial"/>
              </a:rPr>
              <a:t>МСП</a:t>
            </a:r>
            <a:r>
              <a:rPr lang="ru-RU" sz="1400" strike="noStrike" spc="26" dirty="0">
                <a:latin typeface="Calibri"/>
                <a:ea typeface="Arial"/>
              </a:rPr>
              <a:t> </a:t>
            </a:r>
            <a:r>
              <a:rPr lang="ru-RU" sz="1400" strike="noStrike" spc="-7" dirty="0">
                <a:latin typeface="Calibri"/>
                <a:ea typeface="Arial"/>
              </a:rPr>
              <a:t>Республики</a:t>
            </a:r>
            <a:r>
              <a:rPr lang="ru-RU" sz="1400" strike="noStrike" spc="32" dirty="0">
                <a:latin typeface="Calibri"/>
                <a:ea typeface="Arial"/>
              </a:rPr>
              <a:t> </a:t>
            </a:r>
            <a:r>
              <a:rPr lang="ru-RU" sz="1400" strike="noStrike" spc="-12" dirty="0">
                <a:latin typeface="Calibri"/>
                <a:ea typeface="Arial"/>
              </a:rPr>
              <a:t>Татарстан, направившие на военную службу по контракту одного и более военнообязанных работников;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предприниматель, вернувшийся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гражданин, зарегистрированный в качестве индивидуального предпринимателя, после возвращения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 является супругой (супругом), сыном, дочерью гражданина, находящегося либо вернувшегося с военной службе в зоне СВО (должно быть подтверждено документально);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гражданами (гражданином), вернувшимися с военной службы в зоне СВО, а их доля (акции)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супругами (супругом/ супругой), сыновьями, дочерями граждан, находящихся или вернувшихся с военной службы в зоне СВО (должно быть подтверждено документально), а их доля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гражданин, вернувшийся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супруга/супруг, сын, дочь гражданина, находящегося или вернувшегося с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индивидуальный предприниматель является вдовой (вдовцом), сыном, дочерью гражданина, погибшего на военной службе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создано вдовами (вдовцами), сыновьями, дочерями граждан, погибших на военной службе в зоне СВО, а их доля в уставном капитале юридического лица составляет не менее 50%;</a:t>
            </a:r>
            <a:endParaRPr lang="ru-RU" sz="1400" strike="noStrike" spc="-1" dirty="0">
              <a:latin typeface="Arial"/>
            </a:endParaRPr>
          </a:p>
          <a:p>
            <a:pPr marL="140310" indent="-285750" algn="just"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лицо, в котором единоличным исполнительным органом является вдова (вдовец), сын, дочь гражданина, погибшего на военной службы в зоне СВО;</a:t>
            </a:r>
            <a:endParaRPr lang="ru-RU" sz="1400" strike="noStrike" spc="-1" dirty="0">
              <a:latin typeface="Arial"/>
            </a:endParaRPr>
          </a:p>
          <a:p>
            <a:pPr marL="140310" indent="-285750" algn="just" defTabSz="914400">
              <a:lnSpc>
                <a:spcPct val="100000"/>
              </a:lnSpc>
              <a:buClr>
                <a:srgbClr val="C79363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400" strike="noStrike" spc="-12" dirty="0">
                <a:latin typeface="Calibri"/>
                <a:ea typeface="Arial"/>
              </a:rPr>
              <a:t>юридическое лицо или индивидуальный предприниматель, заключившие трудовой договор по основному месту работу на полную ставку с гражданином, вернувшимся с военной службы в зоне СВО, при условии, что с даты заключения трудового договора до момента принятия Фондом решения о предоставлении микрозайма прошло более девяносто дней.</a:t>
            </a:r>
          </a:p>
          <a:p>
            <a:pPr algn="just">
              <a:buClr>
                <a:srgbClr val="C79363"/>
              </a:buClr>
              <a:tabLst>
                <a:tab pos="0" algn="l"/>
              </a:tabLst>
            </a:pPr>
            <a:r>
              <a:rPr lang="ru-RU" sz="1200" spc="-12" dirty="0">
                <a:latin typeface="Calibri"/>
              </a:rPr>
              <a:t> М</a:t>
            </a:r>
            <a:r>
              <a:rPr lang="ru-RU" sz="1200" dirty="0"/>
              <a:t>икрозаем предоставляется в отношении одного и того же участника СВО единожды и только по одному из условий, </a:t>
            </a:r>
            <a:r>
              <a:rPr lang="ru-RU" sz="1200"/>
              <a:t>указанных выше.</a:t>
            </a:r>
            <a:endParaRPr lang="ru-RU" sz="1200" strike="noStrike" spc="-1" dirty="0"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2B8116B5-6106-4578-8121-B566D5BC7BF1}"/>
              </a:ext>
            </a:extLst>
          </p:cNvPr>
          <p:cNvSpPr/>
          <p:nvPr/>
        </p:nvSpPr>
        <p:spPr>
          <a:xfrm>
            <a:off x="4776452" y="162055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</p:spTree>
    <p:extLst>
      <p:ext uri="{BB962C8B-B14F-4D97-AF65-F5344CB8AC3E}">
        <p14:creationId xmlns:p14="http://schemas.microsoft.com/office/powerpoint/2010/main" val="316246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6"/>
          <p:cNvSpPr/>
          <p:nvPr/>
        </p:nvSpPr>
        <p:spPr>
          <a:xfrm>
            <a:off x="3431880" y="929160"/>
            <a:ext cx="575604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СУБСИДИРОВАНИЕ ЧАСТИ ЗАТРАТ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strike="noStrike" spc="-7">
                <a:solidFill>
                  <a:srgbClr val="1D1D1B"/>
                </a:solidFill>
                <a:latin typeface="Calibri"/>
                <a:ea typeface="Arial"/>
              </a:rPr>
              <a:t>ЗА ПОТРЕБЛЕННУЮ ЭЛЕКТРОЭНЕРГИЮ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Скругленный прямоугольник 2"/>
          <p:cNvSpPr/>
          <p:nvPr/>
        </p:nvSpPr>
        <p:spPr>
          <a:xfrm>
            <a:off x="2855520" y="969840"/>
            <a:ext cx="6548040" cy="62208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0" name="Параллелограмм 3"/>
          <p:cNvSpPr/>
          <p:nvPr/>
        </p:nvSpPr>
        <p:spPr>
          <a:xfrm>
            <a:off x="210960" y="234360"/>
            <a:ext cx="779400" cy="47052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1" name="Прямоугольник 13"/>
          <p:cNvSpPr/>
          <p:nvPr/>
        </p:nvSpPr>
        <p:spPr>
          <a:xfrm>
            <a:off x="424440" y="271800"/>
            <a:ext cx="180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endParaRPr lang="ru-RU" sz="2000" b="0" strike="noStrike" spc="-1">
              <a:solidFill>
                <a:schemeClr val="dk1"/>
              </a:solidFill>
              <a:latin typeface="Arial Black"/>
              <a:ea typeface="Arial"/>
            </a:endParaRPr>
          </a:p>
        </p:txBody>
      </p:sp>
      <p:sp>
        <p:nvSpPr>
          <p:cNvPr id="412" name="Параллелограмм 4"/>
          <p:cNvSpPr/>
          <p:nvPr/>
        </p:nvSpPr>
        <p:spPr>
          <a:xfrm>
            <a:off x="932400" y="244800"/>
            <a:ext cx="10824840" cy="46368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sp>
        <p:nvSpPr>
          <p:cNvPr id="413" name="Прямоугольник 15"/>
          <p:cNvSpPr/>
          <p:nvPr/>
        </p:nvSpPr>
        <p:spPr>
          <a:xfrm>
            <a:off x="1330560" y="288000"/>
            <a:ext cx="9924480" cy="3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7">
                <a:solidFill>
                  <a:schemeClr val="lt1"/>
                </a:solidFill>
                <a:latin typeface="Arial Black"/>
                <a:ea typeface="Arial"/>
              </a:rPr>
              <a:t>МЕРЫ ПОДДЕРЖКИ ДЛЯ РЕЗИДЕНТОВ ПРОМЫШЛЕННЫХ ПАРКОВ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Box 7"/>
          <p:cNvSpPr/>
          <p:nvPr/>
        </p:nvSpPr>
        <p:spPr>
          <a:xfrm>
            <a:off x="6162480" y="1922760"/>
            <a:ext cx="5594760" cy="25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Для кого: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управляющих компаний индустриальных (промышленных) парков и/или резидентов индустриальных  (промышленных) парков, являющихся субъектами малого и  среднего предпринимательства, заключивших с Министерством экономики Республики Татарстан соглашение  об осуществлении деятельности на территории индустриальных (промышленных) парков, имеющих прямые договорные отношения с организацией, поставляющей электрическую энергию и являющихся потребителем электрической энергии уровней напряжения НН, СН-I  и СН-II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16" name="Прямая соединительная линия 2"/>
          <p:cNvCxnSpPr/>
          <p:nvPr/>
        </p:nvCxnSpPr>
        <p:spPr>
          <a:xfrm>
            <a:off x="6279840" y="4679280"/>
            <a:ext cx="5604120" cy="468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sp>
        <p:nvSpPr>
          <p:cNvPr id="417" name="Прямоугольник 18"/>
          <p:cNvSpPr/>
          <p:nvPr/>
        </p:nvSpPr>
        <p:spPr>
          <a:xfrm>
            <a:off x="429840" y="1833840"/>
            <a:ext cx="5506560" cy="356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Условия: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Для получения субсидии необходимо: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dk1"/>
                </a:solidFill>
                <a:latin typeface="Calibri"/>
                <a:ea typeface="Arial"/>
              </a:rPr>
              <a:t>- 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вести деятельность на территории Республики Татарстан и уплачивать налоги в бюджет Республики Татарстан, быть субъектом малого или среднего предпринимательства;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иметь действующее соглашение с Министерством экономики Республики Татарстан об осуществлении деятельности на территории индустриального (промышленного) парка; 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предоставлять в ФНС расчет по страховым взносам и персонифицированных сведений о физических лицах;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Arial"/>
              </a:rPr>
              <a:t>- являться потребителем электрической энергии уровней напряжения НН, СН-I  и СН-II и осуществлять оплату расходов за потребленную электрическую энергию в организацию, поставляющую электрическую энергию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8" name="Группа 2"/>
          <p:cNvGrpSpPr/>
          <p:nvPr/>
        </p:nvGrpSpPr>
        <p:grpSpPr>
          <a:xfrm>
            <a:off x="6201360" y="5170320"/>
            <a:ext cx="1508287" cy="568800"/>
            <a:chOff x="6201360" y="5170320"/>
            <a:chExt cx="1715040" cy="568800"/>
          </a:xfrm>
        </p:grpSpPr>
        <p:pic>
          <p:nvPicPr>
            <p:cNvPr id="419" name="Picture 2" descr="https://stomatologspb.ru/wp-content/uploads/ruble_PNG26.png"/>
            <p:cNvPicPr/>
            <p:nvPr/>
          </p:nvPicPr>
          <p:blipFill>
            <a:blip r:embed="rId2"/>
            <a:stretch/>
          </p:blipFill>
          <p:spPr>
            <a:xfrm>
              <a:off x="7292520" y="5170320"/>
              <a:ext cx="623880" cy="468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20" name="Прямоугольник 33"/>
            <p:cNvSpPr/>
            <p:nvPr/>
          </p:nvSpPr>
          <p:spPr>
            <a:xfrm>
              <a:off x="6201360" y="5208840"/>
              <a:ext cx="132156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562212"/>
                  </a:solidFill>
                  <a:latin typeface="Calibri"/>
                  <a:ea typeface="Arial"/>
                </a:rPr>
                <a:t>СУММА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1" name="Прямоугольник 37"/>
            <p:cNvSpPr/>
            <p:nvPr/>
          </p:nvSpPr>
          <p:spPr>
            <a:xfrm>
              <a:off x="6201360" y="5436000"/>
              <a:ext cx="1800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endParaRPr lang="ru-RU" sz="1400" b="0" strike="noStrike" spc="-1">
                <a:solidFill>
                  <a:schemeClr val="dk1"/>
                </a:solidFill>
                <a:latin typeface="Calibri"/>
                <a:ea typeface="Arial"/>
              </a:endParaRPr>
            </a:p>
          </p:txBody>
        </p:sp>
      </p:grpSp>
      <p:sp>
        <p:nvSpPr>
          <p:cNvPr id="422" name="Прямоугольник 38"/>
          <p:cNvSpPr/>
          <p:nvPr/>
        </p:nvSpPr>
        <p:spPr>
          <a:xfrm>
            <a:off x="8092800" y="4838760"/>
            <a:ext cx="26384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Calibri"/>
                <a:ea typeface="Arial"/>
              </a:rPr>
              <a:t>В зависимости от объема затрат по уплате электроэнергии за год, предшествующий году подачи заявки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Группа 12"/>
          <p:cNvGrpSpPr/>
          <p:nvPr/>
        </p:nvGrpSpPr>
        <p:grpSpPr>
          <a:xfrm>
            <a:off x="210960" y="151848"/>
            <a:ext cx="9985320" cy="470880"/>
            <a:chOff x="210960" y="179280"/>
            <a:chExt cx="9985320" cy="470880"/>
          </a:xfrm>
        </p:grpSpPr>
        <p:sp>
          <p:nvSpPr>
            <p:cNvPr id="424" name="Параллелограмм 13"/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5" name="Прямоугольник 14"/>
            <p:cNvSpPr/>
            <p:nvPr/>
          </p:nvSpPr>
          <p:spPr>
            <a:xfrm>
              <a:off x="1296360" y="242280"/>
              <a:ext cx="86256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ru-RU" sz="1800" b="1" strike="noStrike" cap="all" spc="-1">
                  <a:solidFill>
                    <a:schemeClr val="lt1"/>
                  </a:solidFill>
                  <a:latin typeface="Arial Black"/>
                  <a:ea typeface="Arial"/>
                </a:rPr>
                <a:t>МЕРЫ ПОДДЕРЖКИ СУБЪеКТОВ МСП от АНО ЦКР «ИННОКАМ»</a:t>
              </a:r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6" name="Параллелограмм 15"/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427" name="Прямоугольник 16"/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428" name="Скругленный прямоугольник 38"/>
          <p:cNvSpPr/>
          <p:nvPr/>
        </p:nvSpPr>
        <p:spPr>
          <a:xfrm>
            <a:off x="4320360" y="1260000"/>
            <a:ext cx="359604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ЗАПУСК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Скругленный прямоугольник 38"/>
          <p:cNvSpPr/>
          <p:nvPr/>
        </p:nvSpPr>
        <p:spPr>
          <a:xfrm>
            <a:off x="8460000" y="1260000"/>
            <a:ext cx="3308040" cy="481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  РЕАЛИЗАЦИЯ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Скругленный прямоугольник 38"/>
          <p:cNvSpPr/>
          <p:nvPr/>
        </p:nvSpPr>
        <p:spPr>
          <a:xfrm>
            <a:off x="360000" y="1260000"/>
            <a:ext cx="3270600" cy="49032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04D3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algn="ctr" defTabSz="914400">
              <a:lnSpc>
                <a:spcPct val="101000"/>
              </a:lnSpc>
              <a:spcBef>
                <a:spcPts val="79"/>
              </a:spcBef>
            </a:pPr>
            <a:r>
              <a:rPr lang="ru-RU" sz="1800" b="1" strike="noStrike" spc="-60">
                <a:solidFill>
                  <a:srgbClr val="1D1D1B"/>
                </a:solidFill>
                <a:latin typeface="Calibri"/>
                <a:ea typeface="Arial"/>
              </a:rPr>
              <a:t>     ПОДГОТОВКА ПРОЕКТА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Овал 29"/>
          <p:cNvSpPr/>
          <p:nvPr/>
        </p:nvSpPr>
        <p:spPr>
          <a:xfrm>
            <a:off x="58536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Овал 30"/>
          <p:cNvSpPr/>
          <p:nvPr/>
        </p:nvSpPr>
        <p:spPr>
          <a:xfrm>
            <a:off x="504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Овал 31"/>
          <p:cNvSpPr/>
          <p:nvPr/>
        </p:nvSpPr>
        <p:spPr>
          <a:xfrm>
            <a:off x="8820000" y="1350720"/>
            <a:ext cx="311040" cy="311040"/>
          </a:xfrm>
          <a:prstGeom prst="ellipse">
            <a:avLst/>
          </a:prstGeom>
          <a:solidFill>
            <a:srgbClr val="C79363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FFFFFF"/>
                </a:solidFill>
                <a:latin typeface="Arial Black"/>
                <a:ea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Прямоугольник 32"/>
          <p:cNvSpPr/>
          <p:nvPr/>
        </p:nvSpPr>
        <p:spPr>
          <a:xfrm>
            <a:off x="299520" y="1868040"/>
            <a:ext cx="3656880" cy="377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Составление бизнес-планов и ТЭО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Оказание  маркетинговых услуг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аудитов и экспертиз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программ модернизации, развития, технического перевооружения производства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экспресс-оценки индекса технологической готовности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патентного поиска и патентных исследований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Прямоугольник 34"/>
          <p:cNvSpPr/>
          <p:nvPr/>
        </p:nvSpPr>
        <p:spPr>
          <a:xfrm>
            <a:off x="4259520" y="1800000"/>
            <a:ext cx="365688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Разработка технических решений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Инженерно-консультационные, опытно-конструкторские, испытательные, инженерно-исследовательские и расчетно-аналитические услуги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Услуги по проектно-конструкторской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Экспертное сопровождение реализации программ развития и модернизации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исследований, испытаний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Прямоугольник 35"/>
          <p:cNvSpPr/>
          <p:nvPr/>
        </p:nvSpPr>
        <p:spPr>
          <a:xfrm>
            <a:off x="8410680" y="1800000"/>
            <a:ext cx="3465720" cy="386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Брендирование, позиционирование и продвижение новых видов продукции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Проведение сертификации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Комплексное сопровождение процедуры участия в закупках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Организация участия в российских и зарубежных выставочно-ярмарочных мероприятиях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spcAft>
                <a:spcPts val="1199"/>
              </a:spcAft>
              <a:buClr>
                <a:srgbClr val="C55A11"/>
              </a:buClr>
              <a:buFont typeface="Wingdings" charset="2"/>
              <a:buChar char=""/>
            </a:pPr>
            <a:r>
              <a:rPr lang="ru-RU" sz="1600" b="0" strike="noStrike" spc="-1">
                <a:solidFill>
                  <a:schemeClr val="dk1"/>
                </a:solidFill>
                <a:latin typeface="Calibri"/>
                <a:ea typeface="Arial"/>
              </a:rPr>
              <a:t>Подготовка и подача заявок на регистрацию прав на результаты интеллектуальной деятельности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TextBox 37"/>
          <p:cNvSpPr/>
          <p:nvPr/>
        </p:nvSpPr>
        <p:spPr>
          <a:xfrm>
            <a:off x="329040" y="630720"/>
            <a:ext cx="1152324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</a:rPr>
              <a:t>Комплексное сопровождение инвестиционных проектов  </a:t>
            </a:r>
            <a:r>
              <a:rPr lang="ru-RU" sz="2000" b="0" strike="noStrike" spc="-1">
                <a:solidFill>
                  <a:schemeClr val="dk1"/>
                </a:solidFill>
                <a:latin typeface="Calibri"/>
                <a:ea typeface="Arial"/>
              </a:rPr>
              <a:t>субъектов МСП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39" name="Прямая соединительная линия 51"/>
          <p:cNvCxnSpPr>
            <a:cxnSpLocks/>
          </p:cNvCxnSpPr>
          <p:nvPr/>
        </p:nvCxnSpPr>
        <p:spPr>
          <a:xfrm>
            <a:off x="2159640" y="1126800"/>
            <a:ext cx="7917048" cy="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cxnSp>
        <p:nvCxnSpPr>
          <p:cNvPr id="440" name="Прямая соединительная линия 52"/>
          <p:cNvCxnSpPr>
            <a:cxnSpLocks/>
          </p:cNvCxnSpPr>
          <p:nvPr/>
        </p:nvCxnSpPr>
        <p:spPr>
          <a:xfrm>
            <a:off x="1801368" y="1026000"/>
            <a:ext cx="8619192" cy="0"/>
          </a:xfrm>
          <a:prstGeom prst="straightConnector1">
            <a:avLst/>
          </a:prstGeom>
          <a:ln w="38160">
            <a:solidFill>
              <a:srgbClr val="C79363"/>
            </a:solidFill>
            <a:prstDash val="sysDot"/>
            <a:round/>
          </a:ln>
        </p:spPr>
      </p:cxnSp>
      <p:pic>
        <p:nvPicPr>
          <p:cNvPr id="442" name="Picture 6" descr="https://stomatologspb.ru/wp-content/uploads/ruble_PNG26.png"/>
          <p:cNvPicPr/>
          <p:nvPr/>
        </p:nvPicPr>
        <p:blipFill>
          <a:blip r:embed="rId2"/>
          <a:stretch/>
        </p:blipFill>
        <p:spPr>
          <a:xfrm>
            <a:off x="8256240" y="6437520"/>
            <a:ext cx="355680" cy="299520"/>
          </a:xfrm>
          <a:prstGeom prst="rect">
            <a:avLst/>
          </a:prstGeom>
          <a:ln w="0">
            <a:noFill/>
          </a:ln>
        </p:spPr>
      </p:pic>
      <p:sp>
        <p:nvSpPr>
          <p:cNvPr id="443" name="TextBox 24"/>
          <p:cNvSpPr/>
          <p:nvPr/>
        </p:nvSpPr>
        <p:spPr>
          <a:xfrm>
            <a:off x="8611200" y="6327720"/>
            <a:ext cx="330804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0" strike="noStrike" spc="-1">
                <a:solidFill>
                  <a:srgbClr val="CE1204"/>
                </a:solidFill>
                <a:latin typeface="Calibri"/>
                <a:ea typeface="Arial"/>
              </a:rPr>
              <a:t>Все меры поддержки оказываются на условиях софинансирования со стороны субъекта МСП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4" name="Рисунок 484"/>
          <p:cNvPicPr/>
          <p:nvPr/>
        </p:nvPicPr>
        <p:blipFill>
          <a:blip r:embed="rId3"/>
          <a:stretch/>
        </p:blipFill>
        <p:spPr>
          <a:xfrm>
            <a:off x="180000" y="5400000"/>
            <a:ext cx="1436400" cy="1436400"/>
          </a:xfrm>
          <a:prstGeom prst="rect">
            <a:avLst/>
          </a:prstGeom>
          <a:ln w="0">
            <a:noFill/>
          </a:ln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583589F-E1FE-4979-9120-0D00BC768D09}"/>
              </a:ext>
            </a:extLst>
          </p:cNvPr>
          <p:cNvGrpSpPr/>
          <p:nvPr/>
        </p:nvGrpSpPr>
        <p:grpSpPr>
          <a:xfrm>
            <a:off x="10265220" y="145792"/>
            <a:ext cx="2000892" cy="574576"/>
            <a:chOff x="279351" y="254935"/>
            <a:chExt cx="2887077" cy="80901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8516D3-E476-4C3D-9585-A90575220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95FBC7E0-2C28-4BB9-898F-C67D2C70BF34}"/>
                </a:ext>
              </a:extLst>
            </p:cNvPr>
            <p:cNvSpPr/>
            <p:nvPr/>
          </p:nvSpPr>
          <p:spPr>
            <a:xfrm>
              <a:off x="904466" y="608928"/>
              <a:ext cx="2261962" cy="455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6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B010-1BAF-7B56-9EBC-91C0E7F38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A91BAB48-6587-B829-8EA2-E83FF2AD2D24}"/>
              </a:ext>
            </a:extLst>
          </p:cNvPr>
          <p:cNvSpPr/>
          <p:nvPr/>
        </p:nvSpPr>
        <p:spPr>
          <a:xfrm>
            <a:off x="3666480" y="818333"/>
            <a:ext cx="7861583" cy="2057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Льготная аренда государственного и муниципального имущества</a:t>
            </a: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F71F8F44-6018-EC90-6CD1-BF135132D34C}"/>
              </a:ext>
            </a:extLst>
          </p:cNvPr>
          <p:cNvSpPr/>
          <p:nvPr/>
        </p:nvSpPr>
        <p:spPr>
          <a:xfrm>
            <a:off x="3453414" y="707646"/>
            <a:ext cx="8122754" cy="583702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pic>
        <p:nvPicPr>
          <p:cNvPr id="130" name="Рисунок 35">
            <a:extLst>
              <a:ext uri="{FF2B5EF4-FFF2-40B4-BE49-F238E27FC236}">
                <a16:creationId xmlns:a16="http://schemas.microsoft.com/office/drawing/2014/main" id="{EF376138-F9E1-96F5-3E37-E8B9B1D78A73}"/>
              </a:ext>
            </a:extLst>
          </p:cNvPr>
          <p:cNvPicPr/>
          <p:nvPr/>
        </p:nvPicPr>
        <p:blipFill>
          <a:blip r:embed="rId2"/>
          <a:srcRect t="1691" r="61227"/>
          <a:stretch/>
        </p:blipFill>
        <p:spPr>
          <a:xfrm>
            <a:off x="72435" y="739636"/>
            <a:ext cx="3880685" cy="5823269"/>
          </a:xfrm>
          <a:prstGeom prst="rect">
            <a:avLst/>
          </a:prstGeom>
          <a:ln w="0">
            <a:noFill/>
          </a:ln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0E83E08-7D08-52EA-2291-E3BD50BEE51A}"/>
              </a:ext>
            </a:extLst>
          </p:cNvPr>
          <p:cNvSpPr txBox="1"/>
          <p:nvPr/>
        </p:nvSpPr>
        <p:spPr>
          <a:xfrm>
            <a:off x="275208" y="1632456"/>
            <a:ext cx="31782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strike="noStrike" spc="-1" dirty="0">
                <a:solidFill>
                  <a:schemeClr val="bg1"/>
                </a:solidFill>
                <a:ea typeface="Arial"/>
              </a:rPr>
              <a:t>Получить консультацию:</a:t>
            </a:r>
            <a:endParaRPr lang="ru-RU" sz="1800" strike="noStrike" spc="-1" dirty="0">
              <a:solidFill>
                <a:schemeClr val="bg1"/>
              </a:solidFill>
            </a:endParaRPr>
          </a:p>
          <a:p>
            <a:r>
              <a:rPr lang="ru-RU" spc="-1" dirty="0">
                <a:solidFill>
                  <a:schemeClr val="bg1"/>
                </a:solidFill>
                <a:latin typeface="+mj-lt"/>
                <a:ea typeface="Arial"/>
              </a:rPr>
              <a:t>+7-909-307-24-22 </a:t>
            </a:r>
            <a:r>
              <a:rPr lang="en-US" sz="1600" spc="-1" dirty="0">
                <a:solidFill>
                  <a:schemeClr val="bg1"/>
                </a:solidFill>
                <a:latin typeface="+mj-lt"/>
                <a:ea typeface="Arial"/>
              </a:rPr>
              <a:t>Ilina@Innokam.ru</a:t>
            </a:r>
            <a:endParaRPr lang="ru-RU" sz="1600" spc="-1" dirty="0">
              <a:solidFill>
                <a:schemeClr val="bg1"/>
              </a:solidFill>
              <a:latin typeface="+mj-lt"/>
              <a:ea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8340D-4571-C14C-E44A-68D258D94297}"/>
              </a:ext>
            </a:extLst>
          </p:cNvPr>
          <p:cNvSpPr txBox="1"/>
          <p:nvPr/>
        </p:nvSpPr>
        <p:spPr>
          <a:xfrm>
            <a:off x="4172505" y="1384953"/>
            <a:ext cx="727667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постановлением КМ РТ от 23.12.2016 № 976 и решениями Советов муниципальных районов:</a:t>
            </a:r>
          </a:p>
          <a:p>
            <a:pPr indent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арендная плата по объектам из перечней, предназначенных для субъектов МСП составляет: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первый год аренды</a:t>
            </a:r>
            <a:endParaRPr lang="ru-RU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во второй год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третий год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четвертый год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75 %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пятый год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шестой и последующие годы аренды </a:t>
            </a:r>
          </a:p>
          <a:p>
            <a:pPr marL="536575" indent="0">
              <a:spcAft>
                <a:spcPts val="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размера арендной платы, установленной по результатам оценки рыночной стоимости аренды имущества.</a:t>
            </a: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87E01447-F64E-61C4-4EC4-7291CC7260F2}"/>
              </a:ext>
            </a:extLst>
          </p:cNvPr>
          <p:cNvGrpSpPr/>
          <p:nvPr/>
        </p:nvGrpSpPr>
        <p:grpSpPr>
          <a:xfrm>
            <a:off x="72435" y="85814"/>
            <a:ext cx="9969992" cy="465293"/>
            <a:chOff x="210960" y="179280"/>
            <a:chExt cx="9985320" cy="470880"/>
          </a:xfrm>
        </p:grpSpPr>
        <p:sp>
          <p:nvSpPr>
            <p:cNvPr id="5" name="Параллелограмм 13">
              <a:extLst>
                <a:ext uri="{FF2B5EF4-FFF2-40B4-BE49-F238E27FC236}">
                  <a16:creationId xmlns:a16="http://schemas.microsoft.com/office/drawing/2014/main" id="{4DF1B464-2BD3-8C34-6241-43F97B667460}"/>
                </a:ext>
              </a:extLst>
            </p:cNvPr>
            <p:cNvSpPr/>
            <p:nvPr/>
          </p:nvSpPr>
          <p:spPr>
            <a:xfrm>
              <a:off x="997560" y="179280"/>
              <a:ext cx="919872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7" name="Прямоугольник 14">
              <a:extLst>
                <a:ext uri="{FF2B5EF4-FFF2-40B4-BE49-F238E27FC236}">
                  <a16:creationId xmlns:a16="http://schemas.microsoft.com/office/drawing/2014/main" id="{5369A5FF-4863-81EB-B700-839165520910}"/>
                </a:ext>
              </a:extLst>
            </p:cNvPr>
            <p:cNvSpPr/>
            <p:nvPr/>
          </p:nvSpPr>
          <p:spPr>
            <a:xfrm>
              <a:off x="990720" y="208865"/>
              <a:ext cx="9156436" cy="42949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800" b="1" strike="noStrike" cap="all" spc="-1" dirty="0">
                  <a:solidFill>
                    <a:schemeClr val="lt1"/>
                  </a:solidFill>
                  <a:latin typeface="Arial Black"/>
                  <a:ea typeface="Arial"/>
                </a:rPr>
                <a:t>Имущественная поддержка субъектов МСП</a:t>
              </a:r>
              <a:endParaRPr lang="ru-RU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Параллелограмм 15">
              <a:extLst>
                <a:ext uri="{FF2B5EF4-FFF2-40B4-BE49-F238E27FC236}">
                  <a16:creationId xmlns:a16="http://schemas.microsoft.com/office/drawing/2014/main" id="{4A4F06A4-2EC8-C566-5FB7-98C22F784146}"/>
                </a:ext>
              </a:extLst>
            </p:cNvPr>
            <p:cNvSpPr/>
            <p:nvPr/>
          </p:nvSpPr>
          <p:spPr>
            <a:xfrm>
              <a:off x="210960" y="179280"/>
              <a:ext cx="779760" cy="470880"/>
            </a:xfrm>
            <a:prstGeom prst="parallelogram">
              <a:avLst>
                <a:gd name="adj" fmla="val 25000"/>
              </a:avLst>
            </a:prstGeom>
            <a:solidFill>
              <a:srgbClr val="E04D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80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sp>
          <p:nvSpPr>
            <p:cNvPr id="10" name="Прямоугольник 16">
              <a:extLst>
                <a:ext uri="{FF2B5EF4-FFF2-40B4-BE49-F238E27FC236}">
                  <a16:creationId xmlns:a16="http://schemas.microsoft.com/office/drawing/2014/main" id="{22B2B852-BBAF-F3EC-0BA7-B2E3272E5862}"/>
                </a:ext>
              </a:extLst>
            </p:cNvPr>
            <p:cNvSpPr/>
            <p:nvPr/>
          </p:nvSpPr>
          <p:spPr>
            <a:xfrm>
              <a:off x="339120" y="216720"/>
              <a:ext cx="538560" cy="3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endParaRPr lang="ru-RU" sz="2000" b="0" strike="noStrike" spc="-1">
                <a:solidFill>
                  <a:schemeClr val="dk1"/>
                </a:solidFill>
                <a:latin typeface="Arial Black"/>
                <a:ea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72505" y="4705165"/>
            <a:ext cx="5237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Арендовать возможно:</a:t>
            </a:r>
          </a:p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объектов муниципальной собственности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объекта региональной собственности.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 двух лет аренды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возможен выкуп объектов без торгов и с рассрочкой на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07" y="4701037"/>
            <a:ext cx="1861868" cy="186186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D593168-47E4-4CE2-ACDD-270E26CE2294}"/>
              </a:ext>
            </a:extLst>
          </p:cNvPr>
          <p:cNvGrpSpPr/>
          <p:nvPr/>
        </p:nvGrpSpPr>
        <p:grpSpPr>
          <a:xfrm>
            <a:off x="10268675" y="85814"/>
            <a:ext cx="1923325" cy="484013"/>
            <a:chOff x="279351" y="254935"/>
            <a:chExt cx="2879394" cy="76133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E3B394B-BC00-400F-A6A6-6DFCAF691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BB83D477-3B43-4D2C-8E32-73C25565AB25}"/>
                </a:ext>
              </a:extLst>
            </p:cNvPr>
            <p:cNvSpPr/>
            <p:nvPr/>
          </p:nvSpPr>
          <p:spPr>
            <a:xfrm>
              <a:off x="896783" y="544250"/>
              <a:ext cx="2261962" cy="472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5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45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45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1905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object 7"/>
          <p:cNvPicPr/>
          <p:nvPr/>
        </p:nvPicPr>
        <p:blipFill>
          <a:blip r:embed="rId2"/>
          <a:stretch/>
        </p:blipFill>
        <p:spPr>
          <a:xfrm>
            <a:off x="13544280" y="293760"/>
            <a:ext cx="913680" cy="455040"/>
          </a:xfrm>
          <a:prstGeom prst="rect">
            <a:avLst/>
          </a:prstGeom>
          <a:ln w="0">
            <a:noFill/>
          </a:ln>
        </p:spPr>
      </p:pic>
      <p:sp>
        <p:nvSpPr>
          <p:cNvPr id="1124" name="object 41"/>
          <p:cNvSpPr/>
          <p:nvPr/>
        </p:nvSpPr>
        <p:spPr>
          <a:xfrm flipH="1">
            <a:off x="-42480" y="-2880"/>
            <a:ext cx="1128960" cy="1395000"/>
          </a:xfrm>
          <a:custGeom>
            <a:avLst/>
            <a:gdLst>
              <a:gd name="textAreaLeft" fmla="*/ 0 w 1128960"/>
              <a:gd name="textAreaRight" fmla="*/ 1133280 w 1128960"/>
              <a:gd name="textAreaTop" fmla="*/ 0 h 1395000"/>
              <a:gd name="textAreaBottom" fmla="*/ 1400040 h 1395000"/>
            </a:gdLst>
            <a:ahLst/>
            <a:cxnLst/>
            <a:rect l="textAreaLeft" t="textAreaTop" r="textAreaRight" b="textAreaBottom"/>
            <a:pathLst>
              <a:path w="1986914" h="1986914">
                <a:moveTo>
                  <a:pt x="1986780" y="285"/>
                </a:moveTo>
                <a:lnTo>
                  <a:pt x="-84" y="285"/>
                </a:lnTo>
                <a:lnTo>
                  <a:pt x="1986780" y="1987150"/>
                </a:lnTo>
                <a:lnTo>
                  <a:pt x="1986780" y="28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sp>
        <p:nvSpPr>
          <p:cNvPr id="1125" name="object 42"/>
          <p:cNvSpPr/>
          <p:nvPr/>
        </p:nvSpPr>
        <p:spPr>
          <a:xfrm>
            <a:off x="10667880" y="0"/>
            <a:ext cx="1519200" cy="1519200"/>
          </a:xfrm>
          <a:custGeom>
            <a:avLst/>
            <a:gdLst>
              <a:gd name="textAreaLeft" fmla="*/ 0 w 1519200"/>
              <a:gd name="textAreaRight" fmla="*/ 1523880 w 1519200"/>
              <a:gd name="textAreaTop" fmla="*/ 0 h 1519200"/>
              <a:gd name="textAreaBottom" fmla="*/ 1523880 h 1519200"/>
            </a:gdLst>
            <a:ahLst/>
            <a:cxnLst/>
            <a:rect l="textAreaLeft" t="textAreaTop" r="textAreaRight" b="textAreaBottom"/>
            <a:pathLst>
              <a:path w="2512694" h="2512695">
                <a:moveTo>
                  <a:pt x="2512186" y="285"/>
                </a:moveTo>
                <a:lnTo>
                  <a:pt x="-444" y="285"/>
                </a:lnTo>
                <a:lnTo>
                  <a:pt x="2512186" y="2512917"/>
                </a:lnTo>
                <a:lnTo>
                  <a:pt x="2512186" y="285"/>
                </a:lnTo>
                <a:close/>
              </a:path>
            </a:pathLst>
          </a:custGeom>
          <a:solidFill>
            <a:srgbClr val="E84E2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strike="noStrike" spc="-1">
              <a:solidFill>
                <a:srgbClr val="000000"/>
              </a:solidFill>
              <a:latin typeface="Calibri"/>
              <a:ea typeface="Arial"/>
            </a:endParaRPr>
          </a:p>
        </p:txBody>
      </p:sp>
      <p:pic>
        <p:nvPicPr>
          <p:cNvPr id="1142" name="Рисунок 5"/>
          <p:cNvPicPr/>
          <p:nvPr/>
        </p:nvPicPr>
        <p:blipFill>
          <a:blip r:embed="rId3"/>
          <a:stretch/>
        </p:blipFill>
        <p:spPr>
          <a:xfrm>
            <a:off x="695520" y="184680"/>
            <a:ext cx="780120" cy="475200"/>
          </a:xfrm>
          <a:prstGeom prst="rect">
            <a:avLst/>
          </a:prstGeom>
          <a:ln w="0">
            <a:noFill/>
          </a:ln>
        </p:spPr>
      </p:pic>
      <p:pic>
        <p:nvPicPr>
          <p:cNvPr id="1143" name="Рисунок 6"/>
          <p:cNvPicPr/>
          <p:nvPr/>
        </p:nvPicPr>
        <p:blipFill>
          <a:blip r:embed="rId4"/>
          <a:stretch/>
        </p:blipFill>
        <p:spPr>
          <a:xfrm>
            <a:off x="1496160" y="192600"/>
            <a:ext cx="9199440" cy="475200"/>
          </a:xfrm>
          <a:prstGeom prst="rect">
            <a:avLst/>
          </a:prstGeom>
          <a:ln w="0">
            <a:noFill/>
          </a:ln>
        </p:spPr>
      </p:pic>
      <p:sp>
        <p:nvSpPr>
          <p:cNvPr id="1144" name="TextBox 7"/>
          <p:cNvSpPr/>
          <p:nvPr/>
        </p:nvSpPr>
        <p:spPr>
          <a:xfrm>
            <a:off x="1854000" y="146160"/>
            <a:ext cx="9043920" cy="52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ts val="3421"/>
              </a:lnSpc>
              <a:spcBef>
                <a:spcPts val="99"/>
              </a:spcBef>
            </a:pPr>
            <a:r>
              <a:rPr lang="ru-RU" sz="1800" b="1" strike="noStrike" cap="all" spc="-1">
                <a:solidFill>
                  <a:schemeClr val="lt1"/>
                </a:solidFill>
                <a:latin typeface="Arial Black"/>
                <a:ea typeface="DejaVu Sans"/>
              </a:rPr>
              <a:t>ЕДИНЫЙ КОНТАКТ-ЦЕНТР ПО МЕРАМ ПОДДЕРЖКИ БИЗНЕСА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8" name="Рисунок 11"/>
          <p:cNvPicPr/>
          <p:nvPr/>
        </p:nvPicPr>
        <p:blipFill>
          <a:blip r:embed="rId5"/>
          <a:stretch/>
        </p:blipFill>
        <p:spPr>
          <a:xfrm>
            <a:off x="1758240" y="826560"/>
            <a:ext cx="8674920" cy="48240"/>
          </a:xfrm>
          <a:prstGeom prst="rect">
            <a:avLst/>
          </a:prstGeom>
          <a:ln w="0">
            <a:noFill/>
          </a:ln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2E038AE-ABA7-4647-AEA9-DE3B88D99364}"/>
              </a:ext>
            </a:extLst>
          </p:cNvPr>
          <p:cNvGrpSpPr/>
          <p:nvPr/>
        </p:nvGrpSpPr>
        <p:grpSpPr>
          <a:xfrm>
            <a:off x="5652763" y="5495110"/>
            <a:ext cx="6236651" cy="1270001"/>
            <a:chOff x="5965382" y="5240499"/>
            <a:chExt cx="6077659" cy="1114215"/>
          </a:xfrm>
        </p:grpSpPr>
        <p:sp>
          <p:nvSpPr>
            <p:cNvPr id="44" name="Скругленный прямоугольник 6">
              <a:extLst>
                <a:ext uri="{FF2B5EF4-FFF2-40B4-BE49-F238E27FC236}">
                  <a16:creationId xmlns:a16="http://schemas.microsoft.com/office/drawing/2014/main" id="{F9AA45CC-EE8C-4C42-8F2B-494C802C105B}"/>
                </a:ext>
              </a:extLst>
            </p:cNvPr>
            <p:cNvSpPr/>
            <p:nvPr/>
          </p:nvSpPr>
          <p:spPr>
            <a:xfrm>
              <a:off x="8504087" y="5524914"/>
              <a:ext cx="1520640" cy="829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ru-RU" sz="1090" b="0" strike="noStrike" spc="-1">
                <a:solidFill>
                  <a:schemeClr val="lt1"/>
                </a:solidFill>
                <a:latin typeface="Calibri"/>
                <a:ea typeface="Arial"/>
              </a:endParaRPr>
            </a:p>
          </p:txBody>
        </p:sp>
        <p:pic>
          <p:nvPicPr>
            <p:cNvPr id="45" name="Рисунок 30">
              <a:extLst>
                <a:ext uri="{FF2B5EF4-FFF2-40B4-BE49-F238E27FC236}">
                  <a16:creationId xmlns:a16="http://schemas.microsoft.com/office/drawing/2014/main" id="{CE0595AA-CD26-470D-B89A-05D1880A5050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6643761" y="5240499"/>
              <a:ext cx="5399280" cy="645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6" name="Рисунок 6">
              <a:extLst>
                <a:ext uri="{FF2B5EF4-FFF2-40B4-BE49-F238E27FC236}">
                  <a16:creationId xmlns:a16="http://schemas.microsoft.com/office/drawing/2014/main" id="{6DFB6D68-301B-4D95-BEBD-32D78D3D8E2E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7711350" y="5885619"/>
              <a:ext cx="2319322" cy="278217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A9EABF15-A23E-4477-8860-B1C450D83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382" y="5389907"/>
              <a:ext cx="787857" cy="550366"/>
            </a:xfrm>
            <a:prstGeom prst="rect">
              <a:avLst/>
            </a:prstGeom>
          </p:spPr>
        </p:pic>
        <p:pic>
          <p:nvPicPr>
            <p:cNvPr id="48" name="Рисунок 1">
              <a:extLst>
                <a:ext uri="{FF2B5EF4-FFF2-40B4-BE49-F238E27FC236}">
                  <a16:creationId xmlns:a16="http://schemas.microsoft.com/office/drawing/2014/main" id="{DC5598CA-2656-472D-A4D8-EA8C0B0E604A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6687406" y="5820288"/>
              <a:ext cx="890455" cy="40888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EB986542-D52A-48DD-9497-79AB8B387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58216" y="5767719"/>
              <a:ext cx="1520640" cy="514019"/>
            </a:xfrm>
            <a:prstGeom prst="rect">
              <a:avLst/>
            </a:prstGeom>
          </p:spPr>
        </p:pic>
      </p:grp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7AD2B39B-D366-0B76-05CC-8CD39F9402A9}"/>
              </a:ext>
            </a:extLst>
          </p:cNvPr>
          <p:cNvPicPr/>
          <p:nvPr/>
        </p:nvPicPr>
        <p:blipFill>
          <a:blip r:embed="rId6"/>
          <a:srcRect l="20614" t="-15142" r="48762" b="922"/>
          <a:stretch/>
        </p:blipFill>
        <p:spPr>
          <a:xfrm>
            <a:off x="0" y="1139706"/>
            <a:ext cx="1923686" cy="859626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4FE10DB-8BEF-C7B1-1FFA-1183E6E7E28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033" t="9531" r="10091" b="10388"/>
          <a:stretch>
            <a:fillRect/>
          </a:stretch>
        </p:blipFill>
        <p:spPr>
          <a:xfrm>
            <a:off x="2157665" y="1003602"/>
            <a:ext cx="1373237" cy="135973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67B19CE-0A13-6F60-6083-85D54AC95938}"/>
              </a:ext>
            </a:extLst>
          </p:cNvPr>
          <p:cNvGrpSpPr/>
          <p:nvPr/>
        </p:nvGrpSpPr>
        <p:grpSpPr>
          <a:xfrm>
            <a:off x="164791" y="3162820"/>
            <a:ext cx="2000892" cy="574576"/>
            <a:chOff x="279351" y="254935"/>
            <a:chExt cx="2887077" cy="80901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2B64B8E-791E-55D6-C98D-2DB644ACA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ED0CAC-DCCC-8CB2-C3DF-980622ACD1E2}"/>
                </a:ext>
              </a:extLst>
            </p:cNvPr>
            <p:cNvSpPr/>
            <p:nvPr/>
          </p:nvSpPr>
          <p:spPr>
            <a:xfrm>
              <a:off x="904466" y="608928"/>
              <a:ext cx="2261962" cy="455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r>
                <a:rPr lang="ru-RU" sz="500" dirty="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lang="ru-RU" sz="6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Рисунок 484">
            <a:extLst>
              <a:ext uri="{FF2B5EF4-FFF2-40B4-BE49-F238E27FC236}">
                <a16:creationId xmlns:a16="http://schemas.microsoft.com/office/drawing/2014/main" id="{5302D040-6F1C-40AD-9816-7164BAA7F7EC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1993741" y="2552672"/>
            <a:ext cx="1701084" cy="1682192"/>
          </a:xfrm>
          <a:prstGeom prst="rect">
            <a:avLst/>
          </a:prstGeom>
          <a:ln w="0">
            <a:noFill/>
          </a:ln>
        </p:spPr>
      </p:pic>
      <p:sp>
        <p:nvSpPr>
          <p:cNvPr id="27" name="object 8">
            <a:extLst>
              <a:ext uri="{FF2B5EF4-FFF2-40B4-BE49-F238E27FC236}">
                <a16:creationId xmlns:a16="http://schemas.microsoft.com/office/drawing/2014/main" id="{15CFE508-256C-BB88-ACC9-DFB471CCDB0A}"/>
              </a:ext>
            </a:extLst>
          </p:cNvPr>
          <p:cNvSpPr/>
          <p:nvPr/>
        </p:nvSpPr>
        <p:spPr>
          <a:xfrm>
            <a:off x="4267830" y="1392120"/>
            <a:ext cx="1328740" cy="5453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Рисунок 6">
            <a:extLst>
              <a:ext uri="{FF2B5EF4-FFF2-40B4-BE49-F238E27FC236}">
                <a16:creationId xmlns:a16="http://schemas.microsoft.com/office/drawing/2014/main" id="{9E5C2A6A-46F6-004D-52D2-50895EE72993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9509" y="4952880"/>
            <a:ext cx="1923686" cy="32364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2" descr="http://qrcoder.ru/code/?https%3A%2F%2Ft.me%2Fgarfondrt&amp;4&amp;0">
            <a:extLst>
              <a:ext uri="{FF2B5EF4-FFF2-40B4-BE49-F238E27FC236}">
                <a16:creationId xmlns:a16="http://schemas.microsoft.com/office/drawing/2014/main" id="{3363544D-23A1-B640-06FC-D12021A5F3A8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1960446" y="4273604"/>
            <a:ext cx="1813226" cy="1682192"/>
          </a:xfrm>
          <a:prstGeom prst="rect">
            <a:avLst/>
          </a:prstGeom>
          <a:ln w="0">
            <a:noFill/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B15F669-80BF-44A2-D8E3-4F4923D1EF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68" y="885518"/>
            <a:ext cx="1649935" cy="16499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AB3E8-BA53-28B6-82A4-ADB6863CB7C8}"/>
              </a:ext>
            </a:extLst>
          </p:cNvPr>
          <p:cNvSpPr txBox="1"/>
          <p:nvPr/>
        </p:nvSpPr>
        <p:spPr>
          <a:xfrm>
            <a:off x="4064379" y="2702649"/>
            <a:ext cx="199261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80">
              <a:lnSpc>
                <a:spcPts val="2395"/>
              </a:lnSpc>
            </a:pPr>
            <a:r>
              <a:rPr lang="ru-RU" b="0" strike="noStrike" spc="-2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Телеграм-канал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0">
              <a:lnSpc>
                <a:spcPct val="100000"/>
              </a:lnSpc>
            </a:pPr>
            <a:r>
              <a:rPr lang="ru-RU" b="1" strike="noStrike" spc="-12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Мой бизнес Республика Татарстан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8">
            <a:extLst>
              <a:ext uri="{FF2B5EF4-FFF2-40B4-BE49-F238E27FC236}">
                <a16:creationId xmlns:a16="http://schemas.microsoft.com/office/drawing/2014/main" id="{29910AC0-E429-DEAF-5599-38C885E45C3C}"/>
              </a:ext>
            </a:extLst>
          </p:cNvPr>
          <p:cNvPicPr/>
          <p:nvPr/>
        </p:nvPicPr>
        <p:blipFill>
          <a:blip r:embed="rId17"/>
          <a:stretch/>
        </p:blipFill>
        <p:spPr>
          <a:xfrm>
            <a:off x="6088456" y="2768090"/>
            <a:ext cx="1321757" cy="1359734"/>
          </a:xfrm>
          <a:prstGeom prst="rect">
            <a:avLst/>
          </a:prstGeom>
          <a:ln w="0"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80CA79C-C3C2-D0A8-A6E3-E4F05F6EDE2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0282" y="995851"/>
            <a:ext cx="1486257" cy="19450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379F2B0-D79D-D47E-5092-CE11FD86E017}"/>
              </a:ext>
            </a:extLst>
          </p:cNvPr>
          <p:cNvSpPr txBox="1"/>
          <p:nvPr/>
        </p:nvSpPr>
        <p:spPr>
          <a:xfrm>
            <a:off x="7635858" y="1311671"/>
            <a:ext cx="1992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80">
              <a:lnSpc>
                <a:spcPts val="2395"/>
              </a:lnSpc>
            </a:pPr>
            <a:r>
              <a:rPr lang="ru-RU" b="0" strike="noStrike" spc="-2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Телеграм-канал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680">
              <a:lnSpc>
                <a:spcPct val="100000"/>
              </a:lnSpc>
            </a:pPr>
            <a:r>
              <a:rPr lang="ru-RU" b="1" strike="noStrike" spc="-12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РЛК Республики Татарстан</a:t>
            </a:r>
            <a:endParaRPr lang="ru-RU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/>
          <p:cNvSpPr/>
          <p:nvPr/>
        </p:nvSpPr>
        <p:spPr>
          <a:xfrm>
            <a:off x="5691898" y="1179858"/>
            <a:ext cx="4893840" cy="60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/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/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/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/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/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/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/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/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/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/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8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,0 %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BC2A0561-2645-798E-BC88-87485141ED90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D6702-FCB5-FEC1-9284-87D6AD45CE44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3BBC1-44FD-E4A7-8027-67109F329BAF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73487111-AE3B-53ED-7130-839B5B5D5CE6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F06B4-BC19-41BB-7C6E-775F0412F62B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DFB17B-0A45-623F-A848-B97E10E3F190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58325774-B7F8-C89B-C8D0-3199E1B4CA98}"/>
              </a:ext>
            </a:extLst>
          </p:cNvPr>
          <p:cNvSpPr txBox="1"/>
          <p:nvPr/>
        </p:nvSpPr>
        <p:spPr>
          <a:xfrm>
            <a:off x="472162" y="263324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9938DD9-6B01-71C5-8FA5-8812C096549E}"/>
              </a:ext>
            </a:extLst>
          </p:cNvPr>
          <p:cNvSpPr txBox="1"/>
          <p:nvPr/>
        </p:nvSpPr>
        <p:spPr>
          <a:xfrm>
            <a:off x="476776" y="2911229"/>
            <a:ext cx="24178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поручительство ГФ РТ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FEA98F02-5E06-69B2-AF90-7B67130515EF}"/>
              </a:ext>
            </a:extLst>
          </p:cNvPr>
          <p:cNvSpPr txBox="1"/>
          <p:nvPr/>
        </p:nvSpPr>
        <p:spPr>
          <a:xfrm>
            <a:off x="444972" y="3359034"/>
            <a:ext cx="33195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F7B29A68-FD39-0077-46CB-E2EB0D8C05C4}"/>
              </a:ext>
            </a:extLst>
          </p:cNvPr>
          <p:cNvSpPr txBox="1"/>
          <p:nvPr/>
        </p:nvSpPr>
        <p:spPr>
          <a:xfrm>
            <a:off x="444972" y="3610385"/>
            <a:ext cx="412151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или ЮЛ + Залог + поручительство ГФ РТ до 50% от суммы микрозайма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96" name="object 5">
            <a:extLst>
              <a:ext uri="{FF2B5EF4-FFF2-40B4-BE49-F238E27FC236}">
                <a16:creationId xmlns:a16="http://schemas.microsoft.com/office/drawing/2014/main" id="{5839495F-D210-859F-5235-02CD4F6D2BEC}"/>
              </a:ext>
            </a:extLst>
          </p:cNvPr>
          <p:cNvSpPr txBox="1"/>
          <p:nvPr/>
        </p:nvSpPr>
        <p:spPr>
          <a:xfrm>
            <a:off x="444972" y="3994276"/>
            <a:ext cx="27058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+ поручительство ГФ РТ до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id="{141EE62F-D967-7536-21B7-76A547CB2052}"/>
              </a:ext>
            </a:extLst>
          </p:cNvPr>
          <p:cNvSpPr txBox="1"/>
          <p:nvPr/>
        </p:nvSpPr>
        <p:spPr>
          <a:xfrm>
            <a:off x="416966" y="5414737"/>
            <a:ext cx="23962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8" name="object 5">
            <a:extLst>
              <a:ext uri="{FF2B5EF4-FFF2-40B4-BE49-F238E27FC236}">
                <a16:creationId xmlns:a16="http://schemas.microsoft.com/office/drawing/2014/main" id="{024A1A85-11AD-B144-B60F-6076C47F7DDF}"/>
              </a:ext>
            </a:extLst>
          </p:cNvPr>
          <p:cNvSpPr txBox="1"/>
          <p:nvPr/>
        </p:nvSpPr>
        <p:spPr>
          <a:xfrm>
            <a:off x="416966" y="5926275"/>
            <a:ext cx="4121049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или ЮЛ + Залог + поручительство ГФ РТ до 50% от суммы микрозайма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7D9BD2EE-C112-EF94-0546-C40C8E955254}"/>
              </a:ext>
            </a:extLst>
          </p:cNvPr>
          <p:cNvSpPr txBox="1"/>
          <p:nvPr/>
        </p:nvSpPr>
        <p:spPr>
          <a:xfrm>
            <a:off x="444972" y="5697000"/>
            <a:ext cx="31996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24529D9D-4862-D939-AE94-15F34BB7D4F5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5EC213B9-247F-35B0-680F-997614F17545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DD49D4FE-6615-49AA-81EF-B47FA460230A}"/>
              </a:ext>
            </a:extLst>
          </p:cNvPr>
          <p:cNvSpPr txBox="1"/>
          <p:nvPr/>
        </p:nvSpPr>
        <p:spPr>
          <a:xfrm>
            <a:off x="444972" y="4502269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8EF223CA-F4E7-45D8-A668-FD9FD8BD3F69}"/>
              </a:ext>
            </a:extLst>
          </p:cNvPr>
          <p:cNvSpPr txBox="1"/>
          <p:nvPr/>
        </p:nvSpPr>
        <p:spPr>
          <a:xfrm>
            <a:off x="450969" y="4719435"/>
            <a:ext cx="34156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 + Залог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1D2752B1-408B-4D58-9E28-6B42ED52AF98}"/>
              </a:ext>
            </a:extLst>
          </p:cNvPr>
          <p:cNvSpPr txBox="1"/>
          <p:nvPr/>
        </p:nvSpPr>
        <p:spPr>
          <a:xfrm>
            <a:off x="448450" y="4938626"/>
            <a:ext cx="358634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+ поручительство ГФ РТ до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/>
          <p:cNvSpPr/>
          <p:nvPr/>
        </p:nvSpPr>
        <p:spPr>
          <a:xfrm>
            <a:off x="3591127" y="992225"/>
            <a:ext cx="4584685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«Приоритетный»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/>
          <p:cNvSpPr/>
          <p:nvPr/>
        </p:nvSpPr>
        <p:spPr>
          <a:xfrm>
            <a:off x="3341764" y="970482"/>
            <a:ext cx="5284354" cy="666678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CE253DB0-2B71-E49D-AA8F-F7E2C0F6AD4A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119876F5-5DED-B6B4-BE66-6A1FCF47FC09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2B8116B5-6106-4578-8121-B566D5BC7BF1}"/>
              </a:ext>
            </a:extLst>
          </p:cNvPr>
          <p:cNvSpPr/>
          <p:nvPr/>
        </p:nvSpPr>
        <p:spPr>
          <a:xfrm>
            <a:off x="5259547" y="1810248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1AAB9-1EA0-4689-9BE3-E1101EC0967A}"/>
              </a:ext>
            </a:extLst>
          </p:cNvPr>
          <p:cNvSpPr txBox="1"/>
          <p:nvPr/>
        </p:nvSpPr>
        <p:spPr>
          <a:xfrm>
            <a:off x="1228165" y="2062638"/>
            <a:ext cx="991496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6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субъекты МСП, отвечающие хотя бы одному из требований: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 раздел С «Обрабатывающие производства», раздел J «Деятельность в области информации и связи», раздел I «Деятельность гостиниц и предприятий общественного питания»; класс 71 «Деятельность в области архитектуры и инженерно-технического проектирования; технических испытаний, исследования и анализа», класс 72 «Научные исследования и разработки» раздела M «Деятельность профессиональная, научная и техническая» общероссийского классификатора видов экономической деятельности ОК 029-2014 (КДЕС Ред. 2)</a:t>
            </a:r>
            <a:r>
              <a:rPr lang="ru-RU" sz="1400" b="0" spc="-15" dirty="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, класс 79 «Деятельность туристических агентств и прочих организаций, предоставляющих услуги в сфере туризма» раздела N «Деятельность административная и сопутствующие дополнительные услуги»   общероссийского классификатора видов экономической деятельности ОК 029-2014 (КДЕС Ред. 2)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имеющие действующие договоры аренды по объектам недвижимости из Перечней регионального и муниципального имущества, предназначенного для предоставления на льготных условиях;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заключившие с Министерством экономики Республики Татарстан соглашение об осуществлении деятельности на территории индустриальных (промышленных) парков;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имеющий в 202</a:t>
            </a:r>
            <a:r>
              <a:rPr lang="en-US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и/или в 202</a:t>
            </a:r>
            <a:r>
              <a:rPr lang="en-US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году действующий экспортный контракт с подтвержденной отгрузкой;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состоят в реестр малых технологических компаний в соответствии с   Федеральным законом от 04.08.2023 № 478-ФЗ; </a:t>
            </a: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реализующие приоритетные проекты, в соответствии с основным кодом общероссийского классификатора видов экономической деятельности ОК 029-2014 (КДЕС Ред. 2) установленные нормативным актом Минэкономразвития России, под залог интеллектуальной собственности.</a:t>
            </a:r>
          </a:p>
          <a:p>
            <a:pPr marL="342900" indent="-3429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является субъектом креативной индустрии в соответствии с Федеральным законом от 08 августа 2024г. № 330-ФЗ «О развитии креативных (творческих) индустрий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34917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A5FB2-FAAA-AB3B-9255-FE10E423B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BDF92C5B-46EC-B383-7D74-9B8F7856576F}"/>
              </a:ext>
            </a:extLst>
          </p:cNvPr>
          <p:cNvSpPr/>
          <p:nvPr/>
        </p:nvSpPr>
        <p:spPr>
          <a:xfrm>
            <a:off x="5691898" y="1179858"/>
            <a:ext cx="4893840" cy="6154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«Легкий старт»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F9712A28-CA64-1D31-4905-870EE8C00EB7}"/>
              </a:ext>
            </a:extLst>
          </p:cNvPr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7F7F5278-E4DE-4B0A-9A95-FF127CF447EF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FAF0AA8D-80CD-B4B4-6CE7-9BC947C9EE9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E33E2979-6BE6-B04E-CC6F-0D7E8C3D61C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83B9CAAC-9678-F908-71A0-29CBDF9AE22C}"/>
              </a:ext>
            </a:extLst>
          </p:cNvPr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5C7EEF4E-9D03-39DF-1FFC-288D4737C0A3}"/>
              </a:ext>
            </a:extLst>
          </p:cNvPr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C217583D-5F2E-7D19-00C9-FF819FFD3D35}"/>
              </a:ext>
            </a:extLst>
          </p:cNvPr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4DE33C29-1A9F-82BD-F462-5B6A2F20A7AB}"/>
              </a:ext>
            </a:extLst>
          </p:cNvPr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2B849E18-6265-057D-1BA1-EF0B6087663C}"/>
              </a:ext>
            </a:extLst>
          </p:cNvPr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>
            <a:extLst>
              <a:ext uri="{FF2B5EF4-FFF2-40B4-BE49-F238E27FC236}">
                <a16:creationId xmlns:a16="http://schemas.microsoft.com/office/drawing/2014/main" id="{5086BCC1-9F02-B438-AB53-64999E5DA731}"/>
              </a:ext>
            </a:extLst>
          </p:cNvPr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8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,0 %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BE793285-B1C4-CD03-7D43-63154EA93779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0785C-C22F-DEE8-2B41-1B7C130D5CD0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16B76-65CA-A9FE-F37C-343364EEB89D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078497A0-56B5-F3B3-DD26-5585E63384BB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912538-0CF2-65EE-86FA-DA592F1C46D0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44B6B3-419C-28D5-5AFC-4FF06CC97BB3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B58D7FC7-648A-6AFD-55DB-BB09503642FD}"/>
              </a:ext>
            </a:extLst>
          </p:cNvPr>
          <p:cNvSpPr txBox="1"/>
          <p:nvPr/>
        </p:nvSpPr>
        <p:spPr>
          <a:xfrm>
            <a:off x="472162" y="2633241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300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тысяч </a:t>
            </a:r>
            <a:r>
              <a:rPr sz="1400" spc="-10" dirty="0" err="1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897CE604-3DE2-CAEC-0B50-2FA627A68BE2}"/>
              </a:ext>
            </a:extLst>
          </p:cNvPr>
          <p:cNvSpPr txBox="1"/>
          <p:nvPr/>
        </p:nvSpPr>
        <p:spPr>
          <a:xfrm>
            <a:off x="476776" y="2911229"/>
            <a:ext cx="42416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 поручительство ФЛ либо ИП, либо ЮЛ+ поручительство ГФ РТ 50% от суммы микрозайма;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38A60B8F-2262-1CA5-7E12-284F0C3F642C}"/>
              </a:ext>
            </a:extLst>
          </p:cNvPr>
          <p:cNvSpPr txBox="1"/>
          <p:nvPr/>
        </p:nvSpPr>
        <p:spPr>
          <a:xfrm>
            <a:off x="472160" y="3346047"/>
            <a:ext cx="409432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залог имущества стоимостью (с учетом К 0,7) не менее 100 % от суммы микрозайма.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45BB47B3-B543-A2C9-7737-C6B33465B53C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9DFF7515-5B72-9F90-5984-B68767D56E1B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1058FB9F-11F6-4C6B-4325-AE03C20EE396}"/>
              </a:ext>
            </a:extLst>
          </p:cNvPr>
          <p:cNvSpPr txBox="1"/>
          <p:nvPr/>
        </p:nvSpPr>
        <p:spPr>
          <a:xfrm>
            <a:off x="509628" y="3967060"/>
            <a:ext cx="24178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тысяч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E73DAB55-09AA-6B49-CF30-FF5B9136D28E}"/>
              </a:ext>
            </a:extLst>
          </p:cNvPr>
          <p:cNvSpPr txBox="1"/>
          <p:nvPr/>
        </p:nvSpPr>
        <p:spPr>
          <a:xfrm>
            <a:off x="472161" y="4249323"/>
            <a:ext cx="4065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 + залог имущества стоимостью (с учетом К 0,7) не менее 100 % от суммы микрозайма;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0666A2EA-1AB9-ECC2-8E8C-391ADBF54E80}"/>
              </a:ext>
            </a:extLst>
          </p:cNvPr>
          <p:cNvSpPr txBox="1"/>
          <p:nvPr/>
        </p:nvSpPr>
        <p:spPr>
          <a:xfrm>
            <a:off x="472160" y="4816145"/>
            <a:ext cx="406585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 + поручительство ГФ РТ до 50% от суммы микрозайма + залог имущества (с учетом К 0,7) не менее 50 % от суммы микрозайма.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79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2EF1-D4B1-C0C2-4E22-BE60EFA57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>
            <a:extLst>
              <a:ext uri="{FF2B5EF4-FFF2-40B4-BE49-F238E27FC236}">
                <a16:creationId xmlns:a16="http://schemas.microsoft.com/office/drawing/2014/main" id="{2E29CD3B-8C04-DBC2-C84F-D57F24C31E5C}"/>
              </a:ext>
            </a:extLst>
          </p:cNvPr>
          <p:cNvSpPr/>
          <p:nvPr/>
        </p:nvSpPr>
        <p:spPr>
          <a:xfrm>
            <a:off x="3629227" y="1009462"/>
            <a:ext cx="4600373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«Легкий старт»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>
            <a:extLst>
              <a:ext uri="{FF2B5EF4-FFF2-40B4-BE49-F238E27FC236}">
                <a16:creationId xmlns:a16="http://schemas.microsoft.com/office/drawing/2014/main" id="{94225B1F-257A-E9FA-3659-6079E000F878}"/>
              </a:ext>
            </a:extLst>
          </p:cNvPr>
          <p:cNvSpPr/>
          <p:nvPr/>
        </p:nvSpPr>
        <p:spPr>
          <a:xfrm>
            <a:off x="3341764" y="1009462"/>
            <a:ext cx="5345036" cy="860556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53DAE2DE-4767-21E0-30CD-CD8779B71273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53802AB7-C60D-C623-597F-BBE761621B45}"/>
              </a:ext>
            </a:extLst>
          </p:cNvPr>
          <p:cNvSpPr/>
          <p:nvPr/>
        </p:nvSpPr>
        <p:spPr>
          <a:xfrm>
            <a:off x="242047" y="115650"/>
            <a:ext cx="11483788" cy="72523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5805B489-B290-F691-6EC7-C4A3AEFE737E}"/>
              </a:ext>
            </a:extLst>
          </p:cNvPr>
          <p:cNvSpPr/>
          <p:nvPr/>
        </p:nvSpPr>
        <p:spPr>
          <a:xfrm>
            <a:off x="5178117" y="1676140"/>
            <a:ext cx="1852200" cy="641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endParaRPr lang="ru-RU" sz="2000" b="1" spc="-12" dirty="0">
              <a:latin typeface="Calibri"/>
            </a:endParaRPr>
          </a:p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53D76-D507-CD7D-BA89-8ECFAB0F3889}"/>
              </a:ext>
            </a:extLst>
          </p:cNvPr>
          <p:cNvSpPr txBox="1"/>
          <p:nvPr/>
        </p:nvSpPr>
        <p:spPr>
          <a:xfrm>
            <a:off x="495300" y="2342818"/>
            <a:ext cx="11230535" cy="4386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убъект МСП при одновременном соблюдении следующих условий:</a:t>
            </a:r>
            <a:endParaRPr lang="ru-RU" sz="1400" spc="-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зарегистрирован и действует не более 23 месяцев (до даты подачи заявки);</a:t>
            </a:r>
            <a:endParaRPr lang="ru-RU" sz="1400" spc="-1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ru-RU" sz="1400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А «Сельское, лесное хозяйство, охота, рыболовство и рыбоводство»;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F «Строительство»;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Н «Транспортировка и хранение»;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Q «Деятельность в области здравоохранения и социальных услуг»;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R «Деятельность в области культуры, спорта, организации досуга и развлечений»;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95 «Ремонт компьютеров, предметов личного потребления и хозяйственно-бытового назначения» и класс 96 «Деятельность по предоставлению прочих персональных услуг» Раздела S «Предоставление прочих видов услуг» общероссийского классификатора видов экономической деятельности ОК 029-2014 (КДЕС Ред. 2).</a:t>
            </a:r>
          </a:p>
          <a:p>
            <a:pPr algn="ctr"/>
            <a:r>
              <a:rPr lang="ru-RU" sz="2000" b="1" spc="-12" dirty="0">
                <a:latin typeface="Calibri"/>
              </a:rPr>
              <a:t>         Возможные цели: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оборудования и комплектующих, а также иных основных средств,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товарно-материальных ценностей,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коммерческой недвижимости;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услуг по ремонту коммерческих помещений и оборудования;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работ и услуг, связанных с разработкой программного обеспечения, его тестированием и информационной безопасностью.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4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1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01E4F-B113-D4F7-6585-13785205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69">
            <a:extLst>
              <a:ext uri="{FF2B5EF4-FFF2-40B4-BE49-F238E27FC236}">
                <a16:creationId xmlns:a16="http://schemas.microsoft.com/office/drawing/2014/main" id="{0B7A6523-7BAE-AAA9-EB3F-36F4BAC0500C}"/>
              </a:ext>
            </a:extLst>
          </p:cNvPr>
          <p:cNvSpPr/>
          <p:nvPr/>
        </p:nvSpPr>
        <p:spPr>
          <a:xfrm>
            <a:off x="5691898" y="1179858"/>
            <a:ext cx="4893840" cy="6154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2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2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2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«Содействие»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object 70">
            <a:extLst>
              <a:ext uri="{FF2B5EF4-FFF2-40B4-BE49-F238E27FC236}">
                <a16:creationId xmlns:a16="http://schemas.microsoft.com/office/drawing/2014/main" id="{26FECBE1-1BA0-E812-5672-743A660724FC}"/>
              </a:ext>
            </a:extLst>
          </p:cNvPr>
          <p:cNvSpPr/>
          <p:nvPr/>
        </p:nvSpPr>
        <p:spPr>
          <a:xfrm>
            <a:off x="7863904" y="2897822"/>
            <a:ext cx="1852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3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15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36</a:t>
            </a:r>
            <a:r>
              <a:rPr lang="ru-RU" sz="1800" b="1" strike="noStrike" spc="-12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месяцев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ject 71">
            <a:extLst>
              <a:ext uri="{FF2B5EF4-FFF2-40B4-BE49-F238E27FC236}">
                <a16:creationId xmlns:a16="http://schemas.microsoft.com/office/drawing/2014/main" id="{4245D16D-E022-0B27-128A-8AFE39EE73A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26960" y="2122637"/>
            <a:ext cx="358200" cy="358200"/>
          </a:xfrm>
          <a:prstGeom prst="rect">
            <a:avLst/>
          </a:prstGeom>
          <a:ln w="0">
            <a:noFill/>
          </a:ln>
        </p:spPr>
      </p:pic>
      <p:pic>
        <p:nvPicPr>
          <p:cNvPr id="122" name="object 72">
            <a:extLst>
              <a:ext uri="{FF2B5EF4-FFF2-40B4-BE49-F238E27FC236}">
                <a16:creationId xmlns:a16="http://schemas.microsoft.com/office/drawing/2014/main" id="{68F3D2AD-AD5E-70DA-7AB4-94FD8DB73A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726960" y="2880521"/>
            <a:ext cx="358200" cy="353520"/>
          </a:xfrm>
          <a:prstGeom prst="rect">
            <a:avLst/>
          </a:prstGeom>
          <a:ln w="0">
            <a:noFill/>
          </a:ln>
        </p:spPr>
      </p:pic>
      <p:pic>
        <p:nvPicPr>
          <p:cNvPr id="123" name="object 73">
            <a:extLst>
              <a:ext uri="{FF2B5EF4-FFF2-40B4-BE49-F238E27FC236}">
                <a16:creationId xmlns:a16="http://schemas.microsoft.com/office/drawing/2014/main" id="{C908B0DD-B4B8-8C50-5840-C232B4220F2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97800" y="3930749"/>
            <a:ext cx="387360" cy="358200"/>
          </a:xfrm>
          <a:prstGeom prst="rect">
            <a:avLst/>
          </a:prstGeom>
          <a:ln w="0">
            <a:noFill/>
          </a:ln>
        </p:spPr>
      </p:pic>
      <p:sp>
        <p:nvSpPr>
          <p:cNvPr id="124" name="object 74">
            <a:extLst>
              <a:ext uri="{FF2B5EF4-FFF2-40B4-BE49-F238E27FC236}">
                <a16:creationId xmlns:a16="http://schemas.microsoft.com/office/drawing/2014/main" id="{5DD87E9D-32AA-3DA7-EE4C-C2CCD6AE500E}"/>
              </a:ext>
            </a:extLst>
          </p:cNvPr>
          <p:cNvSpPr/>
          <p:nvPr/>
        </p:nvSpPr>
        <p:spPr>
          <a:xfrm>
            <a:off x="5509772" y="2122637"/>
            <a:ext cx="80820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>
                <a:solidFill>
                  <a:srgbClr val="552112"/>
                </a:solidFill>
                <a:latin typeface="Calibri"/>
                <a:ea typeface="Arial"/>
              </a:rPr>
              <a:t>СУММА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object 75">
            <a:extLst>
              <a:ext uri="{FF2B5EF4-FFF2-40B4-BE49-F238E27FC236}">
                <a16:creationId xmlns:a16="http://schemas.microsoft.com/office/drawing/2014/main" id="{46E39E77-023F-CDEA-0A8F-510DB13218B5}"/>
              </a:ext>
            </a:extLst>
          </p:cNvPr>
          <p:cNvSpPr/>
          <p:nvPr/>
        </p:nvSpPr>
        <p:spPr>
          <a:xfrm>
            <a:off x="5497156" y="2904721"/>
            <a:ext cx="549720" cy="28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РОК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object 76">
            <a:extLst>
              <a:ext uri="{FF2B5EF4-FFF2-40B4-BE49-F238E27FC236}">
                <a16:creationId xmlns:a16="http://schemas.microsoft.com/office/drawing/2014/main" id="{FECBE9C9-A8FE-5790-BE98-C2C6C0F2C13C}"/>
              </a:ext>
            </a:extLst>
          </p:cNvPr>
          <p:cNvSpPr/>
          <p:nvPr/>
        </p:nvSpPr>
        <p:spPr>
          <a:xfrm>
            <a:off x="5508608" y="3930749"/>
            <a:ext cx="775080" cy="56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С</a:t>
            </a:r>
            <a:r>
              <a:rPr lang="ru-RU" sz="1800" b="1" strike="noStrike" spc="-131" dirty="0">
                <a:solidFill>
                  <a:srgbClr val="552112"/>
                </a:solidFill>
                <a:latin typeface="Calibri"/>
                <a:ea typeface="Arial"/>
              </a:rPr>
              <a:t>Т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АВ</a:t>
            </a:r>
            <a:r>
              <a:rPr lang="ru-RU" sz="18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К</a:t>
            </a:r>
            <a:r>
              <a:rPr lang="ru-RU" sz="1800" b="1" strike="noStrike" spc="-1" dirty="0">
                <a:solidFill>
                  <a:srgbClr val="552112"/>
                </a:solidFill>
                <a:latin typeface="Calibri"/>
                <a:ea typeface="Arial"/>
              </a:rPr>
              <a:t>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object 77">
            <a:extLst>
              <a:ext uri="{FF2B5EF4-FFF2-40B4-BE49-F238E27FC236}">
                <a16:creationId xmlns:a16="http://schemas.microsoft.com/office/drawing/2014/main" id="{76BD330F-D843-ED3D-A9EC-9EE7BAE6A8D9}"/>
              </a:ext>
            </a:extLst>
          </p:cNvPr>
          <p:cNvSpPr/>
          <p:nvPr/>
        </p:nvSpPr>
        <p:spPr>
          <a:xfrm>
            <a:off x="5404205" y="1095797"/>
            <a:ext cx="5050248" cy="718460"/>
          </a:xfrm>
          <a:custGeom>
            <a:avLst/>
            <a:gdLst>
              <a:gd name="textAreaLeft" fmla="*/ 0 w 5189760"/>
              <a:gd name="textAreaRight" fmla="*/ 5191200 w 5189760"/>
              <a:gd name="textAreaTop" fmla="*/ 0 h 835560"/>
              <a:gd name="textAreaBottom" fmla="*/ 837000 h 835560"/>
            </a:gdLst>
            <a:ahLst/>
            <a:cxnLst/>
            <a:rect l="textAreaLeft" t="textAreaTop" r="textAreaRight" b="textAreaBottom"/>
            <a:pathLst>
              <a:path w="5191125" h="83693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5" y="0"/>
                </a:lnTo>
                <a:lnTo>
                  <a:pt x="5051297" y="0"/>
                </a:lnTo>
                <a:lnTo>
                  <a:pt x="5095353" y="7114"/>
                </a:lnTo>
                <a:lnTo>
                  <a:pt x="5133630" y="26919"/>
                </a:lnTo>
                <a:lnTo>
                  <a:pt x="5163824" y="57113"/>
                </a:lnTo>
                <a:lnTo>
                  <a:pt x="5183629" y="95390"/>
                </a:lnTo>
                <a:lnTo>
                  <a:pt x="5190744" y="139446"/>
                </a:lnTo>
                <a:lnTo>
                  <a:pt x="5190744" y="697230"/>
                </a:lnTo>
                <a:lnTo>
                  <a:pt x="5183629" y="741285"/>
                </a:lnTo>
                <a:lnTo>
                  <a:pt x="5163824" y="779562"/>
                </a:lnTo>
                <a:lnTo>
                  <a:pt x="5133630" y="809756"/>
                </a:lnTo>
                <a:lnTo>
                  <a:pt x="5095353" y="829561"/>
                </a:lnTo>
                <a:lnTo>
                  <a:pt x="5051297" y="836676"/>
                </a:lnTo>
                <a:lnTo>
                  <a:pt x="139445" y="836676"/>
                </a:lnTo>
                <a:lnTo>
                  <a:pt x="95390" y="829561"/>
                </a:lnTo>
                <a:lnTo>
                  <a:pt x="57113" y="809756"/>
                </a:lnTo>
                <a:lnTo>
                  <a:pt x="26919" y="779562"/>
                </a:lnTo>
                <a:lnTo>
                  <a:pt x="7114" y="741285"/>
                </a:lnTo>
                <a:lnTo>
                  <a:pt x="0" y="697230"/>
                </a:lnTo>
                <a:lnTo>
                  <a:pt x="0" y="139446"/>
                </a:lnTo>
                <a:close/>
              </a:path>
            </a:pathLst>
          </a:custGeom>
          <a:noFill/>
          <a:ln w="57960">
            <a:solidFill>
              <a:srgbClr val="EB5C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Arial"/>
            </a:endParaRPr>
          </a:p>
        </p:txBody>
      </p:sp>
      <p:sp>
        <p:nvSpPr>
          <p:cNvPr id="129" name="object 79">
            <a:extLst>
              <a:ext uri="{FF2B5EF4-FFF2-40B4-BE49-F238E27FC236}">
                <a16:creationId xmlns:a16="http://schemas.microsoft.com/office/drawing/2014/main" id="{C190D75F-56E7-5BC9-8BD0-C6DB7EB62698}"/>
              </a:ext>
            </a:extLst>
          </p:cNvPr>
          <p:cNvSpPr/>
          <p:nvPr/>
        </p:nvSpPr>
        <p:spPr>
          <a:xfrm>
            <a:off x="7863904" y="1983747"/>
            <a:ext cx="1850464" cy="5650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от</a:t>
            </a:r>
            <a:r>
              <a:rPr lang="ru-RU" sz="1800" b="0" strike="noStrike" spc="-2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b="1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00</a:t>
            </a:r>
            <a:r>
              <a:rPr lang="ru-RU" sz="1800" b="1" strike="noStrike" spc="-26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тысяч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12600" defTabSz="914400">
              <a:lnSpc>
                <a:spcPct val="100000"/>
              </a:lnSpc>
            </a:pPr>
            <a:r>
              <a:rPr lang="ru-RU" sz="1800" b="0" strike="noStrike" spc="-7" dirty="0">
                <a:solidFill>
                  <a:schemeClr val="dk1"/>
                </a:solidFill>
                <a:latin typeface="Calibri"/>
                <a:ea typeface="Arial"/>
              </a:rPr>
              <a:t>до</a:t>
            </a:r>
            <a:r>
              <a:rPr lang="ru-RU" sz="1800" b="0" strike="noStrike" spc="-41" dirty="0">
                <a:solidFill>
                  <a:schemeClr val="dk1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5</a:t>
            </a:r>
            <a:r>
              <a:rPr lang="ru-RU" sz="1800" b="1" strike="noStrike" spc="-15" dirty="0">
                <a:solidFill>
                  <a:srgbClr val="C00000"/>
                </a:solidFill>
                <a:latin typeface="Calibri"/>
                <a:ea typeface="Arial"/>
              </a:rPr>
              <a:t> </a:t>
            </a:r>
            <a:r>
              <a:rPr lang="ru-RU" sz="1800" b="1" strike="noStrike" spc="-7" dirty="0">
                <a:solidFill>
                  <a:srgbClr val="C00000"/>
                </a:solidFill>
                <a:latin typeface="Calibri"/>
                <a:ea typeface="Arial"/>
              </a:rPr>
              <a:t>млн </a:t>
            </a:r>
            <a:r>
              <a:rPr lang="ru-RU" sz="1800" b="0" strike="noStrike" spc="-12" dirty="0">
                <a:solidFill>
                  <a:schemeClr val="dk1"/>
                </a:solidFill>
                <a:latin typeface="Calibri"/>
                <a:ea typeface="Arial"/>
              </a:rPr>
              <a:t>рублей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Прямоугольник 3">
            <a:extLst>
              <a:ext uri="{FF2B5EF4-FFF2-40B4-BE49-F238E27FC236}">
                <a16:creationId xmlns:a16="http://schemas.microsoft.com/office/drawing/2014/main" id="{09C289A5-274F-B142-6830-E09B93DAB352}"/>
              </a:ext>
            </a:extLst>
          </p:cNvPr>
          <p:cNvSpPr/>
          <p:nvPr/>
        </p:nvSpPr>
        <p:spPr>
          <a:xfrm>
            <a:off x="7859468" y="3790349"/>
            <a:ext cx="39430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C00000"/>
                </a:solidFill>
                <a:latin typeface="Calibri"/>
                <a:ea typeface="Arial"/>
              </a:rPr>
              <a:t>16,5 % годовых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5AEC53AE-D05A-E0CF-7ABC-5B59C7C379A0}"/>
              </a:ext>
            </a:extLst>
          </p:cNvPr>
          <p:cNvPicPr/>
          <p:nvPr/>
        </p:nvPicPr>
        <p:blipFill>
          <a:blip r:embed="rId5"/>
          <a:srcRect l="20614" t="-15142" r="48762" b="922"/>
          <a:stretch/>
        </p:blipFill>
        <p:spPr>
          <a:xfrm>
            <a:off x="9492610" y="672949"/>
            <a:ext cx="1808664" cy="718461"/>
          </a:xfrm>
          <a:prstGeom prst="rect">
            <a:avLst/>
          </a:prstGeom>
          <a:ln w="0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4FC7FE-5262-8700-2C01-15380ECF072B}"/>
              </a:ext>
            </a:extLst>
          </p:cNvPr>
          <p:cNvSpPr txBox="1"/>
          <p:nvPr/>
        </p:nvSpPr>
        <p:spPr>
          <a:xfrm>
            <a:off x="184488" y="2050314"/>
            <a:ext cx="1214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2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Подать заявку</a:t>
            </a: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Calibri"/>
                <a:ea typeface="Arial"/>
              </a:rPr>
              <a:t>на Цифровой платформе МСП.РФ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A120F-D403-218D-10B0-324B00503371}"/>
              </a:ext>
            </a:extLst>
          </p:cNvPr>
          <p:cNvSpPr txBox="1"/>
          <p:nvPr/>
        </p:nvSpPr>
        <p:spPr>
          <a:xfrm>
            <a:off x="184488" y="2878922"/>
            <a:ext cx="2576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Получить консультацию: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Calibri"/>
                <a:ea typeface="Arial"/>
              </a:rPr>
              <a:t>8 (843) 222-90-62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Параллелограмм 7">
            <a:extLst>
              <a:ext uri="{FF2B5EF4-FFF2-40B4-BE49-F238E27FC236}">
                <a16:creationId xmlns:a16="http://schemas.microsoft.com/office/drawing/2014/main" id="{4E340363-0204-AFE9-A573-C14896B51B4D}"/>
              </a:ext>
            </a:extLst>
          </p:cNvPr>
          <p:cNvSpPr/>
          <p:nvPr/>
        </p:nvSpPr>
        <p:spPr>
          <a:xfrm>
            <a:off x="595461" y="115650"/>
            <a:ext cx="10829520" cy="700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AC2D93-E7BA-7F77-6FE0-65090EB35FD7}"/>
              </a:ext>
            </a:extLst>
          </p:cNvPr>
          <p:cNvSpPr txBox="1"/>
          <p:nvPr/>
        </p:nvSpPr>
        <p:spPr>
          <a:xfrm>
            <a:off x="5404205" y="5272131"/>
            <a:ext cx="61033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Подать заявку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На Цифровой платформе МСП.РФ</a:t>
            </a:r>
          </a:p>
          <a:p>
            <a:pPr>
              <a:defRPr/>
            </a:pPr>
            <a:r>
              <a:rPr lang="en-US" b="1" spc="-1" dirty="0">
                <a:solidFill>
                  <a:srgbClr val="C00000"/>
                </a:solidFill>
                <a:latin typeface="Calibri"/>
              </a:rPr>
              <a:t>https://</a:t>
            </a:r>
            <a:r>
              <a:rPr lang="ru-RU" b="1" spc="-1" dirty="0">
                <a:solidFill>
                  <a:srgbClr val="C00000"/>
                </a:solidFill>
                <a:latin typeface="Calibri"/>
              </a:rPr>
              <a:t>МСП.РФ/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services/microloan/promo/</a:t>
            </a:r>
            <a:endParaRPr lang="ru-RU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321CAD-8472-5E71-159B-08C411B6C28C}"/>
              </a:ext>
            </a:extLst>
          </p:cNvPr>
          <p:cNvSpPr txBox="1"/>
          <p:nvPr/>
        </p:nvSpPr>
        <p:spPr>
          <a:xfrm>
            <a:off x="5404205" y="4670588"/>
            <a:ext cx="6131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Получить консультацию:</a:t>
            </a:r>
          </a:p>
          <a:p>
            <a:pPr>
              <a:defRPr/>
            </a:pPr>
            <a:r>
              <a:rPr lang="ru-RU" b="1" spc="-1" dirty="0">
                <a:solidFill>
                  <a:srgbClr val="C00000"/>
                </a:solidFill>
                <a:latin typeface="Calibri"/>
              </a:rPr>
              <a:t>8(843)222-90-62</a:t>
            </a: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73332CE7-049E-6DAF-2731-742AEBCCDF9E}"/>
              </a:ext>
            </a:extLst>
          </p:cNvPr>
          <p:cNvSpPr txBox="1"/>
          <p:nvPr/>
        </p:nvSpPr>
        <p:spPr>
          <a:xfrm>
            <a:off x="528622" y="2050314"/>
            <a:ext cx="23613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500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 err="1">
                <a:solidFill>
                  <a:srgbClr val="C00000"/>
                </a:solidFill>
                <a:latin typeface="Calibri"/>
                <a:cs typeface="Calibri"/>
              </a:rPr>
              <a:t>тысяч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8" name="object 5">
            <a:extLst>
              <a:ext uri="{FF2B5EF4-FFF2-40B4-BE49-F238E27FC236}">
                <a16:creationId xmlns:a16="http://schemas.microsoft.com/office/drawing/2014/main" id="{6CE63A26-3634-3628-A26B-615591F452FD}"/>
              </a:ext>
            </a:extLst>
          </p:cNvPr>
          <p:cNvSpPr txBox="1"/>
          <p:nvPr/>
        </p:nvSpPr>
        <p:spPr>
          <a:xfrm>
            <a:off x="528621" y="2333585"/>
            <a:ext cx="379947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</a:t>
            </a:r>
            <a:r>
              <a:rPr lang="ru-RU" sz="1200" spc="-1" dirty="0">
                <a:solidFill>
                  <a:srgbClr val="000000"/>
                </a:solidFill>
                <a:latin typeface="Calibri"/>
                <a:ea typeface="Arial"/>
              </a:rPr>
              <a:t> залог имущества стоимостью (с учетом К 0,7) не менее 100% от суммы микрозайма;</a:t>
            </a:r>
            <a:endParaRPr lang="ru-RU" sz="1200" spc="-1" dirty="0">
              <a:solidFill>
                <a:srgbClr val="000000"/>
              </a:solidFill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29D9910D-659C-ACC2-4037-6F308A5DE510}"/>
              </a:ext>
            </a:extLst>
          </p:cNvPr>
          <p:cNvSpPr txBox="1"/>
          <p:nvPr/>
        </p:nvSpPr>
        <p:spPr>
          <a:xfrm>
            <a:off x="528621" y="2802689"/>
            <a:ext cx="38039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ЮЛ+ залог имущества стоимостью (с учетом К 0,7) не менее 50%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0" name="object 5">
            <a:extLst>
              <a:ext uri="{FF2B5EF4-FFF2-40B4-BE49-F238E27FC236}">
                <a16:creationId xmlns:a16="http://schemas.microsoft.com/office/drawing/2014/main" id="{8696E3D4-3BB1-AB62-69D1-76EB6714CA67}"/>
              </a:ext>
            </a:extLst>
          </p:cNvPr>
          <p:cNvSpPr txBox="1"/>
          <p:nvPr/>
        </p:nvSpPr>
        <p:spPr bwMode="auto">
          <a:xfrm>
            <a:off x="528622" y="1131029"/>
            <a:ext cx="2417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ru-RU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ОБЕСПЕЧЕНИЕ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object 5">
            <a:extLst>
              <a:ext uri="{FF2B5EF4-FFF2-40B4-BE49-F238E27FC236}">
                <a16:creationId xmlns:a16="http://schemas.microsoft.com/office/drawing/2014/main" id="{DA4352F9-A3B1-3B45-CE9C-F53F68938C87}"/>
              </a:ext>
            </a:extLst>
          </p:cNvPr>
          <p:cNvSpPr txBox="1"/>
          <p:nvPr/>
        </p:nvSpPr>
        <p:spPr>
          <a:xfrm>
            <a:off x="9976440" y="6185051"/>
            <a:ext cx="412151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ФЛ- физическое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ЮЛ- юридическое лицо</a:t>
            </a: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ГФ РТ – НО Гарантийный Фонд РТ</a:t>
            </a:r>
            <a:endParaRPr lang="ru-RU"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5">
            <a:extLst>
              <a:ext uri="{FF2B5EF4-FFF2-40B4-BE49-F238E27FC236}">
                <a16:creationId xmlns:a16="http://schemas.microsoft.com/office/drawing/2014/main" id="{07E7AE20-0927-1BEE-EB5D-36852847BAC4}"/>
              </a:ext>
            </a:extLst>
          </p:cNvPr>
          <p:cNvSpPr txBox="1"/>
          <p:nvPr/>
        </p:nvSpPr>
        <p:spPr>
          <a:xfrm>
            <a:off x="499352" y="3391906"/>
            <a:ext cx="23906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2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5A51263D-E663-8C0E-DB97-8605E1ED8EE5}"/>
              </a:ext>
            </a:extLst>
          </p:cNvPr>
          <p:cNvSpPr txBox="1"/>
          <p:nvPr/>
        </p:nvSpPr>
        <p:spPr>
          <a:xfrm>
            <a:off x="528621" y="3643792"/>
            <a:ext cx="37693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i="1" spc="-10" dirty="0">
                <a:latin typeface="Calibri"/>
                <a:cs typeface="Calibri"/>
              </a:rPr>
              <a:t>- </a:t>
            </a:r>
            <a:r>
              <a:rPr lang="ru-RU" sz="1200" spc="-10" dirty="0">
                <a:latin typeface="Calibri"/>
                <a:cs typeface="Calibri"/>
              </a:rPr>
              <a:t>залог имущества стоимостью (с учетом К 0,7) не менее 50% от суммы микрозайма + поручительство ГФ РТ до 50% от суммы микрозайма;</a:t>
            </a:r>
            <a:endParaRPr sz="1200" spc="-10" dirty="0">
              <a:latin typeface="Calibri"/>
              <a:cs typeface="Calibri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3402457A-E6B7-99B6-123A-324F5A3C71D6}"/>
              </a:ext>
            </a:extLst>
          </p:cNvPr>
          <p:cNvSpPr txBox="1"/>
          <p:nvPr/>
        </p:nvSpPr>
        <p:spPr>
          <a:xfrm>
            <a:off x="528621" y="4265061"/>
            <a:ext cx="36892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ФЛ, либо ИП, либо ЮЛ + залог имущества стоимостью (с учетом К 0,7) не менее 100 %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7" name="object 5">
            <a:extLst>
              <a:ext uri="{FF2B5EF4-FFF2-40B4-BE49-F238E27FC236}">
                <a16:creationId xmlns:a16="http://schemas.microsoft.com/office/drawing/2014/main" id="{32DEE060-D30E-7BCA-AC89-1F7ED9197AA0}"/>
              </a:ext>
            </a:extLst>
          </p:cNvPr>
          <p:cNvSpPr txBox="1"/>
          <p:nvPr/>
        </p:nvSpPr>
        <p:spPr>
          <a:xfrm>
            <a:off x="528619" y="4670588"/>
            <a:ext cx="3689228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Calibri"/>
                <a:cs typeface="Calibri"/>
              </a:rPr>
              <a:t>от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ru-RU" sz="1400" b="1" spc="-20" dirty="0">
                <a:solidFill>
                  <a:srgbClr val="C00000"/>
                </a:solidFill>
                <a:latin typeface="Calibri"/>
                <a:cs typeface="Calibri"/>
              </a:rPr>
              <a:t>2 млн</a:t>
            </a:r>
            <a:r>
              <a:rPr lang="ru-RU" sz="1400" b="1" spc="-5" dirty="0">
                <a:solidFill>
                  <a:srgbClr val="C00000"/>
                </a:solidFill>
                <a:latin typeface="Calibri"/>
                <a:cs typeface="Calibri"/>
              </a:rPr>
              <a:t> -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lang="ru-RU" sz="1400" b="1" spc="-40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1400" b="1" spc="-15" dirty="0">
                <a:solidFill>
                  <a:srgbClr val="C00000"/>
                </a:solidFill>
                <a:latin typeface="Calibri"/>
                <a:cs typeface="Calibri"/>
              </a:rPr>
              <a:t>млн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рублей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9" name="object 5">
            <a:extLst>
              <a:ext uri="{FF2B5EF4-FFF2-40B4-BE49-F238E27FC236}">
                <a16:creationId xmlns:a16="http://schemas.microsoft.com/office/drawing/2014/main" id="{178BE511-1DEC-BC15-7B18-D89937825547}"/>
              </a:ext>
            </a:extLst>
          </p:cNvPr>
          <p:cNvSpPr txBox="1"/>
          <p:nvPr/>
        </p:nvSpPr>
        <p:spPr>
          <a:xfrm>
            <a:off x="595461" y="5237410"/>
            <a:ext cx="4289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либо ИП, либо ЮЛ+ залог имущества стоимостью (с учетом К 0,7) не менее 100 % от суммы микрозайма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8" name="object 5">
            <a:extLst>
              <a:ext uri="{FF2B5EF4-FFF2-40B4-BE49-F238E27FC236}">
                <a16:creationId xmlns:a16="http://schemas.microsoft.com/office/drawing/2014/main" id="{B4DD3DCB-AD98-07D0-8850-60728EC861EB}"/>
              </a:ext>
            </a:extLst>
          </p:cNvPr>
          <p:cNvSpPr txBox="1"/>
          <p:nvPr/>
        </p:nvSpPr>
        <p:spPr>
          <a:xfrm>
            <a:off x="528618" y="5711250"/>
            <a:ext cx="4356101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ru-RU" sz="1200" spc="-10" dirty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ru-RU" sz="1200" spc="-10" dirty="0">
                <a:latin typeface="Calibri"/>
                <a:cs typeface="Calibri"/>
              </a:rPr>
              <a:t>- поручительство ФЛ или ЮЛ+ поручительство ГФ РТ до 50% от суммы микрозайма + залог имущества (с учетом К 0,7) не менее 50 % от суммы микрозайма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57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2607D-ACBA-BD9D-6513-0FD47DA0C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85">
            <a:extLst>
              <a:ext uri="{FF2B5EF4-FFF2-40B4-BE49-F238E27FC236}">
                <a16:creationId xmlns:a16="http://schemas.microsoft.com/office/drawing/2014/main" id="{AEDFD175-D503-153F-CFA9-4F1499A798E1}"/>
              </a:ext>
            </a:extLst>
          </p:cNvPr>
          <p:cNvSpPr/>
          <p:nvPr/>
        </p:nvSpPr>
        <p:spPr>
          <a:xfrm>
            <a:off x="3591127" y="992225"/>
            <a:ext cx="4584685" cy="666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600" defTabSz="914400">
              <a:lnSpc>
                <a:spcPts val="1386"/>
              </a:lnSpc>
              <a:spcBef>
                <a:spcPts val="99"/>
              </a:spcBef>
            </a:pPr>
            <a:r>
              <a:rPr lang="ru-RU" sz="1100" b="1" strike="noStrike" spc="-7" dirty="0">
                <a:solidFill>
                  <a:srgbClr val="552112"/>
                </a:solidFill>
                <a:latin typeface="Calibri"/>
                <a:ea typeface="Arial"/>
              </a:rPr>
              <a:t>МИКРОФИНАНСОВЫЙ</a:t>
            </a:r>
            <a:r>
              <a:rPr lang="ru-RU" sz="1100" b="1" strike="noStrike" spc="4" dirty="0">
                <a:solidFill>
                  <a:srgbClr val="552112"/>
                </a:solidFill>
                <a:latin typeface="Calibri"/>
                <a:ea typeface="Arial"/>
              </a:rPr>
              <a:t> </a:t>
            </a:r>
            <a:r>
              <a:rPr lang="ru-RU" sz="1100" b="1" strike="noStrike" spc="-15" dirty="0">
                <a:solidFill>
                  <a:srgbClr val="552112"/>
                </a:solidFill>
                <a:latin typeface="Calibri"/>
                <a:ea typeface="Arial"/>
              </a:rPr>
              <a:t>ПРОДУКТ</a:t>
            </a: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328320" algn="ctr" defTabSz="914400">
              <a:lnSpc>
                <a:spcPts val="3305"/>
              </a:lnSpc>
            </a:pPr>
            <a:r>
              <a:rPr lang="ru-RU" sz="2400" b="1" strike="noStrike" spc="-12" dirty="0">
                <a:solidFill>
                  <a:srgbClr val="552112"/>
                </a:solidFill>
                <a:latin typeface="Calibri"/>
                <a:ea typeface="Arial"/>
              </a:rPr>
              <a:t>«Содействие»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кругленный прямоугольник 13">
            <a:extLst>
              <a:ext uri="{FF2B5EF4-FFF2-40B4-BE49-F238E27FC236}">
                <a16:creationId xmlns:a16="http://schemas.microsoft.com/office/drawing/2014/main" id="{9BEB5E4A-25F5-3F0D-52C4-A24302F7817A}"/>
              </a:ext>
            </a:extLst>
          </p:cNvPr>
          <p:cNvSpPr/>
          <p:nvPr/>
        </p:nvSpPr>
        <p:spPr>
          <a:xfrm>
            <a:off x="3341764" y="970482"/>
            <a:ext cx="5284354" cy="666678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EB5C3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800" b="0" strike="noStrike" spc="-1">
              <a:solidFill>
                <a:schemeClr val="lt1"/>
              </a:solidFill>
              <a:latin typeface="Calibri"/>
              <a:ea typeface="Arial"/>
            </a:endParaRPr>
          </a:p>
        </p:txBody>
      </p:sp>
      <p:pic>
        <p:nvPicPr>
          <p:cNvPr id="3" name="Рисунок 30">
            <a:extLst>
              <a:ext uri="{FF2B5EF4-FFF2-40B4-BE49-F238E27FC236}">
                <a16:creationId xmlns:a16="http://schemas.microsoft.com/office/drawing/2014/main" id="{796B11A8-A3F1-51F4-2A67-F5D17FECBDAD}"/>
              </a:ext>
            </a:extLst>
          </p:cNvPr>
          <p:cNvPicPr/>
          <p:nvPr/>
        </p:nvPicPr>
        <p:blipFill>
          <a:blip r:embed="rId2"/>
          <a:srcRect l="20614" t="-15142" r="48762" b="922"/>
          <a:stretch/>
        </p:blipFill>
        <p:spPr>
          <a:xfrm>
            <a:off x="7855258" y="671331"/>
            <a:ext cx="1541720" cy="576560"/>
          </a:xfrm>
          <a:prstGeom prst="rect">
            <a:avLst/>
          </a:prstGeom>
          <a:ln w="0">
            <a:noFill/>
          </a:ln>
        </p:spPr>
      </p:pic>
      <p:sp>
        <p:nvSpPr>
          <p:cNvPr id="5" name="Параллелограмм 7">
            <a:extLst>
              <a:ext uri="{FF2B5EF4-FFF2-40B4-BE49-F238E27FC236}">
                <a16:creationId xmlns:a16="http://schemas.microsoft.com/office/drawing/2014/main" id="{C5400142-89BF-94D5-2169-9B5FD49583CA}"/>
              </a:ext>
            </a:extLst>
          </p:cNvPr>
          <p:cNvSpPr/>
          <p:nvPr/>
        </p:nvSpPr>
        <p:spPr>
          <a:xfrm>
            <a:off x="242047" y="115650"/>
            <a:ext cx="11483788" cy="576560"/>
          </a:xfrm>
          <a:prstGeom prst="parallelogram">
            <a:avLst>
              <a:gd name="adj" fmla="val 25000"/>
            </a:avLst>
          </a:prstGeom>
          <a:solidFill>
            <a:srgbClr val="E04D39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cap="all" spc="-1" dirty="0">
                <a:solidFill>
                  <a:schemeClr val="lt1"/>
                </a:solidFill>
                <a:latin typeface="Arial Black"/>
                <a:ea typeface="Arial"/>
              </a:rPr>
              <a:t>Финансовые МЕРЫ ПОДДЕРЖКИ фонда поддержки предпринимательства Республики </a:t>
            </a:r>
            <a:r>
              <a:rPr lang="ru-RU" sz="1800" b="1" strike="noStrike" cap="all" spc="-1" dirty="0" err="1">
                <a:solidFill>
                  <a:schemeClr val="lt1"/>
                </a:solidFill>
                <a:latin typeface="Arial Black"/>
                <a:ea typeface="Arial"/>
              </a:rPr>
              <a:t>татарстан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object 70">
            <a:extLst>
              <a:ext uri="{FF2B5EF4-FFF2-40B4-BE49-F238E27FC236}">
                <a16:creationId xmlns:a16="http://schemas.microsoft.com/office/drawing/2014/main" id="{65ABBA13-DC3B-265A-E80A-06EB06F6DEA8}"/>
              </a:ext>
            </a:extLst>
          </p:cNvPr>
          <p:cNvSpPr/>
          <p:nvPr/>
        </p:nvSpPr>
        <p:spPr>
          <a:xfrm>
            <a:off x="5272247" y="1726412"/>
            <a:ext cx="1852200" cy="320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algn="ctr" defTabSz="914400">
              <a:lnSpc>
                <a:spcPct val="100000"/>
              </a:lnSpc>
              <a:spcBef>
                <a:spcPts val="99"/>
              </a:spcBef>
            </a:pPr>
            <a:r>
              <a:rPr lang="ru-RU" sz="2000" b="1" spc="-12" dirty="0">
                <a:latin typeface="Calibri"/>
              </a:rPr>
              <a:t>ДЛЯ КОГО: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40076-8DB9-1BE3-8E6F-709E61E982AE}"/>
              </a:ext>
            </a:extLst>
          </p:cNvPr>
          <p:cNvSpPr txBox="1"/>
          <p:nvPr/>
        </p:nvSpPr>
        <p:spPr>
          <a:xfrm>
            <a:off x="441512" y="2046912"/>
            <a:ext cx="1148378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субъекты МСП,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основным видом является деятельность, входящая в: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подкласс 03.2 «Рыбоводство» раздела А «Сельское, лесное хозяйство, охота, рыболовство и рыбоводство»;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D «Обеспечение электрической энергией, газом и паром; кондиционирование воздуха»;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E «Водоснабжение; водоотведение, организация сбора и утилизации отходов, деятельность по ликвидации загрязнений»;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классы 80 «Деятельность по обеспечению безопасности и проведению расследований» и 81 «Деятельность по обслуживанию зданий и территорий» раздела N «Деятельность административная и сопутствующие дополнительные услуги»;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 P «Образование»;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раздел Q «Деятельность в области здравоохранения и социальных услуг»; 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93 «Деятельность в области спорта, отдыха и развлечений» раздела R «Деятельность в области культуры, спорта, организации досуга и развлечений»;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класс 95 «Ремонт компьютеров, предметов личного потребления и хозяйственно-бытового назначения» и класс 96 «Деятельность по предоставлению прочих персональных услуг» раздела S «Предоставление прочих видов услуг» </a:t>
            </a:r>
          </a:p>
          <a:p>
            <a:pPr defTabSz="914400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общероссийского классификатора видов экономической деятельности ОК 029-2014 (КДЕС Ред. 2).</a:t>
            </a:r>
          </a:p>
          <a:p>
            <a:pPr algn="ctr" defTabSz="914400"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Возможные цели</a:t>
            </a:r>
            <a:r>
              <a:rPr lang="ru-RU" sz="1400" b="1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оборудования и комплектующих, а также иных основных средств,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товарно-материальных ценностей, необходимых для осуществления предпринимательской деятельности;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приобретение коммерческой недвижимости;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услуг по ремонту коммерческих помещений и оборудования;</a:t>
            </a:r>
          </a:p>
          <a:p>
            <a:pPr marL="285750" indent="-28575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оплата работ и услуг, связанных с разработкой программного обеспечения, его тестированием и информационной безопасностью.</a:t>
            </a:r>
          </a:p>
          <a:p>
            <a:pPr algn="ctr" defTabSz="914400">
              <a:lnSpc>
                <a:spcPct val="100000"/>
              </a:lnSpc>
            </a:pPr>
            <a:endParaRPr lang="ru-RU" sz="140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46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6670</TotalTime>
  <Words>5419</Words>
  <Application>Microsoft Office PowerPoint</Application>
  <PresentationFormat>Широкоэкранный</PresentationFormat>
  <Paragraphs>664</Paragraphs>
  <Slides>33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33</vt:i4>
      </vt:variant>
    </vt:vector>
  </HeadingPairs>
  <TitlesOfParts>
    <vt:vector size="54" baseType="lpstr">
      <vt:lpstr>Arial</vt:lpstr>
      <vt:lpstr>Arial Black</vt:lpstr>
      <vt:lpstr>Calibri</vt:lpstr>
      <vt:lpstr>OpenSymbol</vt:lpstr>
      <vt:lpstr>Segoe UI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Миронова Нина Сергеевна</dc:creator>
  <dc:description/>
  <cp:lastModifiedBy>Вячеслав Соловьев</cp:lastModifiedBy>
  <cp:revision>792</cp:revision>
  <cp:lastPrinted>2025-03-17T12:14:53Z</cp:lastPrinted>
  <dcterms:created xsi:type="dcterms:W3CDTF">2022-12-12T14:36:21Z</dcterms:created>
  <dcterms:modified xsi:type="dcterms:W3CDTF">2025-09-22T11:05:10Z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