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</p:sldMasterIdLst>
  <p:notesMasterIdLst>
    <p:notesMasterId r:id="rId49"/>
  </p:notesMasterIdLst>
  <p:sldIdLst>
    <p:sldId id="256" r:id="rId15"/>
    <p:sldId id="257" r:id="rId16"/>
    <p:sldId id="307" r:id="rId17"/>
    <p:sldId id="258" r:id="rId18"/>
    <p:sldId id="308" r:id="rId19"/>
    <p:sldId id="260" r:id="rId20"/>
    <p:sldId id="261" r:id="rId21"/>
    <p:sldId id="318" r:id="rId22"/>
    <p:sldId id="262" r:id="rId23"/>
    <p:sldId id="305" r:id="rId24"/>
    <p:sldId id="287" r:id="rId25"/>
    <p:sldId id="314" r:id="rId26"/>
    <p:sldId id="315" r:id="rId27"/>
    <p:sldId id="316" r:id="rId28"/>
    <p:sldId id="317" r:id="rId29"/>
    <p:sldId id="270" r:id="rId30"/>
    <p:sldId id="275" r:id="rId31"/>
    <p:sldId id="276" r:id="rId32"/>
    <p:sldId id="309" r:id="rId33"/>
    <p:sldId id="310" r:id="rId34"/>
    <p:sldId id="283" r:id="rId35"/>
    <p:sldId id="284" r:id="rId36"/>
    <p:sldId id="285" r:id="rId37"/>
    <p:sldId id="286" r:id="rId38"/>
    <p:sldId id="311" r:id="rId39"/>
    <p:sldId id="288" r:id="rId40"/>
    <p:sldId id="312" r:id="rId41"/>
    <p:sldId id="266" r:id="rId42"/>
    <p:sldId id="289" r:id="rId43"/>
    <p:sldId id="290" r:id="rId44"/>
    <p:sldId id="271" r:id="rId45"/>
    <p:sldId id="272" r:id="rId46"/>
    <p:sldId id="273" r:id="rId47"/>
    <p:sldId id="313" r:id="rId48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60132" y="5078520"/>
            <a:ext cx="6080698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46"/>
          </p:nvPr>
        </p:nvSpPr>
        <p:spPr>
          <a:xfrm>
            <a:off x="4302350" y="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47"/>
          </p:nvPr>
        </p:nvSpPr>
        <p:spPr>
          <a:xfrm>
            <a:off x="0" y="1015740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48"/>
          </p:nvPr>
        </p:nvSpPr>
        <p:spPr>
          <a:xfrm>
            <a:off x="4302350" y="1015740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1A558CF-E70D-4534-B0AA-C05E9B21DFB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Rectangle 3"/>
          <p:cNvSpPr/>
          <p:nvPr/>
        </p:nvSpPr>
        <p:spPr>
          <a:xfrm>
            <a:off x="4168463" y="9991896"/>
            <a:ext cx="3194128" cy="523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894282" algn="l"/>
                <a:tab pos="1788564" algn="l"/>
                <a:tab pos="2682846" algn="l"/>
                <a:tab pos="3577128" algn="l"/>
                <a:tab pos="4471410" algn="l"/>
                <a:tab pos="5365692" algn="l"/>
                <a:tab pos="6259974" algn="l"/>
                <a:tab pos="7154256" algn="l"/>
                <a:tab pos="8048894" algn="l"/>
                <a:tab pos="8943176" algn="l"/>
                <a:tab pos="9837459" algn="l"/>
              </a:tabLst>
            </a:pPr>
            <a:fld id="{64AE179E-5917-425B-A3F8-BCDA4F6BEEFF}" type="slidenum">
              <a:rPr lang="ru-RU" sz="14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3000"/>
                </a:lnSpc>
                <a:spcBef>
                  <a:spcPts val="11"/>
                </a:spcBef>
                <a:spcAft>
                  <a:spcPts val="11"/>
                </a:spcAft>
                <a:tabLst>
                  <a:tab pos="0" algn="l"/>
                  <a:tab pos="894282" algn="l"/>
                  <a:tab pos="1788564" algn="l"/>
                  <a:tab pos="2682846" algn="l"/>
                  <a:tab pos="3577128" algn="l"/>
                  <a:tab pos="4471410" algn="l"/>
                  <a:tab pos="5365692" algn="l"/>
                  <a:tab pos="6259974" algn="l"/>
                  <a:tab pos="7154256" algn="l"/>
                  <a:tab pos="8048894" algn="l"/>
                  <a:tab pos="8943176" algn="l"/>
                  <a:tab pos="9837459" algn="l"/>
                </a:tabLst>
              </a:pPr>
              <a:t>16</a:t>
            </a:fld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796925"/>
            <a:ext cx="7013575" cy="3946525"/>
          </a:xfrm>
          <a:prstGeom prst="rect">
            <a:avLst/>
          </a:prstGeom>
          <a:ln w="0">
            <a:noFill/>
          </a:ln>
        </p:spPr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735549" y="4996305"/>
            <a:ext cx="5891494" cy="47320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Rectangle 3"/>
          <p:cNvSpPr/>
          <p:nvPr/>
        </p:nvSpPr>
        <p:spPr>
          <a:xfrm>
            <a:off x="4168463" y="9991896"/>
            <a:ext cx="3194128" cy="523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894282" algn="l"/>
                <a:tab pos="1788564" algn="l"/>
                <a:tab pos="2682846" algn="l"/>
                <a:tab pos="3577128" algn="l"/>
                <a:tab pos="4471410" algn="l"/>
                <a:tab pos="5365692" algn="l"/>
                <a:tab pos="6259974" algn="l"/>
                <a:tab pos="7154256" algn="l"/>
                <a:tab pos="8048894" algn="l"/>
                <a:tab pos="8943176" algn="l"/>
                <a:tab pos="9837459" algn="l"/>
              </a:tabLst>
            </a:pPr>
            <a:fld id="{63FDC53B-DCE8-4D69-AEA0-F7773FE31350}" type="slidenum">
              <a:rPr lang="ru-RU" sz="14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3000"/>
                </a:lnSpc>
                <a:spcBef>
                  <a:spcPts val="11"/>
                </a:spcBef>
                <a:spcAft>
                  <a:spcPts val="11"/>
                </a:spcAft>
                <a:tabLst>
                  <a:tab pos="0" algn="l"/>
                  <a:tab pos="894282" algn="l"/>
                  <a:tab pos="1788564" algn="l"/>
                  <a:tab pos="2682846" algn="l"/>
                  <a:tab pos="3577128" algn="l"/>
                  <a:tab pos="4471410" algn="l"/>
                  <a:tab pos="5365692" algn="l"/>
                  <a:tab pos="6259974" algn="l"/>
                  <a:tab pos="7154256" algn="l"/>
                  <a:tab pos="8048894" algn="l"/>
                  <a:tab pos="8943176" algn="l"/>
                  <a:tab pos="9837459" algn="l"/>
                </a:tabLst>
              </a:pPr>
              <a:t>20</a:t>
            </a:fld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796925"/>
            <a:ext cx="7013575" cy="3946525"/>
          </a:xfrm>
          <a:prstGeom prst="rect">
            <a:avLst/>
          </a:prstGeom>
          <a:ln w="0">
            <a:noFill/>
          </a:ln>
        </p:spPr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735549" y="4996305"/>
            <a:ext cx="5891494" cy="47320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97C752-251D-462E-8485-65307C0CB50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83363CF-2C6C-48F6-A0EB-06A776F36B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30CA5BF-1B04-46F1-92B1-DA59AAFE5D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D964C66-0AAB-4996-BDA5-FFF8D234DEE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71CF6AB-E05A-43EB-A5E0-DCADA7EE5F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B51ECEE0-8124-498D-BAE8-3D0D638C5D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D5729219-B1CF-48B7-96E4-164DE0954C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7A668D-772F-4242-8029-6EFA84746B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68BF48E-6B71-4F59-828A-DC827F0D36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1D62A44-EF5B-44A2-86D2-FE21CA57F9C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F9C0A50-4817-4DC2-AA85-801F2444B1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Обычный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4415BFE2-BC41-47F9-998A-2C5369D7A50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77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3B701A7-88A4-4B57-98A0-26BC94DA45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507DEF4-33DE-4421-92F4-168FFDD77F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905F49D-5DFC-44C9-B319-AC9C13BC6C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04FAF52-8D3A-4E7B-B4DD-1912A7DE4BA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92881B5-F1D3-4D83-9F8A-C9559876CD8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21B0698-43D3-4054-8306-CB3907F41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2B0886-72DB-4242-B19C-3D4757B2C7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71EAA1-3067-41F5-B049-D776E19715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597A58-AFE0-4E46-A10C-6D093B00B07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ECD856-5012-4596-917B-8D4D73D0996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B9A27B-2292-4C02-AD68-87703B913F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5659200" cy="6853680"/>
          </a:xfrm>
          <a:prstGeom prst="rect">
            <a:avLst/>
          </a:prstGeom>
          <a:ln w="0">
            <a:noFill/>
          </a:ln>
        </p:spPr>
      </p:pic>
      <p:sp>
        <p:nvSpPr>
          <p:cNvPr id="17" name="bg object 17"/>
          <p:cNvSpPr/>
          <p:nvPr/>
        </p:nvSpPr>
        <p:spPr>
          <a:xfrm>
            <a:off x="0" y="0"/>
            <a:ext cx="5668560" cy="6845760"/>
          </a:xfrm>
          <a:custGeom>
            <a:avLst/>
            <a:gdLst>
              <a:gd name="textAreaLeft" fmla="*/ 0 w 5668560"/>
              <a:gd name="textAreaRight" fmla="*/ 5672880 w 5668560"/>
              <a:gd name="textAreaTop" fmla="*/ 0 h 6845760"/>
              <a:gd name="textAreaBottom" fmla="*/ 6850080 h 6845760"/>
            </a:gdLst>
            <a:ahLst/>
            <a:cxnLst/>
            <a:rect l="textAreaLeft" t="textAreaTop" r="textAreaRight" b="textAreaBottom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672880" y="0"/>
            <a:ext cx="6515280" cy="1836720"/>
          </a:xfrm>
          <a:custGeom>
            <a:avLst/>
            <a:gdLst>
              <a:gd name="textAreaLeft" fmla="*/ 0 w 6515280"/>
              <a:gd name="textAreaRight" fmla="*/ 6519600 w 6515280"/>
              <a:gd name="textAreaTop" fmla="*/ 0 h 1836720"/>
              <a:gd name="textAreaBottom" fmla="*/ 1841040 h 1836720"/>
            </a:gdLst>
            <a:ahLst/>
            <a:cxnLst/>
            <a:rect l="textAreaLeft" t="textAreaTop" r="textAreaRight" b="textAreaBottom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/>
          <a:stretch/>
        </p:blipFill>
        <p:spPr>
          <a:xfrm>
            <a:off x="9350640" y="5846760"/>
            <a:ext cx="252000" cy="247320"/>
          </a:xfrm>
          <a:prstGeom prst="rect">
            <a:avLst/>
          </a:prstGeom>
          <a:ln w="0">
            <a:noFill/>
          </a:ln>
        </p:spPr>
      </p:pic>
      <p:pic>
        <p:nvPicPr>
          <p:cNvPr id="20" name="bg object 20"/>
          <p:cNvPicPr/>
          <p:nvPr/>
        </p:nvPicPr>
        <p:blipFill>
          <a:blip r:embed="rId5"/>
          <a:stretch/>
        </p:blipFill>
        <p:spPr>
          <a:xfrm>
            <a:off x="8863920" y="6142680"/>
            <a:ext cx="1225440" cy="14040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1AE664D-13DF-4CBC-99A5-BE925C7FB8E2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2DB5007-C7E1-46B3-86CD-96D5FFFFF7F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BAEFF9-5E78-4E7A-A74D-AD347E8AC6B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1EA70CE-6425-4566-A85F-240640A3B51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2476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52D638-76A8-4513-A518-D8C3BEAC9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36CAA-0F3B-42EA-BB56-62A42FDE791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export.exportcenter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.png"/><Relationship Id="rId17" Type="http://schemas.openxmlformats.org/officeDocument/2006/relationships/image" Target="../media/image37.png"/><Relationship Id="rId2" Type="http://schemas.openxmlformats.org/officeDocument/2006/relationships/image" Target="../media/image25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6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956916" y="2510640"/>
            <a:ext cx="5992563" cy="1644110"/>
          </a:xfrm>
          <a:prstGeom prst="rect">
            <a:avLst/>
          </a:prstGeom>
          <a:noFill/>
          <a:ln w="0">
            <a:noFill/>
          </a:ln>
        </p:spPr>
        <p:txBody>
          <a:bodyPr lIns="0" tIns="7920" rIns="0" bIns="0" anchor="ctr">
            <a:noAutofit/>
          </a:bodyPr>
          <a:lstStyle/>
          <a:p>
            <a:pPr marL="7560" indent="0" algn="ctr" defTabSz="914400">
              <a:lnSpc>
                <a:spcPct val="100000"/>
              </a:lnSpc>
              <a:spcBef>
                <a:spcPts val="65"/>
              </a:spcBef>
              <a:buNone/>
              <a:tabLst>
                <a:tab pos="0" algn="l"/>
              </a:tabLst>
            </a:pPr>
            <a:r>
              <a:rPr lang="ru-RU" sz="2800" b="1" spc="-1" dirty="0">
                <a:solidFill>
                  <a:srgbClr val="562212"/>
                </a:solidFill>
                <a:latin typeface="Calibri"/>
                <a:cs typeface="+mn-cs"/>
              </a:rPr>
              <a:t>МЕРЫ</a:t>
            </a:r>
            <a:r>
              <a:rPr lang="ru-RU" sz="303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2800" b="1" spc="-1" dirty="0">
                <a:solidFill>
                  <a:srgbClr val="562212"/>
                </a:solidFill>
                <a:latin typeface="Calibri"/>
                <a:cs typeface="+mn-cs"/>
              </a:rPr>
              <a:t>ПОДДЕРЖКИ</a:t>
            </a:r>
            <a:r>
              <a:rPr lang="ru-RU" sz="303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br>
              <a:rPr lang="ru-RU" sz="3030" b="1" strike="noStrike" spc="-1" dirty="0">
                <a:solidFill>
                  <a:schemeClr val="dk1"/>
                </a:solidFill>
                <a:latin typeface="Calibri"/>
                <a:ea typeface="Arial"/>
              </a:rPr>
            </a:br>
            <a:r>
              <a:rPr lang="ru-RU" sz="2800" b="1" spc="-1" dirty="0">
                <a:solidFill>
                  <a:srgbClr val="562212"/>
                </a:solidFill>
                <a:latin typeface="Calibri"/>
                <a:cs typeface="+mn-cs"/>
              </a:rPr>
              <a:t>МАЛОГО И СРЕДНЕГО БИЗНЕСА </a:t>
            </a:r>
            <a:br>
              <a:rPr lang="ru-RU" sz="2800" b="1" spc="-1" dirty="0">
                <a:solidFill>
                  <a:srgbClr val="562212"/>
                </a:solidFill>
                <a:latin typeface="Calibri"/>
                <a:cs typeface="+mn-cs"/>
              </a:rPr>
            </a:br>
            <a:r>
              <a:rPr lang="ru-RU" sz="2800" b="1" spc="-1" dirty="0">
                <a:solidFill>
                  <a:srgbClr val="562212"/>
                </a:solidFill>
                <a:latin typeface="Calibri"/>
                <a:cs typeface="+mn-cs"/>
              </a:rPr>
              <a:t>В РЕСПУБЛИКЕ ТАТАРСТАН</a:t>
            </a:r>
          </a:p>
        </p:txBody>
      </p:sp>
      <p:sp>
        <p:nvSpPr>
          <p:cNvPr id="101" name="Скругленный прямоугольник 6"/>
          <p:cNvSpPr/>
          <p:nvPr/>
        </p:nvSpPr>
        <p:spPr>
          <a:xfrm>
            <a:off x="8637480" y="5609520"/>
            <a:ext cx="1520640" cy="82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09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02" name="Рисунок 30"/>
          <p:cNvPicPr/>
          <p:nvPr/>
        </p:nvPicPr>
        <p:blipFill>
          <a:blip r:embed="rId2"/>
          <a:stretch/>
        </p:blipFill>
        <p:spPr>
          <a:xfrm>
            <a:off x="6783099" y="5240859"/>
            <a:ext cx="5399280" cy="645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E77EEB-E802-3250-5117-6B4325BD0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209" y="5918779"/>
            <a:ext cx="892940" cy="487740"/>
          </a:xfrm>
          <a:prstGeom prst="rect">
            <a:avLst/>
          </a:prstGeom>
        </p:spPr>
      </p:pic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D3659CA5-26AA-C17E-82B3-7E39ACD7B6E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784416" y="6032700"/>
            <a:ext cx="2319322" cy="278217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6B6D7-8464-4762-A492-AFAA3EA9F5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6" y="5425513"/>
            <a:ext cx="828115" cy="5784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object 2"/>
          <p:cNvSpPr/>
          <p:nvPr/>
        </p:nvSpPr>
        <p:spPr>
          <a:xfrm>
            <a:off x="235800" y="1718640"/>
            <a:ext cx="5523480" cy="900720"/>
          </a:xfrm>
          <a:custGeom>
            <a:avLst/>
            <a:gdLst>
              <a:gd name="textAreaLeft" fmla="*/ 0 w 5523480"/>
              <a:gd name="textAreaRight" fmla="*/ 5524200 w 5523480"/>
              <a:gd name="textAreaTop" fmla="*/ 0 h 900720"/>
              <a:gd name="textAreaBottom" fmla="*/ 901440 h 900720"/>
            </a:gdLst>
            <a:ahLst/>
            <a:cxnLst/>
            <a:rect l="textAreaLeft" t="textAreaTop" r="textAreaRight" b="textAreaBottom"/>
            <a:pathLst>
              <a:path w="5547130" h="824979">
                <a:moveTo>
                  <a:pt x="0" y="0"/>
                </a:moveTo>
                <a:lnTo>
                  <a:pt x="5490726" y="29822"/>
                </a:lnTo>
                <a:lnTo>
                  <a:pt x="5547130" y="805052"/>
                </a:lnTo>
                <a:lnTo>
                  <a:pt x="56836" y="82497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08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TextBox 27"/>
          <p:cNvSpPr/>
          <p:nvPr/>
        </p:nvSpPr>
        <p:spPr>
          <a:xfrm>
            <a:off x="223200" y="1735200"/>
            <a:ext cx="5405400" cy="76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3" name="Прямоугольник 24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Параллелограмм 7"/>
          <p:cNvSpPr/>
          <p:nvPr/>
        </p:nvSpPr>
        <p:spPr>
          <a:xfrm>
            <a:off x="879480" y="21636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6" name="Прямоугольник 50"/>
          <p:cNvSpPr/>
          <p:nvPr/>
        </p:nvSpPr>
        <p:spPr>
          <a:xfrm>
            <a:off x="808200" y="232920"/>
            <a:ext cx="10947960" cy="1186920"/>
          </a:xfrm>
          <a:custGeom>
            <a:avLst/>
            <a:gdLst>
              <a:gd name="textAreaLeft" fmla="*/ 0 w 10947960"/>
              <a:gd name="textAreaRight" fmla="*/ 10948680 w 10947960"/>
              <a:gd name="textAreaTop" fmla="*/ 0 h 1186920"/>
              <a:gd name="textAreaBottom" fmla="*/ 1187280 h 1186920"/>
            </a:gdLst>
            <a:ahLst/>
            <a:cxnLst/>
            <a:rect l="textAreaLeft" t="textAreaTop" r="textAreaRight" b="textAreaBottom"/>
            <a:pathLst>
              <a:path w="10735217" h="745777">
                <a:moveTo>
                  <a:pt x="273378" y="634308"/>
                </a:moveTo>
                <a:lnTo>
                  <a:pt x="0" y="0"/>
                </a:lnTo>
                <a:lnTo>
                  <a:pt x="10645560" y="0"/>
                </a:lnTo>
                <a:cubicBezTo>
                  <a:pt x="10645560" y="217721"/>
                  <a:pt x="10735217" y="745777"/>
                  <a:pt x="10735217" y="745777"/>
                </a:cubicBez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30"/>
          <p:cNvSpPr/>
          <p:nvPr/>
        </p:nvSpPr>
        <p:spPr>
          <a:xfrm>
            <a:off x="6155280" y="1238040"/>
            <a:ext cx="5612400" cy="104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32"/>
          <p:cNvSpPr/>
          <p:nvPr/>
        </p:nvSpPr>
        <p:spPr>
          <a:xfrm>
            <a:off x="6208200" y="225396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31" name="TextBox 199"/>
          <p:cNvSpPr/>
          <p:nvPr/>
        </p:nvSpPr>
        <p:spPr>
          <a:xfrm>
            <a:off x="5996040" y="2946960"/>
            <a:ext cx="5835960" cy="76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2" name="Группа 14"/>
          <p:cNvGrpSpPr/>
          <p:nvPr/>
        </p:nvGrpSpPr>
        <p:grpSpPr>
          <a:xfrm>
            <a:off x="937071" y="4021107"/>
            <a:ext cx="4908821" cy="448407"/>
            <a:chOff x="547239" y="2916720"/>
            <a:chExt cx="5347440" cy="464665"/>
          </a:xfrm>
        </p:grpSpPr>
        <p:sp>
          <p:nvSpPr>
            <p:cNvPr id="233" name="Скругленный прямоугольник 16"/>
            <p:cNvSpPr/>
            <p:nvPr/>
          </p:nvSpPr>
          <p:spPr>
            <a:xfrm>
              <a:off x="547239" y="3025705"/>
              <a:ext cx="5347440" cy="35568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4" name="Прямоугольник 11"/>
            <p:cNvSpPr/>
            <p:nvPr/>
          </p:nvSpPr>
          <p:spPr>
            <a:xfrm>
              <a:off x="5283000" y="2916720"/>
              <a:ext cx="191880" cy="259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41" name="Прямоугольник 1"/>
          <p:cNvSpPr/>
          <p:nvPr/>
        </p:nvSpPr>
        <p:spPr>
          <a:xfrm>
            <a:off x="531270" y="1553003"/>
            <a:ext cx="11294311" cy="23992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Для субъектов МСП, отвечающих хотя бы одному из требований: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Экспортно</a:t>
            </a: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ориентированные, которые в 2024 г. и/или в 2025 г. </a:t>
            </a:r>
            <a:r>
              <a:rPr lang="ru-RU" sz="1500" spc="-1" dirty="0">
                <a:solidFill>
                  <a:srgbClr val="000000"/>
                </a:solidFill>
                <a:latin typeface="Calibri"/>
                <a:ea typeface="Arial"/>
              </a:rPr>
              <a:t>з</a:t>
            </a: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аключили и реализовали экспортный контракт;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Имеющие статус малой технологической компании;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Резиденты индустриальных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Основным видом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 общероссийского классификатора видов экономической деятельности ОК 029-2014 (КДЕС Ред. 2)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Прямоугольник 2"/>
          <p:cNvSpPr/>
          <p:nvPr/>
        </p:nvSpPr>
        <p:spPr>
          <a:xfrm>
            <a:off x="909780" y="4713087"/>
            <a:ext cx="5024005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Услуга включает 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Arial"/>
              </a:rPr>
              <a:t>оплату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сертификации товаров субъектов МСП </a:t>
            </a:r>
          </a:p>
          <a:p>
            <a:pPr algn="ctr" defTabSz="914400"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1600" b="0" i="1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софинансирование</a:t>
            </a:r>
            <a:r>
              <a:rPr lang="ru-RU" sz="16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 70 %, но не более 500 000 руб.)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7"/>
          <p:cNvSpPr/>
          <p:nvPr/>
        </p:nvSpPr>
        <p:spPr>
          <a:xfrm rot="10800000" flipV="1">
            <a:off x="545400" y="5887559"/>
            <a:ext cx="114066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2"/>
          <p:cNvSpPr/>
          <p:nvPr/>
        </p:nvSpPr>
        <p:spPr>
          <a:xfrm>
            <a:off x="531270" y="1075680"/>
            <a:ext cx="10829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DD2C2E-97E1-693A-50AF-09CBC6B59C7D}"/>
              </a:ext>
            </a:extLst>
          </p:cNvPr>
          <p:cNvSpPr txBox="1"/>
          <p:nvPr/>
        </p:nvSpPr>
        <p:spPr>
          <a:xfrm>
            <a:off x="-109618" y="4104661"/>
            <a:ext cx="696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СЕРТИФИКАЦИЯ ПРОДУКЦИИ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29454583-EB71-A61C-D8E2-7553466BA41E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9901895" y="487107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0E50C51D-C977-74BC-95C4-3BC344FFAD1C}"/>
              </a:ext>
            </a:extLst>
          </p:cNvPr>
          <p:cNvSpPr/>
          <p:nvPr/>
        </p:nvSpPr>
        <p:spPr>
          <a:xfrm>
            <a:off x="3928108" y="6248029"/>
            <a:ext cx="470814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pPr algn="just" defTabSz="914400">
              <a:lnSpc>
                <a:spcPct val="100000"/>
              </a:lnSpc>
            </a:pP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A9EC940A-83E1-482A-97F1-F343EBA4DAC5}"/>
              </a:ext>
            </a:extLst>
          </p:cNvPr>
          <p:cNvSpPr/>
          <p:nvPr/>
        </p:nvSpPr>
        <p:spPr>
          <a:xfrm>
            <a:off x="6498589" y="4713087"/>
            <a:ext cx="5380871" cy="15374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В рамках услуги финансируется обучение сотрудников субъекта МСП по программам повышения квалификации по направлениям, необходимым субъекту МСП для ведения деятельности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(</a:t>
            </a:r>
            <a:r>
              <a:rPr lang="ru-RU" sz="1600" b="0" i="1" strike="noStrike" spc="-1" dirty="0" err="1">
                <a:solidFill>
                  <a:schemeClr val="dk1"/>
                </a:solidFill>
                <a:latin typeface="Calibri"/>
                <a:ea typeface="Arial"/>
              </a:rPr>
              <a:t>софинансирование</a:t>
            </a: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 70%, но не более 300 000 руб.)</a:t>
            </a:r>
            <a:br>
              <a:rPr lang="ru-RU" sz="1400" dirty="0"/>
            </a:b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" name="Группа 14">
            <a:extLst>
              <a:ext uri="{FF2B5EF4-FFF2-40B4-BE49-F238E27FC236}">
                <a16:creationId xmlns:a16="http://schemas.microsoft.com/office/drawing/2014/main" id="{EC7FF3EF-EBC5-48FF-A053-065364B96FE6}"/>
              </a:ext>
            </a:extLst>
          </p:cNvPr>
          <p:cNvGrpSpPr/>
          <p:nvPr/>
        </p:nvGrpSpPr>
        <p:grpSpPr>
          <a:xfrm>
            <a:off x="6457405" y="3575233"/>
            <a:ext cx="5374595" cy="900720"/>
            <a:chOff x="526723" y="2916720"/>
            <a:chExt cx="5347440" cy="933379"/>
          </a:xfrm>
        </p:grpSpPr>
        <p:sp>
          <p:nvSpPr>
            <p:cNvPr id="27" name="Скругленный прямоугольник 16">
              <a:extLst>
                <a:ext uri="{FF2B5EF4-FFF2-40B4-BE49-F238E27FC236}">
                  <a16:creationId xmlns:a16="http://schemas.microsoft.com/office/drawing/2014/main" id="{2538F746-330A-4604-A6EB-FFC8A5D87B0C}"/>
                </a:ext>
              </a:extLst>
            </p:cNvPr>
            <p:cNvSpPr/>
            <p:nvPr/>
          </p:nvSpPr>
          <p:spPr>
            <a:xfrm>
              <a:off x="526723" y="3494419"/>
              <a:ext cx="5347440" cy="35568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8" name="Прямоугольник 11">
              <a:extLst>
                <a:ext uri="{FF2B5EF4-FFF2-40B4-BE49-F238E27FC236}">
                  <a16:creationId xmlns:a16="http://schemas.microsoft.com/office/drawing/2014/main" id="{F84FFD84-4C2D-4F95-A202-2752BDB0694E}"/>
                </a:ext>
              </a:extLst>
            </p:cNvPr>
            <p:cNvSpPr/>
            <p:nvPr/>
          </p:nvSpPr>
          <p:spPr>
            <a:xfrm>
              <a:off x="5283000" y="2916720"/>
              <a:ext cx="191880" cy="259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1A35EC0-FE9E-4FA2-B5B3-EFAF00E506C7}"/>
              </a:ext>
            </a:extLst>
          </p:cNvPr>
          <p:cNvSpPr txBox="1"/>
          <p:nvPr/>
        </p:nvSpPr>
        <p:spPr>
          <a:xfrm>
            <a:off x="6043499" y="4120920"/>
            <a:ext cx="5835961" cy="363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ПОВЫШЕНИЕ КВАЛИФИКАЦИИ СОТРУДНИКОВ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Прямоугольник 56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150"/>
          <p:cNvSpPr/>
          <p:nvPr/>
        </p:nvSpPr>
        <p:spPr>
          <a:xfrm>
            <a:off x="4392360" y="3219120"/>
            <a:ext cx="157248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6" name="Параллелограмм 9"/>
          <p:cNvSpPr/>
          <p:nvPr/>
        </p:nvSpPr>
        <p:spPr>
          <a:xfrm>
            <a:off x="991440" y="221040"/>
            <a:ext cx="10829520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67" name="Прямоугольник 152"/>
          <p:cNvSpPr/>
          <p:nvPr/>
        </p:nvSpPr>
        <p:spPr>
          <a:xfrm>
            <a:off x="1293120" y="297360"/>
            <a:ext cx="103438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Box 236"/>
          <p:cNvSpPr/>
          <p:nvPr/>
        </p:nvSpPr>
        <p:spPr>
          <a:xfrm>
            <a:off x="1198484" y="3631173"/>
            <a:ext cx="3644595" cy="5976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             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          РАЗРАБОТКА БИЗНЕС-ПЛАНА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0" name="Группа 30"/>
          <p:cNvGrpSpPr/>
          <p:nvPr/>
        </p:nvGrpSpPr>
        <p:grpSpPr>
          <a:xfrm>
            <a:off x="884879" y="2154240"/>
            <a:ext cx="4914913" cy="2121840"/>
            <a:chOff x="884879" y="2154240"/>
            <a:chExt cx="4914913" cy="2121840"/>
          </a:xfrm>
        </p:grpSpPr>
        <p:sp>
          <p:nvSpPr>
            <p:cNvPr id="271" name="Скругленный прямоугольник 50"/>
            <p:cNvSpPr/>
            <p:nvPr/>
          </p:nvSpPr>
          <p:spPr>
            <a:xfrm>
              <a:off x="884879" y="3773160"/>
              <a:ext cx="4914913" cy="5029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72" name="Прямоугольник 156"/>
            <p:cNvSpPr/>
            <p:nvPr/>
          </p:nvSpPr>
          <p:spPr>
            <a:xfrm>
              <a:off x="4843080" y="2154240"/>
              <a:ext cx="803160" cy="4035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chemeClr val="lt1"/>
                  </a:solidFill>
                  <a:latin typeface="Calibri"/>
                  <a:ea typeface="Arial"/>
                </a:rPr>
                <a:t>СМСП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3" name="Скругленный прямоугольник 50"/>
          <p:cNvSpPr/>
          <p:nvPr/>
        </p:nvSpPr>
        <p:spPr>
          <a:xfrm>
            <a:off x="6574680" y="3773160"/>
            <a:ext cx="5125680" cy="5029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74" name="Прямоугольник 7"/>
          <p:cNvSpPr/>
          <p:nvPr/>
        </p:nvSpPr>
        <p:spPr>
          <a:xfrm>
            <a:off x="2441359" y="1819863"/>
            <a:ext cx="7714695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/>
            <a:r>
              <a:rPr lang="ru-RU" sz="18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Для субъектов МСП, отвечающих хотя бы одному из требований:</a:t>
            </a:r>
          </a:p>
          <a:p>
            <a:pPr marL="285750" indent="-285750" algn="just" defTabSz="914400">
              <a:lnSpc>
                <a:spcPct val="100000"/>
              </a:lnSpc>
              <a:buFontTx/>
              <a:buChar char="-"/>
            </a:pPr>
            <a:r>
              <a:rPr lang="ru-RU" spc="-1" dirty="0">
                <a:solidFill>
                  <a:schemeClr val="dk1"/>
                </a:solidFill>
                <a:latin typeface="Calibri"/>
                <a:ea typeface="Arial"/>
              </a:rPr>
              <a:t>П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обедители программы «Студенческий стартап», которые заключили договор с Фондом содействия инноваций в 2024 г. и/или 2025 г.</a:t>
            </a:r>
          </a:p>
          <a:p>
            <a:pPr marL="285750" indent="-285750" algn="just" defTabSz="914400">
              <a:lnSpc>
                <a:spcPct val="100000"/>
              </a:lnSpc>
              <a:buFontTx/>
              <a:buChar char="-"/>
            </a:pPr>
            <a:r>
              <a:rPr lang="ru-RU" spc="-1" dirty="0">
                <a:solidFill>
                  <a:schemeClr val="dk1"/>
                </a:solidFill>
                <a:latin typeface="Calibri"/>
                <a:ea typeface="Arial"/>
              </a:rPr>
              <a:t>Т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рудоустроившие участников СВО </a:t>
            </a:r>
            <a:r>
              <a:rPr lang="ru-RU" spc="-1" dirty="0">
                <a:solidFill>
                  <a:schemeClr val="dk1"/>
                </a:solidFill>
                <a:latin typeface="Calibri"/>
                <a:ea typeface="Arial"/>
              </a:rPr>
              <a:t>или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субъектов МСП, вернувшихся с СВО и членов их семей</a:t>
            </a:r>
            <a:r>
              <a:rPr lang="ru-RU" spc="-1" dirty="0">
                <a:solidFill>
                  <a:schemeClr val="dk1"/>
                </a:solidFill>
                <a:latin typeface="Calibri"/>
                <a:ea typeface="Arial"/>
              </a:rPr>
              <a:t>, являющихся субъектами МСП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Box 1"/>
          <p:cNvSpPr/>
          <p:nvPr/>
        </p:nvSpPr>
        <p:spPr>
          <a:xfrm>
            <a:off x="591480" y="992160"/>
            <a:ext cx="110455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D566E1-4142-7FB4-F0A7-E457112E3BD1}"/>
              </a:ext>
            </a:extLst>
          </p:cNvPr>
          <p:cNvSpPr/>
          <p:nvPr/>
        </p:nvSpPr>
        <p:spPr>
          <a:xfrm>
            <a:off x="6614162" y="3589815"/>
            <a:ext cx="4545069" cy="6470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</a:rPr>
              <a:t>РЕКЛАМА ПРОДУКЦИИ/УСЛУГ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0B0180AC-35E8-3D13-299E-EEF334F2C11C}"/>
              </a:ext>
            </a:extLst>
          </p:cNvPr>
          <p:cNvSpPr/>
          <p:nvPr/>
        </p:nvSpPr>
        <p:spPr>
          <a:xfrm>
            <a:off x="1175760" y="4487017"/>
            <a:ext cx="52304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Услуга включает в себя: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Анализ ниши;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Подготовку плана по этапам проекта;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Финансовые показате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</a:t>
            </a:r>
            <a:endPara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DD5FCE1D-4B6F-F220-A084-919F96409F03}"/>
              </a:ext>
            </a:extLst>
          </p:cNvPr>
          <p:cNvSpPr/>
          <p:nvPr/>
        </p:nvSpPr>
        <p:spPr>
          <a:xfrm>
            <a:off x="6614162" y="4439952"/>
            <a:ext cx="523044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Услуга включает в себя на выбор: 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фирменного стиля;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сайта;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настройку контекстной/таргетированной рекламы;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размещение рекламы в СМИ</a:t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8ABDE996-DAB1-FB8E-F3D2-7CBE0750C6DE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10057354" y="493646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4E153-83F7-4A2F-8866-515E00C4B0BB}"/>
              </a:ext>
            </a:extLst>
          </p:cNvPr>
          <p:cNvSpPr txBox="1"/>
          <p:nvPr/>
        </p:nvSpPr>
        <p:spPr>
          <a:xfrm>
            <a:off x="3710064" y="6128623"/>
            <a:ext cx="480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endParaRPr lang="ru-RU" dirty="0"/>
          </a:p>
        </p:txBody>
      </p:sp>
      <p:sp>
        <p:nvSpPr>
          <p:cNvPr id="20" name="Параллелограмм 6">
            <a:extLst>
              <a:ext uri="{FF2B5EF4-FFF2-40B4-BE49-F238E27FC236}">
                <a16:creationId xmlns:a16="http://schemas.microsoft.com/office/drawing/2014/main" id="{627FF07B-CDD1-4D9B-867D-125E7F99BEE9}"/>
              </a:ext>
            </a:extLst>
          </p:cNvPr>
          <p:cNvSpPr/>
          <p:nvPr/>
        </p:nvSpPr>
        <p:spPr>
          <a:xfrm>
            <a:off x="295835" y="221040"/>
            <a:ext cx="813325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 127"/>
          <p:cNvSpPr/>
          <p:nvPr/>
        </p:nvSpPr>
        <p:spPr>
          <a:xfrm>
            <a:off x="213840" y="1917000"/>
            <a:ext cx="58784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grpSp>
        <p:nvGrpSpPr>
          <p:cNvPr id="368" name="Группа 58"/>
          <p:cNvGrpSpPr/>
          <p:nvPr/>
        </p:nvGrpSpPr>
        <p:grpSpPr>
          <a:xfrm>
            <a:off x="311760" y="4878720"/>
            <a:ext cx="5370120" cy="1637640"/>
            <a:chOff x="311760" y="4878720"/>
            <a:chExt cx="5370120" cy="1637640"/>
          </a:xfrm>
        </p:grpSpPr>
        <p:sp>
          <p:nvSpPr>
            <p:cNvPr id="369" name="TextBox 22"/>
            <p:cNvSpPr/>
            <p:nvPr/>
          </p:nvSpPr>
          <p:spPr>
            <a:xfrm>
              <a:off x="366120" y="487872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0" name="Блок-схема: альтернативный процесс 9"/>
            <p:cNvSpPr/>
            <p:nvPr/>
          </p:nvSpPr>
          <p:spPr>
            <a:xfrm>
              <a:off x="1257480" y="512640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1" name="Прямоугольник 131"/>
            <p:cNvSpPr/>
            <p:nvPr/>
          </p:nvSpPr>
          <p:spPr>
            <a:xfrm>
              <a:off x="1977120" y="514188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72" name="Прямоугольник 132"/>
            <p:cNvSpPr/>
            <p:nvPr/>
          </p:nvSpPr>
          <p:spPr>
            <a:xfrm>
              <a:off x="396000" y="568908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3" name="Прямоугольник 133"/>
            <p:cNvSpPr/>
            <p:nvPr/>
          </p:nvSpPr>
          <p:spPr>
            <a:xfrm>
              <a:off x="311760" y="615168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Arial"/>
                </a:rPr>
                <a:t>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74" name="Группа 59"/>
          <p:cNvGrpSpPr/>
          <p:nvPr/>
        </p:nvGrpSpPr>
        <p:grpSpPr>
          <a:xfrm>
            <a:off x="180720" y="851459"/>
            <a:ext cx="5325245" cy="883381"/>
            <a:chOff x="180720" y="851459"/>
            <a:chExt cx="5325245" cy="883381"/>
          </a:xfrm>
        </p:grpSpPr>
        <p:sp>
          <p:nvSpPr>
            <p:cNvPr id="375" name="Скругленный прямоугольник 43"/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76" name="Группа 60"/>
            <p:cNvGrpSpPr/>
            <p:nvPr/>
          </p:nvGrpSpPr>
          <p:grpSpPr>
            <a:xfrm>
              <a:off x="3149765" y="851459"/>
              <a:ext cx="2356200" cy="577273"/>
              <a:chOff x="3149765" y="851459"/>
              <a:chExt cx="2356200" cy="577273"/>
            </a:xfrm>
          </p:grpSpPr>
          <p:sp>
            <p:nvSpPr>
              <p:cNvPr id="377" name="Скругленный прямоугольник 44"/>
              <p:cNvSpPr/>
              <p:nvPr/>
            </p:nvSpPr>
            <p:spPr>
              <a:xfrm>
                <a:off x="3421260" y="894659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78" name="Прямоугольник 134"/>
              <p:cNvSpPr/>
              <p:nvPr/>
            </p:nvSpPr>
            <p:spPr>
              <a:xfrm>
                <a:off x="3149765" y="851459"/>
                <a:ext cx="2356200" cy="577273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и крупный бизнес</a:t>
                </a:r>
                <a:endParaRPr kumimoji="0" lang="ru-RU" sz="14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379" name="Прямоугольник 135"/>
          <p:cNvSpPr/>
          <p:nvPr/>
        </p:nvSpPr>
        <p:spPr>
          <a:xfrm>
            <a:off x="1143324" y="1233603"/>
            <a:ext cx="237883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АНАЛИТИКА </a:t>
            </a:r>
            <a:r>
              <a:rPr kumimoji="0" lang="ru-RU" sz="1800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(ОНЛАЙН)</a:t>
            </a:r>
            <a:endParaRPr kumimoji="0" lang="ru-RU" sz="180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6" name="Прямоугольник 138"/>
          <p:cNvSpPr/>
          <p:nvPr/>
        </p:nvSpPr>
        <p:spPr>
          <a:xfrm>
            <a:off x="189693" y="1819315"/>
            <a:ext cx="622296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Отчеты </a:t>
            </a:r>
            <a:r>
              <a:rPr kumimoji="0" lang="ru-RU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по отрасли, по товару, по стране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(бесплатно)</a:t>
            </a:r>
          </a:p>
          <a:p>
            <a:pPr lvl="0">
              <a:defRPr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Calibri"/>
              </a:rPr>
              <a:t>Барьеры и требования рынков (бесплатно)</a:t>
            </a:r>
          </a:p>
          <a:p>
            <a:pPr marL="285840" lvl="0" indent="-285840"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Calibri"/>
              </a:rPr>
              <a:t>О ввозных таможенных пошлинах и нетарифных мерах (сертификация, квоты, пошлины и т.д.), охране объектов интеллектуальной собственности</a:t>
            </a:r>
            <a:endParaRPr lang="ru-RU" sz="1400" spc="-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Calibri"/>
              </a:rPr>
              <a:t>Учебные пособия</a:t>
            </a:r>
          </a:p>
        </p:txBody>
      </p:sp>
      <p:sp>
        <p:nvSpPr>
          <p:cNvPr id="35" name="Прямоугольник 127">
            <a:extLst>
              <a:ext uri="{FF2B5EF4-FFF2-40B4-BE49-F238E27FC236}">
                <a16:creationId xmlns:a16="http://schemas.microsoft.com/office/drawing/2014/main" id="{634AA5CF-9805-4505-A84D-51668E26DE06}"/>
              </a:ext>
            </a:extLst>
          </p:cNvPr>
          <p:cNvSpPr/>
          <p:nvPr/>
        </p:nvSpPr>
        <p:spPr>
          <a:xfrm>
            <a:off x="267892" y="3925265"/>
            <a:ext cx="5878440" cy="24607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Очно и онлайн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«Основы экспортной деятельности».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«Возможности онлайн экспорта».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«Логистика для экспортеров».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«Документационное сопровождение экспорта».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«Маркетинг как часть экспортного проекта».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«Эффективная деловая коммуникация для экспортеров».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«Финансовые инструменты экспорта».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«Налоги в экспортной деятельности».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«Правовые аспекты экспорта».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«Таможенное регулирование экспорта».</a:t>
            </a:r>
          </a:p>
        </p:txBody>
      </p:sp>
      <p:grpSp>
        <p:nvGrpSpPr>
          <p:cNvPr id="41" name="Группа 59">
            <a:extLst>
              <a:ext uri="{FF2B5EF4-FFF2-40B4-BE49-F238E27FC236}">
                <a16:creationId xmlns:a16="http://schemas.microsoft.com/office/drawing/2014/main" id="{EFB3AA3B-BD83-4008-A17B-1DCFFE00509C}"/>
              </a:ext>
            </a:extLst>
          </p:cNvPr>
          <p:cNvGrpSpPr/>
          <p:nvPr/>
        </p:nvGrpSpPr>
        <p:grpSpPr>
          <a:xfrm>
            <a:off x="222009" y="2987461"/>
            <a:ext cx="5314500" cy="879120"/>
            <a:chOff x="180720" y="855720"/>
            <a:chExt cx="5314500" cy="879120"/>
          </a:xfrm>
        </p:grpSpPr>
        <p:sp>
          <p:nvSpPr>
            <p:cNvPr id="42" name="Скругленный прямоугольник 43">
              <a:extLst>
                <a:ext uri="{FF2B5EF4-FFF2-40B4-BE49-F238E27FC236}">
                  <a16:creationId xmlns:a16="http://schemas.microsoft.com/office/drawing/2014/main" id="{57D93A08-F9C9-4EA7-B649-6091468576EC}"/>
                </a:ext>
              </a:extLst>
            </p:cNvPr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43" name="Группа 60">
              <a:extLst>
                <a:ext uri="{FF2B5EF4-FFF2-40B4-BE49-F238E27FC236}">
                  <a16:creationId xmlns:a16="http://schemas.microsoft.com/office/drawing/2014/main" id="{3D396E96-5D2E-4372-A2EF-367E9A875573}"/>
                </a:ext>
              </a:extLst>
            </p:cNvPr>
            <p:cNvGrpSpPr/>
            <p:nvPr/>
          </p:nvGrpSpPr>
          <p:grpSpPr>
            <a:xfrm>
              <a:off x="3139020" y="855720"/>
              <a:ext cx="2356200" cy="511920"/>
              <a:chOff x="3139020" y="855720"/>
              <a:chExt cx="2356200" cy="511920"/>
            </a:xfrm>
          </p:grpSpPr>
          <p:sp>
            <p:nvSpPr>
              <p:cNvPr id="44" name="Скругленный прямоугольник 44">
                <a:extLst>
                  <a:ext uri="{FF2B5EF4-FFF2-40B4-BE49-F238E27FC236}">
                    <a16:creationId xmlns:a16="http://schemas.microsoft.com/office/drawing/2014/main" id="{B29FB626-3C1D-4116-8B22-12C94B8132AA}"/>
                  </a:ext>
                </a:extLst>
              </p:cNvPr>
              <p:cNvSpPr/>
              <p:nvPr/>
            </p:nvSpPr>
            <p:spPr>
              <a:xfrm>
                <a:off x="3402720" y="855720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45" name="Прямоугольник 134">
                <a:extLst>
                  <a:ext uri="{FF2B5EF4-FFF2-40B4-BE49-F238E27FC236}">
                    <a16:creationId xmlns:a16="http://schemas.microsoft.com/office/drawing/2014/main" id="{E00591D4-D3EA-4271-A26B-501C34FD9EE7}"/>
                  </a:ext>
                </a:extLst>
              </p:cNvPr>
              <p:cNvSpPr/>
              <p:nvPr/>
            </p:nvSpPr>
            <p:spPr>
              <a:xfrm>
                <a:off x="3139020" y="894738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</a:t>
                </a:r>
                <a:endParaRPr kumimoji="0" lang="ru-RU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46" name="Прямоугольник 135">
            <a:extLst>
              <a:ext uri="{FF2B5EF4-FFF2-40B4-BE49-F238E27FC236}">
                <a16:creationId xmlns:a16="http://schemas.microsoft.com/office/drawing/2014/main" id="{674D47F6-4206-4BA9-B268-1D7EF3796A76}"/>
              </a:ext>
            </a:extLst>
          </p:cNvPr>
          <p:cNvSpPr/>
          <p:nvPr/>
        </p:nvSpPr>
        <p:spPr>
          <a:xfrm>
            <a:off x="1654158" y="3391750"/>
            <a:ext cx="130001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СЕМИНАРЫ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7" name="Группа 61">
            <a:extLst>
              <a:ext uri="{FF2B5EF4-FFF2-40B4-BE49-F238E27FC236}">
                <a16:creationId xmlns:a16="http://schemas.microsoft.com/office/drawing/2014/main" id="{7ADFC328-5560-4DBE-A5A8-0D177DD6035C}"/>
              </a:ext>
            </a:extLst>
          </p:cNvPr>
          <p:cNvGrpSpPr/>
          <p:nvPr/>
        </p:nvGrpSpPr>
        <p:grpSpPr>
          <a:xfrm>
            <a:off x="6594484" y="1152766"/>
            <a:ext cx="5407823" cy="856502"/>
            <a:chOff x="6562564" y="874990"/>
            <a:chExt cx="5407823" cy="856502"/>
          </a:xfrm>
        </p:grpSpPr>
        <p:sp>
          <p:nvSpPr>
            <p:cNvPr id="48" name="Скругленный прямоугольник 45">
              <a:extLst>
                <a:ext uri="{FF2B5EF4-FFF2-40B4-BE49-F238E27FC236}">
                  <a16:creationId xmlns:a16="http://schemas.microsoft.com/office/drawing/2014/main" id="{092C46F0-97EA-4F8C-B2ED-F9434627DF83}"/>
                </a:ext>
              </a:extLst>
            </p:cNvPr>
            <p:cNvSpPr/>
            <p:nvPr/>
          </p:nvSpPr>
          <p:spPr>
            <a:xfrm>
              <a:off x="6562564" y="1072332"/>
              <a:ext cx="4653360" cy="659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51" name="Прямоугольник 136">
              <a:extLst>
                <a:ext uri="{FF2B5EF4-FFF2-40B4-BE49-F238E27FC236}">
                  <a16:creationId xmlns:a16="http://schemas.microsoft.com/office/drawing/2014/main" id="{29F6EBDD-462D-4492-B585-85B2E8FD7F3A}"/>
                </a:ext>
              </a:extLst>
            </p:cNvPr>
            <p:cNvSpPr/>
            <p:nvPr/>
          </p:nvSpPr>
          <p:spPr>
            <a:xfrm>
              <a:off x="9614187" y="874990"/>
              <a:ext cx="2356200" cy="407014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52" name="Прямоугольник 137">
            <a:extLst>
              <a:ext uri="{FF2B5EF4-FFF2-40B4-BE49-F238E27FC236}">
                <a16:creationId xmlns:a16="http://schemas.microsoft.com/office/drawing/2014/main" id="{81A41B14-9A59-4DF6-BC77-C4B320EC00B7}"/>
              </a:ext>
            </a:extLst>
          </p:cNvPr>
          <p:cNvSpPr/>
          <p:nvPr/>
        </p:nvSpPr>
        <p:spPr>
          <a:xfrm>
            <a:off x="6972885" y="1528921"/>
            <a:ext cx="389655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АКСЕЛЕРАЦИЯ - ЭКСПОРТНЫЙ ФОРСАЖ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Прямоугольник 140">
            <a:extLst>
              <a:ext uri="{FF2B5EF4-FFF2-40B4-BE49-F238E27FC236}">
                <a16:creationId xmlns:a16="http://schemas.microsoft.com/office/drawing/2014/main" id="{F39AC257-D29F-4FAD-86FC-19E0BEA79099}"/>
              </a:ext>
            </a:extLst>
          </p:cNvPr>
          <p:cNvSpPr/>
          <p:nvPr/>
        </p:nvSpPr>
        <p:spPr>
          <a:xfrm>
            <a:off x="6288136" y="2009268"/>
            <a:ext cx="5537744" cy="4215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>
                <a:solidFill>
                  <a:srgbClr val="000000"/>
                </a:solidFill>
                <a:latin typeface="Arial"/>
              </a:rPr>
              <a:t>Очно</a:t>
            </a: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Теоретическая часть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Вводный модуль: «Введение в экспортную и проектную деятельность»;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Модуль 1: «Выбор рынка и поиск покупателей»;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Модуль 2: «Экспортный маркетинг»;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Модуль 3: «Формирование финансовых условий экспортной сделки»;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Модуль 4: «Реализация экспортной сделки»;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Модуль 5: «Переговоры и заключение контракта».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Практическая часть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подготовка вывода продукции предприятия на внешний рынок;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сопровождение переговорного процесса;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проработка логистики доставки груза и  оформления таможенных документов;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рассмотрение особенностей валютного регулирования;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учет аспектов налогового законодательства.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Скругленный прямоугольник 44">
            <a:extLst>
              <a:ext uri="{FF2B5EF4-FFF2-40B4-BE49-F238E27FC236}">
                <a16:creationId xmlns:a16="http://schemas.microsoft.com/office/drawing/2014/main" id="{B860BC16-99E8-9852-6F2B-F7AC47483D76}"/>
              </a:ext>
            </a:extLst>
          </p:cNvPr>
          <p:cNvSpPr/>
          <p:nvPr/>
        </p:nvSpPr>
        <p:spPr>
          <a:xfrm>
            <a:off x="9986362" y="1041765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5" name="Прямоугольник 134">
            <a:extLst>
              <a:ext uri="{FF2B5EF4-FFF2-40B4-BE49-F238E27FC236}">
                <a16:creationId xmlns:a16="http://schemas.microsoft.com/office/drawing/2014/main" id="{B058B34F-6461-BF59-AAE8-9950E2DA6DDF}"/>
              </a:ext>
            </a:extLst>
          </p:cNvPr>
          <p:cNvSpPr/>
          <p:nvPr/>
        </p:nvSpPr>
        <p:spPr>
          <a:xfrm>
            <a:off x="9691342" y="1123774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Скругленный прямоугольник 44">
            <a:extLst>
              <a:ext uri="{FF2B5EF4-FFF2-40B4-BE49-F238E27FC236}">
                <a16:creationId xmlns:a16="http://schemas.microsoft.com/office/drawing/2014/main" id="{15A8E8E4-CAAD-B0A3-C0FF-37097DC27E00}"/>
              </a:ext>
            </a:extLst>
          </p:cNvPr>
          <p:cNvSpPr/>
          <p:nvPr/>
        </p:nvSpPr>
        <p:spPr>
          <a:xfrm>
            <a:off x="3444785" y="2986735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7" name="Прямоугольник 134">
            <a:extLst>
              <a:ext uri="{FF2B5EF4-FFF2-40B4-BE49-F238E27FC236}">
                <a16:creationId xmlns:a16="http://schemas.microsoft.com/office/drawing/2014/main" id="{0061F73E-9B5F-7803-AE42-FA8BD0B5206F}"/>
              </a:ext>
            </a:extLst>
          </p:cNvPr>
          <p:cNvSpPr/>
          <p:nvPr/>
        </p:nvSpPr>
        <p:spPr>
          <a:xfrm>
            <a:off x="3153342" y="2950681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EA682-42FD-415B-AACC-DEDF742DE31F}"/>
              </a:ext>
            </a:extLst>
          </p:cNvPr>
          <p:cNvSpPr txBox="1"/>
          <p:nvPr/>
        </p:nvSpPr>
        <p:spPr>
          <a:xfrm>
            <a:off x="6482829" y="6244136"/>
            <a:ext cx="513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524-90-60</a:t>
            </a:r>
          </a:p>
        </p:txBody>
      </p:sp>
      <p:sp>
        <p:nvSpPr>
          <p:cNvPr id="49" name="Параллелограмм 9">
            <a:extLst>
              <a:ext uri="{FF2B5EF4-FFF2-40B4-BE49-F238E27FC236}">
                <a16:creationId xmlns:a16="http://schemas.microsoft.com/office/drawing/2014/main" id="{8CFE7653-B0E9-4D61-981F-55D95F20DF45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E4579C50-5E17-F70F-C01E-3A0E70021A30}"/>
              </a:ext>
            </a:extLst>
          </p:cNvPr>
          <p:cNvPicPr/>
          <p:nvPr/>
        </p:nvPicPr>
        <p:blipFill rotWithShape="1">
          <a:blip r:embed="rId2"/>
          <a:srcRect l="22272" t="19402" r="51167" b="20431"/>
          <a:stretch/>
        </p:blipFill>
        <p:spPr>
          <a:xfrm>
            <a:off x="11085064" y="808348"/>
            <a:ext cx="1056715" cy="345811"/>
          </a:xfrm>
          <a:prstGeom prst="rect">
            <a:avLst/>
          </a:prstGeom>
          <a:ln w="0">
            <a:noFill/>
          </a:ln>
        </p:spPr>
      </p:pic>
      <p:sp>
        <p:nvSpPr>
          <p:cNvPr id="55" name="Прямоугольник 152">
            <a:extLst>
              <a:ext uri="{FF2B5EF4-FFF2-40B4-BE49-F238E27FC236}">
                <a16:creationId xmlns:a16="http://schemas.microsoft.com/office/drawing/2014/main" id="{1B70C7FA-1884-42FC-A2C8-92B8112C2C42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17CFAF-2A52-40FC-87DE-654F6273C4D8}"/>
              </a:ext>
            </a:extLst>
          </p:cNvPr>
          <p:cNvSpPr/>
          <p:nvPr/>
        </p:nvSpPr>
        <p:spPr>
          <a:xfrm>
            <a:off x="755060" y="6291717"/>
            <a:ext cx="355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https://myexport.exportcenter.ru/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Группа 42"/>
          <p:cNvGrpSpPr/>
          <p:nvPr/>
        </p:nvGrpSpPr>
        <p:grpSpPr>
          <a:xfrm>
            <a:off x="590399" y="735192"/>
            <a:ext cx="4792305" cy="1122840"/>
            <a:chOff x="590400" y="770760"/>
            <a:chExt cx="11196000" cy="1122840"/>
          </a:xfrm>
        </p:grpSpPr>
        <p:sp>
          <p:nvSpPr>
            <p:cNvPr id="284" name="Скругленный прямоугольник 27"/>
            <p:cNvSpPr/>
            <p:nvPr/>
          </p:nvSpPr>
          <p:spPr>
            <a:xfrm>
              <a:off x="590400" y="1054080"/>
              <a:ext cx="11196000" cy="839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287" name="Прямоугольник 100"/>
            <p:cNvSpPr/>
            <p:nvPr/>
          </p:nvSpPr>
          <p:spPr>
            <a:xfrm>
              <a:off x="10475554" y="770760"/>
              <a:ext cx="469968" cy="385667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88" name="Прямоугольник 101"/>
          <p:cNvSpPr/>
          <p:nvPr/>
        </p:nvSpPr>
        <p:spPr>
          <a:xfrm>
            <a:off x="863775" y="1236959"/>
            <a:ext cx="424555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УЧАСТИЕ В МЕЖДУНАРОДНЫХ ВЫСТАВКАХ ЦПЭ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9" name="Прямоугольник 102"/>
          <p:cNvSpPr/>
          <p:nvPr/>
        </p:nvSpPr>
        <p:spPr>
          <a:xfrm>
            <a:off x="350439" y="2556130"/>
            <a:ext cx="5307288" cy="2001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31-я </a:t>
            </a:r>
            <a:r>
              <a:rPr lang="ru-RU" sz="1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Казахстанская Международная Строительная и интерьерная выставка</a:t>
            </a: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Алматы (Казахстан), 03.09.-05.09.2025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27-я </a:t>
            </a:r>
            <a:r>
              <a:rPr lang="ru-RU" sz="1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Центрально-Азиатская Международная выставка «Пищевая промышленность», </a:t>
            </a: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Алматы</a:t>
            </a:r>
            <a:r>
              <a:rPr lang="ru-RU" sz="1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(Казахстан), 12.11.-14.11.2025</a:t>
            </a:r>
            <a:endParaRPr lang="en-US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latin typeface="+mj-lt"/>
                <a:cs typeface="Times New Roman" panose="02020603050405020304" pitchFamily="18" charset="0"/>
              </a:rPr>
              <a:t>34-я международная выставка </a:t>
            </a:r>
            <a:r>
              <a:rPr lang="ru-RU" sz="1300" b="1" dirty="0">
                <a:latin typeface="+mj-lt"/>
                <a:cs typeface="Times New Roman" panose="02020603050405020304" pitchFamily="18" charset="0"/>
              </a:rPr>
              <a:t>«Медицинская техника, изделия медицинского назначения и расходные материалы»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, Москва (Россия), 08.12.-11.12.2025</a:t>
            </a:r>
            <a:endParaRPr lang="ru-RU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0" name="Рисунок 12"/>
          <p:cNvPicPr/>
          <p:nvPr/>
        </p:nvPicPr>
        <p:blipFill>
          <a:blip r:embed="rId2"/>
          <a:stretch/>
        </p:blipFill>
        <p:spPr>
          <a:xfrm>
            <a:off x="10653761" y="5254478"/>
            <a:ext cx="1405800" cy="1405800"/>
          </a:xfrm>
          <a:prstGeom prst="rect">
            <a:avLst/>
          </a:prstGeom>
          <a:ln w="0">
            <a:noFill/>
          </a:ln>
        </p:spPr>
      </p:pic>
      <p:sp>
        <p:nvSpPr>
          <p:cNvPr id="24" name="Скругленный прямоугольник 27">
            <a:extLst>
              <a:ext uri="{FF2B5EF4-FFF2-40B4-BE49-F238E27FC236}">
                <a16:creationId xmlns:a16="http://schemas.microsoft.com/office/drawing/2014/main" id="{E6CBEA8D-7474-4FC2-AD11-A2E48CA85325}"/>
              </a:ext>
            </a:extLst>
          </p:cNvPr>
          <p:cNvSpPr/>
          <p:nvPr/>
        </p:nvSpPr>
        <p:spPr>
          <a:xfrm>
            <a:off x="5795836" y="1025352"/>
            <a:ext cx="4792305" cy="8395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28" name="Прямоугольник 101">
            <a:extLst>
              <a:ext uri="{FF2B5EF4-FFF2-40B4-BE49-F238E27FC236}">
                <a16:creationId xmlns:a16="http://schemas.microsoft.com/office/drawing/2014/main" id="{CE086B88-8D3A-4305-8B35-4F2DCF57FC33}"/>
              </a:ext>
            </a:extLst>
          </p:cNvPr>
          <p:cNvSpPr/>
          <p:nvPr/>
        </p:nvSpPr>
        <p:spPr>
          <a:xfrm>
            <a:off x="5887784" y="1236959"/>
            <a:ext cx="424555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УЧАСТИЕ В МЕЖДУНАРОДНЫХ ВЫСТАВКАХ И БИЗНЕС-МИССИЯХ РЭЦ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DDE3D3-09CF-4612-BF25-F1BBA328DF0E}"/>
              </a:ext>
            </a:extLst>
          </p:cNvPr>
          <p:cNvSpPr/>
          <p:nvPr/>
        </p:nvSpPr>
        <p:spPr>
          <a:xfrm>
            <a:off x="5656080" y="2418298"/>
            <a:ext cx="6174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Calibri" panose="020F0502020204030204" pitchFamily="34" charset="0"/>
              </a:rPr>
              <a:t>WETEX</a:t>
            </a:r>
            <a:r>
              <a:rPr lang="en-US" sz="1400" dirty="0">
                <a:ea typeface="Calibri" panose="020F0502020204030204" pitchFamily="34" charset="0"/>
              </a:rPr>
              <a:t> 2025 </a:t>
            </a:r>
            <a:r>
              <a:rPr lang="en-US" sz="1400" i="1" dirty="0">
                <a:ea typeface="Calibri" panose="020F0502020204030204" pitchFamily="34" charset="0"/>
              </a:rPr>
              <a:t>(</a:t>
            </a:r>
            <a:r>
              <a:rPr lang="ru-RU" sz="1400" i="1" dirty="0">
                <a:ea typeface="Calibri" panose="020F0502020204030204" pitchFamily="34" charset="0"/>
              </a:rPr>
              <a:t>технологии обработки воды, энергетика</a:t>
            </a:r>
            <a:r>
              <a:rPr lang="ru-RU" sz="1400" dirty="0">
                <a:ea typeface="Calibri" panose="020F0502020204030204" pitchFamily="34" charset="0"/>
              </a:rPr>
              <a:t>)</a:t>
            </a:r>
            <a:r>
              <a:rPr lang="en-US" sz="1400" dirty="0">
                <a:ea typeface="Calibri" panose="020F0502020204030204" pitchFamily="34" charset="0"/>
              </a:rPr>
              <a:t>, </a:t>
            </a:r>
            <a:r>
              <a:rPr lang="ru-RU" sz="1400" dirty="0">
                <a:ea typeface="Calibri" panose="020F0502020204030204" pitchFamily="34" charset="0"/>
              </a:rPr>
              <a:t>ОАЭ, 30.09.2025 – 02.10.2025 (прием заявок - до 02.06.2025)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Calibri" panose="020F0502020204030204" pitchFamily="34" charset="0"/>
              </a:rPr>
              <a:t>GITEX</a:t>
            </a:r>
            <a:r>
              <a:rPr lang="en-US" sz="1400" dirty="0">
                <a:ea typeface="Calibri" panose="020F0502020204030204" pitchFamily="34" charset="0"/>
              </a:rPr>
              <a:t> 2025 </a:t>
            </a:r>
            <a:r>
              <a:rPr lang="en-US" sz="1400" i="1" dirty="0">
                <a:ea typeface="Calibri" panose="020F0502020204030204" pitchFamily="34" charset="0"/>
              </a:rPr>
              <a:t>(</a:t>
            </a:r>
            <a:r>
              <a:rPr lang="ru-RU" sz="1400" i="1" dirty="0">
                <a:ea typeface="Calibri" panose="020F0502020204030204" pitchFamily="34" charset="0"/>
              </a:rPr>
              <a:t>информационные технологии)</a:t>
            </a:r>
            <a:r>
              <a:rPr lang="en-US" sz="1400" dirty="0">
                <a:ea typeface="Calibri" panose="020F0502020204030204" pitchFamily="34" charset="0"/>
              </a:rPr>
              <a:t>, </a:t>
            </a:r>
            <a:r>
              <a:rPr lang="ru-RU" sz="1400" dirty="0">
                <a:ea typeface="Calibri" panose="020F0502020204030204" pitchFamily="34" charset="0"/>
              </a:rPr>
              <a:t>ОАЭ, 13.10.2025 - 17.10.2025 (прием заявок - до 15.06.2025)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ea typeface="Calibri" panose="020F0502020204030204" pitchFamily="34" charset="0"/>
              </a:rPr>
              <a:t>KazAgro</a:t>
            </a:r>
            <a:r>
              <a:rPr lang="en-US" sz="1400" b="1" dirty="0">
                <a:ea typeface="Calibri" panose="020F0502020204030204" pitchFamily="34" charset="0"/>
              </a:rPr>
              <a:t> </a:t>
            </a:r>
            <a:r>
              <a:rPr lang="en-US" sz="1400" dirty="0">
                <a:ea typeface="Calibri" panose="020F0502020204030204" pitchFamily="34" charset="0"/>
              </a:rPr>
              <a:t>2025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i="1" dirty="0">
                <a:ea typeface="Calibri" panose="020F0502020204030204" pitchFamily="34" charset="0"/>
              </a:rPr>
              <a:t>(сельское хозяйство)</a:t>
            </a:r>
            <a:r>
              <a:rPr lang="en-US" sz="1400" dirty="0">
                <a:ea typeface="Calibri" panose="020F0502020204030204" pitchFamily="34" charset="0"/>
              </a:rPr>
              <a:t>, </a:t>
            </a:r>
            <a:r>
              <a:rPr lang="ru-RU" sz="1400" dirty="0">
                <a:ea typeface="Calibri" panose="020F0502020204030204" pitchFamily="34" charset="0"/>
              </a:rPr>
              <a:t>Казахстан, 22.10.2025 - 24.10.2025 (прием заявок - до 24.06.2025)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Форум «</a:t>
            </a:r>
            <a:r>
              <a:rPr lang="ru-RU" sz="1400" b="1" dirty="0">
                <a:ea typeface="Calibri" panose="020F0502020204030204" pitchFamily="34" charset="0"/>
              </a:rPr>
              <a:t>Сделано в России</a:t>
            </a:r>
            <a:r>
              <a:rPr lang="ru-RU" sz="1400" dirty="0">
                <a:ea typeface="Calibri" panose="020F0502020204030204" pitchFamily="34" charset="0"/>
              </a:rPr>
              <a:t>» 2025 </a:t>
            </a:r>
            <a:r>
              <a:rPr lang="ru-RU" sz="1400" i="1" dirty="0">
                <a:ea typeface="Calibri" panose="020F0502020204030204" pitchFamily="34" charset="0"/>
              </a:rPr>
              <a:t>(многоотраслевая)</a:t>
            </a:r>
            <a:r>
              <a:rPr lang="ru-RU" sz="1400" dirty="0">
                <a:ea typeface="Calibri" panose="020F0502020204030204" pitchFamily="34" charset="0"/>
              </a:rPr>
              <a:t>, Россия, 01.10.2025 - 31.10.2025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ea typeface="Calibri" panose="020F0502020204030204" pitchFamily="34" charset="0"/>
              </a:rPr>
              <a:t>Adipec</a:t>
            </a:r>
            <a:r>
              <a:rPr lang="en-US" sz="1400" dirty="0">
                <a:ea typeface="Calibri" panose="020F0502020204030204" pitchFamily="34" charset="0"/>
              </a:rPr>
              <a:t> 2025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i="1" dirty="0">
                <a:ea typeface="Calibri" panose="020F0502020204030204" pitchFamily="34" charset="0"/>
              </a:rPr>
              <a:t>(нефтегазовая)</a:t>
            </a:r>
            <a:r>
              <a:rPr lang="en-US" sz="1400" dirty="0">
                <a:ea typeface="Calibri" panose="020F0502020204030204" pitchFamily="34" charset="0"/>
              </a:rPr>
              <a:t>, </a:t>
            </a:r>
            <a:r>
              <a:rPr lang="ru-RU" sz="1400" dirty="0">
                <a:ea typeface="Calibri" panose="020F0502020204030204" pitchFamily="34" charset="0"/>
              </a:rPr>
              <a:t>ОАЭ, 03.11.2025 – 06.11.2025 (прием заявок - до 06.07.2025)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Calibri" panose="020F0502020204030204" pitchFamily="34" charset="0"/>
              </a:rPr>
              <a:t>China International Import Expo </a:t>
            </a:r>
            <a:r>
              <a:rPr lang="en-US" sz="1400" dirty="0">
                <a:ea typeface="Calibri" panose="020F0502020204030204" pitchFamily="34" charset="0"/>
              </a:rPr>
              <a:t>2025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i="1" dirty="0">
                <a:ea typeface="Calibri" panose="020F0502020204030204" pitchFamily="34" charset="0"/>
              </a:rPr>
              <a:t>(многоотраслевая)</a:t>
            </a:r>
            <a:r>
              <a:rPr lang="en-US" sz="1400" dirty="0">
                <a:ea typeface="Calibri" panose="020F0502020204030204" pitchFamily="34" charset="0"/>
              </a:rPr>
              <a:t>, </a:t>
            </a:r>
            <a:r>
              <a:rPr lang="ru-RU" sz="1400" dirty="0">
                <a:ea typeface="Calibri" panose="020F0502020204030204" pitchFamily="34" charset="0"/>
              </a:rPr>
              <a:t>Китай, 05.11.2025 - 10.11.2025 (прием заявок - до 04.07.2025)</a:t>
            </a: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39FDC1FE-5EFF-95E4-5F93-6C0834306960}"/>
              </a:ext>
            </a:extLst>
          </p:cNvPr>
          <p:cNvSpPr/>
          <p:nvPr/>
        </p:nvSpPr>
        <p:spPr>
          <a:xfrm>
            <a:off x="3919080" y="819313"/>
            <a:ext cx="1737000" cy="482379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9AF271C3-14F8-788D-E1D4-FCDBFAF3C028}"/>
              </a:ext>
            </a:extLst>
          </p:cNvPr>
          <p:cNvSpPr/>
          <p:nvPr/>
        </p:nvSpPr>
        <p:spPr>
          <a:xfrm>
            <a:off x="3643513" y="882052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Скругленный прямоугольник 44">
            <a:extLst>
              <a:ext uri="{FF2B5EF4-FFF2-40B4-BE49-F238E27FC236}">
                <a16:creationId xmlns:a16="http://schemas.microsoft.com/office/drawing/2014/main" id="{FAFDB018-0126-9952-BCD2-054DD35A24CF}"/>
              </a:ext>
            </a:extLst>
          </p:cNvPr>
          <p:cNvSpPr/>
          <p:nvPr/>
        </p:nvSpPr>
        <p:spPr>
          <a:xfrm>
            <a:off x="9278296" y="819313"/>
            <a:ext cx="1737000" cy="455767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8" name="Прямоугольник 134">
            <a:extLst>
              <a:ext uri="{FF2B5EF4-FFF2-40B4-BE49-F238E27FC236}">
                <a16:creationId xmlns:a16="http://schemas.microsoft.com/office/drawing/2014/main" id="{C5AD512D-6394-5257-3913-74A633AECA15}"/>
              </a:ext>
            </a:extLst>
          </p:cNvPr>
          <p:cNvSpPr/>
          <p:nvPr/>
        </p:nvSpPr>
        <p:spPr>
          <a:xfrm>
            <a:off x="8939872" y="750182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CD983-6620-46D7-95AA-E8611184AD60}"/>
              </a:ext>
            </a:extLst>
          </p:cNvPr>
          <p:cNvSpPr txBox="1"/>
          <p:nvPr/>
        </p:nvSpPr>
        <p:spPr>
          <a:xfrm>
            <a:off x="5656080" y="6337112"/>
            <a:ext cx="463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524-90-60</a:t>
            </a:r>
          </a:p>
          <a:p>
            <a:endParaRPr lang="ru-RU" dirty="0"/>
          </a:p>
        </p:txBody>
      </p:sp>
      <p:sp>
        <p:nvSpPr>
          <p:cNvPr id="25" name="Параллелограмм 9">
            <a:extLst>
              <a:ext uri="{FF2B5EF4-FFF2-40B4-BE49-F238E27FC236}">
                <a16:creationId xmlns:a16="http://schemas.microsoft.com/office/drawing/2014/main" id="{AC9E614D-ED20-4E4B-A991-1B31BC01516F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6" name="Прямоугольник 152">
            <a:extLst>
              <a:ext uri="{FF2B5EF4-FFF2-40B4-BE49-F238E27FC236}">
                <a16:creationId xmlns:a16="http://schemas.microsoft.com/office/drawing/2014/main" id="{5EF9403A-6412-4509-868E-9C425F5B2510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Рисунок 30">
            <a:extLst>
              <a:ext uri="{FF2B5EF4-FFF2-40B4-BE49-F238E27FC236}">
                <a16:creationId xmlns:a16="http://schemas.microsoft.com/office/drawing/2014/main" id="{9C0B147C-2BB5-49E4-BDB2-8D354FC9F2DB}"/>
              </a:ext>
            </a:extLst>
          </p:cNvPr>
          <p:cNvPicPr/>
          <p:nvPr/>
        </p:nvPicPr>
        <p:blipFill rotWithShape="1">
          <a:blip r:embed="rId3"/>
          <a:srcRect l="22272" t="19402" r="51167" b="20431"/>
          <a:stretch/>
        </p:blipFill>
        <p:spPr>
          <a:xfrm>
            <a:off x="11050838" y="856475"/>
            <a:ext cx="1056715" cy="345811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059437-4A09-4857-A179-EB8DDB23D765}"/>
              </a:ext>
            </a:extLst>
          </p:cNvPr>
          <p:cNvSpPr/>
          <p:nvPr/>
        </p:nvSpPr>
        <p:spPr>
          <a:xfrm>
            <a:off x="985390" y="6144938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78DC823-A1B5-4B88-BD3E-6516A9C434BD}"/>
              </a:ext>
            </a:extLst>
          </p:cNvPr>
          <p:cNvSpPr/>
          <p:nvPr/>
        </p:nvSpPr>
        <p:spPr>
          <a:xfrm>
            <a:off x="7173664" y="5666345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09F84-2DD1-05D0-4FBA-AE24C749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араллелограмм 9">
            <a:extLst>
              <a:ext uri="{FF2B5EF4-FFF2-40B4-BE49-F238E27FC236}">
                <a16:creationId xmlns:a16="http://schemas.microsoft.com/office/drawing/2014/main" id="{2A0E0E57-D58B-45FB-8562-E71DAEC630C6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A47524F7-5B7B-E178-1516-D137C0034376}"/>
              </a:ext>
            </a:extLst>
          </p:cNvPr>
          <p:cNvSpPr/>
          <p:nvPr/>
        </p:nvSpPr>
        <p:spPr>
          <a:xfrm>
            <a:off x="224280" y="1702786"/>
            <a:ext cx="4423780" cy="15989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поиск и подбор иностранного покупателя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сопровождение переговорного процесса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формирование/актуализация коммерческого предложения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перевод презентационных материалов на иностранный язык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Страны поиска ЦПЭ: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 запросу</a:t>
            </a: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66757B42-1535-6F92-AB10-9E9983546E8E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79DD838B-DF36-59BA-DBE9-156BCE4ADEDD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EB1FF944-6FE2-4126-B85A-D1FE77E50254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736A871F-6F59-3E6D-3B69-9E22E948E610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BA946318-BA2A-A257-6B55-36428F38ACCD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E0D68B95-5A33-9E86-F8F0-79C40F8DDCB3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Arial"/>
                </a:rPr>
                <a:t>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09" name="TextBox 18">
            <a:extLst>
              <a:ext uri="{FF2B5EF4-FFF2-40B4-BE49-F238E27FC236}">
                <a16:creationId xmlns:a16="http://schemas.microsoft.com/office/drawing/2014/main" id="{BA3DDF51-5171-AEB2-2CA9-733D6E391658}"/>
              </a:ext>
            </a:extLst>
          </p:cNvPr>
          <p:cNvSpPr/>
          <p:nvPr/>
        </p:nvSpPr>
        <p:spPr>
          <a:xfrm>
            <a:off x="171689" y="3240803"/>
            <a:ext cx="5054104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Страны поиска АО РЭЦ (16 стран): </a:t>
            </a:r>
            <a:r>
              <a:rPr lang="ru-RU" sz="1200" i="1" spc="-1" dirty="0">
                <a:solidFill>
                  <a:srgbClr val="000000"/>
                </a:solidFill>
                <a:latin typeface="Calibri"/>
              </a:rPr>
              <a:t>Азербайджан, Армения, Белоруссия, Вьетнам, Египет, Индия, Иран, Казахстан, Киргизия, Китай, ОАЭ, Саудовская Аравия, Таджикистан, Таиланд, Турция, Узбекистан</a:t>
            </a:r>
          </a:p>
        </p:txBody>
      </p: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EB3EEBD2-6D04-A3D4-21C7-114EA1CCFEE1}"/>
              </a:ext>
            </a:extLst>
          </p:cNvPr>
          <p:cNvGrpSpPr/>
          <p:nvPr/>
        </p:nvGrpSpPr>
        <p:grpSpPr>
          <a:xfrm>
            <a:off x="242673" y="884453"/>
            <a:ext cx="5321520" cy="824400"/>
            <a:chOff x="224280" y="762840"/>
            <a:chExt cx="5321520" cy="1005120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45336A98-3ABD-97F0-EEBE-F9708F9CD52F}"/>
                </a:ext>
              </a:extLst>
            </p:cNvPr>
            <p:cNvSpPr/>
            <p:nvPr/>
          </p:nvSpPr>
          <p:spPr>
            <a:xfrm>
              <a:off x="224280" y="93636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7F1421D6-295D-598C-4E27-EC13926E4549}"/>
                </a:ext>
              </a:extLst>
            </p:cNvPr>
            <p:cNvGrpSpPr/>
            <p:nvPr/>
          </p:nvGrpSpPr>
          <p:grpSpPr>
            <a:xfrm>
              <a:off x="3189600" y="762840"/>
              <a:ext cx="2356200" cy="708120"/>
              <a:chOff x="3189600" y="762840"/>
              <a:chExt cx="2356200" cy="708120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18CCE69F-046B-3E8E-0F53-211591F56E43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E92E85D4-515E-9562-F82E-731E2966E6A8}"/>
                  </a:ext>
                </a:extLst>
              </p:cNvPr>
              <p:cNvSpPr/>
              <p:nvPr/>
            </p:nvSpPr>
            <p:spPr>
              <a:xfrm>
                <a:off x="3189600" y="76284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 + крупный бизнес</a:t>
                </a:r>
                <a:endParaRPr kumimoji="0" lang="ru-RU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0AC8244D-E24B-E2FA-7A5B-A1A0FA9595B9}"/>
              </a:ext>
            </a:extLst>
          </p:cNvPr>
          <p:cNvSpPr/>
          <p:nvPr/>
        </p:nvSpPr>
        <p:spPr>
          <a:xfrm>
            <a:off x="1367640" y="1171440"/>
            <a:ext cx="2125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ПОИСК ПОКУПАТЕЛЯ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502EF87F-6770-9C4E-17F6-520994A1543A}"/>
              </a:ext>
            </a:extLst>
          </p:cNvPr>
          <p:cNvGrpSpPr/>
          <p:nvPr/>
        </p:nvGrpSpPr>
        <p:grpSpPr>
          <a:xfrm>
            <a:off x="6205529" y="1321221"/>
            <a:ext cx="5362402" cy="982748"/>
            <a:chOff x="6536160" y="724680"/>
            <a:chExt cx="5362402" cy="1111680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B6212F43-328C-8D12-F05B-5BC53CB33C2F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85F16915-2D90-F0C6-2E60-9B254D69B71E}"/>
                </a:ext>
              </a:extLst>
            </p:cNvPr>
            <p:cNvGrpSpPr/>
            <p:nvPr/>
          </p:nvGrpSpPr>
          <p:grpSpPr>
            <a:xfrm>
              <a:off x="9542362" y="724680"/>
              <a:ext cx="2356200" cy="608040"/>
              <a:chOff x="9542362" y="724680"/>
              <a:chExt cx="2356200" cy="608040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E66EF1D9-BB7B-1001-4022-E01197C24CB2}"/>
                  </a:ext>
                </a:extLst>
              </p:cNvPr>
              <p:cNvSpPr/>
              <p:nvPr/>
            </p:nvSpPr>
            <p:spPr>
              <a:xfrm>
                <a:off x="9777960" y="72468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D8F9F942-90DF-93E7-B7FF-521D5452B10C}"/>
                  </a:ext>
                </a:extLst>
              </p:cNvPr>
              <p:cNvSpPr/>
              <p:nvPr/>
            </p:nvSpPr>
            <p:spPr>
              <a:xfrm>
                <a:off x="9542362" y="82888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</a:t>
                </a:r>
                <a:endParaRPr kumimoji="0" lang="ru-RU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61C98F5F-378F-8681-AC6F-5704DE335EE0}"/>
              </a:ext>
            </a:extLst>
          </p:cNvPr>
          <p:cNvSpPr/>
          <p:nvPr/>
        </p:nvSpPr>
        <p:spPr>
          <a:xfrm>
            <a:off x="311759" y="4840663"/>
            <a:ext cx="4851213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Подготовка проекта/ правовая экспертиза контракта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консультирование по вопросам налогообложения и валютного регулирования;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перевод текста экспортного контракта на язык иностранного покупателя</a:t>
            </a:r>
          </a:p>
        </p:txBody>
      </p:sp>
      <p:grpSp>
        <p:nvGrpSpPr>
          <p:cNvPr id="34" name="Группа 49">
            <a:extLst>
              <a:ext uri="{FF2B5EF4-FFF2-40B4-BE49-F238E27FC236}">
                <a16:creationId xmlns:a16="http://schemas.microsoft.com/office/drawing/2014/main" id="{AC90E762-B95C-4B2E-A036-535913A55211}"/>
              </a:ext>
            </a:extLst>
          </p:cNvPr>
          <p:cNvGrpSpPr/>
          <p:nvPr/>
        </p:nvGrpSpPr>
        <p:grpSpPr>
          <a:xfrm>
            <a:off x="369857" y="3915543"/>
            <a:ext cx="5298703" cy="918176"/>
            <a:chOff x="6536160" y="864375"/>
            <a:chExt cx="5298703" cy="971985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A93CF00A-F120-495A-8439-743B0AD0E58A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8" name="Прямоугольник 112">
              <a:extLst>
                <a:ext uri="{FF2B5EF4-FFF2-40B4-BE49-F238E27FC236}">
                  <a16:creationId xmlns:a16="http://schemas.microsoft.com/office/drawing/2014/main" id="{11B65427-6A2B-4CB9-A5E2-9F585B008292}"/>
                </a:ext>
              </a:extLst>
            </p:cNvPr>
            <p:cNvSpPr/>
            <p:nvPr/>
          </p:nvSpPr>
          <p:spPr>
            <a:xfrm>
              <a:off x="9478663" y="864375"/>
              <a:ext cx="2356200" cy="407014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rPr>
                <a:t>МСП</a:t>
              </a: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9" name="Прямоугольник 113">
            <a:extLst>
              <a:ext uri="{FF2B5EF4-FFF2-40B4-BE49-F238E27FC236}">
                <a16:creationId xmlns:a16="http://schemas.microsoft.com/office/drawing/2014/main" id="{191D9948-2FAF-43BB-B20F-AFAC938100B3}"/>
              </a:ext>
            </a:extLst>
          </p:cNvPr>
          <p:cNvSpPr/>
          <p:nvPr/>
        </p:nvSpPr>
        <p:spPr>
          <a:xfrm>
            <a:off x="922266" y="4143507"/>
            <a:ext cx="268545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СОПРОВОЖДЕНИЕ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ЭКСПОРТНОГО КОНТРАКТА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Прямоугольник 111">
            <a:extLst>
              <a:ext uri="{FF2B5EF4-FFF2-40B4-BE49-F238E27FC236}">
                <a16:creationId xmlns:a16="http://schemas.microsoft.com/office/drawing/2014/main" id="{6F5FA24D-A8D0-4D1D-B077-5CD59F14230C}"/>
              </a:ext>
            </a:extLst>
          </p:cNvPr>
          <p:cNvSpPr/>
          <p:nvPr/>
        </p:nvSpPr>
        <p:spPr>
          <a:xfrm>
            <a:off x="6246306" y="1887745"/>
            <a:ext cx="4571806" cy="3524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</a:rPr>
              <a:t>МАРКЕТИНОГОВЫЕ/ПАТЕНТНЫЕ ИССЛЕДОВАНИЯ</a:t>
            </a:r>
            <a:endParaRPr kumimoji="0" lang="ru-RU" sz="17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Прямоугольник 2">
            <a:extLst>
              <a:ext uri="{FF2B5EF4-FFF2-40B4-BE49-F238E27FC236}">
                <a16:creationId xmlns:a16="http://schemas.microsoft.com/office/drawing/2014/main" id="{1DE6870C-B22D-4E05-893A-BFD8574B1237}"/>
              </a:ext>
            </a:extLst>
          </p:cNvPr>
          <p:cNvSpPr/>
          <p:nvPr/>
        </p:nvSpPr>
        <p:spPr>
          <a:xfrm>
            <a:off x="5780160" y="2347400"/>
            <a:ext cx="51778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маркетинговые исследования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патентные исследования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80% затрат,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но не более 300 тыс. руб. на МСП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Скругленный прямоугольник 34">
            <a:extLst>
              <a:ext uri="{FF2B5EF4-FFF2-40B4-BE49-F238E27FC236}">
                <a16:creationId xmlns:a16="http://schemas.microsoft.com/office/drawing/2014/main" id="{744FEB68-0C68-4491-B8E1-AE4A53EA686D}"/>
              </a:ext>
            </a:extLst>
          </p:cNvPr>
          <p:cNvSpPr/>
          <p:nvPr/>
        </p:nvSpPr>
        <p:spPr>
          <a:xfrm>
            <a:off x="6304680" y="3947233"/>
            <a:ext cx="4653360" cy="7887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53" name="Прямоугольник 113">
            <a:extLst>
              <a:ext uri="{FF2B5EF4-FFF2-40B4-BE49-F238E27FC236}">
                <a16:creationId xmlns:a16="http://schemas.microsoft.com/office/drawing/2014/main" id="{6F20BEF3-AA68-4028-8331-A893443B4E04}"/>
              </a:ext>
            </a:extLst>
          </p:cNvPr>
          <p:cNvSpPr/>
          <p:nvPr/>
        </p:nvSpPr>
        <p:spPr>
          <a:xfrm>
            <a:off x="6426341" y="4067264"/>
            <a:ext cx="4536924" cy="614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СЕРТИФИКАЦИЯ/ОФОМЛЕНИЕ ПРАВ 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РЕЗУЛЬТАТЫ ИНТЕЛЛЕКТУАЛЬНОЙ ДЕТЕЛЬНОСТИ</a:t>
            </a:r>
            <a:endParaRPr kumimoji="0" lang="ru-RU" sz="17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Прямоугольник 114">
            <a:extLst>
              <a:ext uri="{FF2B5EF4-FFF2-40B4-BE49-F238E27FC236}">
                <a16:creationId xmlns:a16="http://schemas.microsoft.com/office/drawing/2014/main" id="{C52D3665-83FA-45FD-A848-058DE41E173E}"/>
              </a:ext>
            </a:extLst>
          </p:cNvPr>
          <p:cNvSpPr/>
          <p:nvPr/>
        </p:nvSpPr>
        <p:spPr>
          <a:xfrm>
            <a:off x="5951747" y="4790623"/>
            <a:ext cx="5302440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Стандартизация, сертификация, разрешения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Оформление прав на результаты интеллектуальной деятельности и приравненные к ним средства индивидуализации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80%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до 70% затрат,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но не более 1 млн. руб. на МСП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кругленный прямоугольник 44">
            <a:extLst>
              <a:ext uri="{FF2B5EF4-FFF2-40B4-BE49-F238E27FC236}">
                <a16:creationId xmlns:a16="http://schemas.microsoft.com/office/drawing/2014/main" id="{FE1A6B9E-ED77-55A1-1A6C-85CA11267815}"/>
              </a:ext>
            </a:extLst>
          </p:cNvPr>
          <p:cNvSpPr/>
          <p:nvPr/>
        </p:nvSpPr>
        <p:spPr>
          <a:xfrm>
            <a:off x="3488793" y="925975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4" name="Прямоугольник 134">
            <a:extLst>
              <a:ext uri="{FF2B5EF4-FFF2-40B4-BE49-F238E27FC236}">
                <a16:creationId xmlns:a16="http://schemas.microsoft.com/office/drawing/2014/main" id="{BDA54E47-8ED3-63E0-5D6B-D0BE14AD36A9}"/>
              </a:ext>
            </a:extLst>
          </p:cNvPr>
          <p:cNvSpPr/>
          <p:nvPr/>
        </p:nvSpPr>
        <p:spPr>
          <a:xfrm>
            <a:off x="3207993" y="891154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FCED1389-7116-2F81-5E20-44108BA27D93}"/>
              </a:ext>
            </a:extLst>
          </p:cNvPr>
          <p:cNvSpPr/>
          <p:nvPr/>
        </p:nvSpPr>
        <p:spPr>
          <a:xfrm>
            <a:off x="9447329" y="1312090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92B5D2B6-40A6-0CB5-A9FE-99FC6E68CFE9}"/>
              </a:ext>
            </a:extLst>
          </p:cNvPr>
          <p:cNvSpPr/>
          <p:nvPr/>
        </p:nvSpPr>
        <p:spPr>
          <a:xfrm>
            <a:off x="9211731" y="1430545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Скругленный прямоугольник 44">
            <a:extLst>
              <a:ext uri="{FF2B5EF4-FFF2-40B4-BE49-F238E27FC236}">
                <a16:creationId xmlns:a16="http://schemas.microsoft.com/office/drawing/2014/main" id="{FBF35AFD-BE28-094B-5256-3C8C64C2FD9C}"/>
              </a:ext>
            </a:extLst>
          </p:cNvPr>
          <p:cNvSpPr/>
          <p:nvPr/>
        </p:nvSpPr>
        <p:spPr>
          <a:xfrm>
            <a:off x="3593023" y="3960980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8" name="Прямоугольник 134">
            <a:extLst>
              <a:ext uri="{FF2B5EF4-FFF2-40B4-BE49-F238E27FC236}">
                <a16:creationId xmlns:a16="http://schemas.microsoft.com/office/drawing/2014/main" id="{5E58CD2C-53D7-C8E0-F84A-6E042E47B806}"/>
              </a:ext>
            </a:extLst>
          </p:cNvPr>
          <p:cNvSpPr/>
          <p:nvPr/>
        </p:nvSpPr>
        <p:spPr>
          <a:xfrm>
            <a:off x="3314503" y="4062135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Скругленный прямоугольник 44">
            <a:extLst>
              <a:ext uri="{FF2B5EF4-FFF2-40B4-BE49-F238E27FC236}">
                <a16:creationId xmlns:a16="http://schemas.microsoft.com/office/drawing/2014/main" id="{67948806-E320-7912-8ED4-FE4CF9E647DB}"/>
              </a:ext>
            </a:extLst>
          </p:cNvPr>
          <p:cNvSpPr/>
          <p:nvPr/>
        </p:nvSpPr>
        <p:spPr>
          <a:xfrm>
            <a:off x="10089540" y="3746944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10" name="Прямоугольник 134">
            <a:extLst>
              <a:ext uri="{FF2B5EF4-FFF2-40B4-BE49-F238E27FC236}">
                <a16:creationId xmlns:a16="http://schemas.microsoft.com/office/drawing/2014/main" id="{38D0BD0A-1BAA-80A4-65B9-298AB8D8FFEA}"/>
              </a:ext>
            </a:extLst>
          </p:cNvPr>
          <p:cNvSpPr/>
          <p:nvPr/>
        </p:nvSpPr>
        <p:spPr>
          <a:xfrm>
            <a:off x="9815491" y="3847438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33E4A-6D39-4803-9940-FCD1C9A6C287}"/>
              </a:ext>
            </a:extLst>
          </p:cNvPr>
          <p:cNvSpPr txBox="1"/>
          <p:nvPr/>
        </p:nvSpPr>
        <p:spPr>
          <a:xfrm>
            <a:off x="6246306" y="6313860"/>
            <a:ext cx="53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524-90-60</a:t>
            </a:r>
          </a:p>
          <a:p>
            <a:endParaRPr lang="ru-RU" dirty="0"/>
          </a:p>
        </p:txBody>
      </p:sp>
      <p:sp>
        <p:nvSpPr>
          <p:cNvPr id="47" name="Прямоугольник 152">
            <a:extLst>
              <a:ext uri="{FF2B5EF4-FFF2-40B4-BE49-F238E27FC236}">
                <a16:creationId xmlns:a16="http://schemas.microsoft.com/office/drawing/2014/main" id="{812ED27F-A912-4069-9FA4-1387D5FB153D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Рисунок 30">
            <a:extLst>
              <a:ext uri="{FF2B5EF4-FFF2-40B4-BE49-F238E27FC236}">
                <a16:creationId xmlns:a16="http://schemas.microsoft.com/office/drawing/2014/main" id="{854B7FF8-0167-43A4-99A4-DAAF55CDD32E}"/>
              </a:ext>
            </a:extLst>
          </p:cNvPr>
          <p:cNvPicPr/>
          <p:nvPr/>
        </p:nvPicPr>
        <p:blipFill rotWithShape="1">
          <a:blip r:embed="rId2"/>
          <a:srcRect l="22272" t="19402" r="51167" b="20431"/>
          <a:stretch/>
        </p:blipFill>
        <p:spPr>
          <a:xfrm>
            <a:off x="10990827" y="847668"/>
            <a:ext cx="1056715" cy="345811"/>
          </a:xfrm>
          <a:prstGeom prst="rect">
            <a:avLst/>
          </a:prstGeom>
          <a:ln w="0">
            <a:noFill/>
          </a:ln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8EE6763-495E-4929-BBA0-E07059F3D0E1}"/>
              </a:ext>
            </a:extLst>
          </p:cNvPr>
          <p:cNvSpPr/>
          <p:nvPr/>
        </p:nvSpPr>
        <p:spPr>
          <a:xfrm>
            <a:off x="1125585" y="6167513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841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5C79-79F9-F728-EBBC-9DE997395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DB4B510C-3888-6AFA-499F-611B550E28CC}"/>
              </a:ext>
            </a:extLst>
          </p:cNvPr>
          <p:cNvSpPr/>
          <p:nvPr/>
        </p:nvSpPr>
        <p:spPr>
          <a:xfrm>
            <a:off x="173340" y="1680192"/>
            <a:ext cx="5708986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Предстоящие затраты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Организация и осуществление транспортировки,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паллетирования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, переупаковки на территории РФ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50% затрат, но не более 1 млн. руб. на МСП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E34055E1-F271-E906-635A-1464E49BCDF9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1EA86DD4-DE29-75D9-FF69-9D8A9B29457A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0A586B0D-B497-7926-9064-2084246E6128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FFDD4C52-400C-AB41-D687-C557B9A0C4F3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E2D405B3-EACE-A3AD-1420-DBF16796EF5C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D26E5116-9688-16CA-41FD-5CE552A2F5C6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Arial"/>
                </a:rPr>
                <a:t>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11" name="Скругленный прямоугольник 31">
            <a:extLst>
              <a:ext uri="{FF2B5EF4-FFF2-40B4-BE49-F238E27FC236}">
                <a16:creationId xmlns:a16="http://schemas.microsoft.com/office/drawing/2014/main" id="{44561446-2D6D-5942-F02D-EFC70A7E2259}"/>
              </a:ext>
            </a:extLst>
          </p:cNvPr>
          <p:cNvSpPr/>
          <p:nvPr/>
        </p:nvSpPr>
        <p:spPr>
          <a:xfrm>
            <a:off x="224280" y="922236"/>
            <a:ext cx="4653360" cy="757955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369D760B-4D87-869F-46E8-2FE085CCF5D3}"/>
              </a:ext>
            </a:extLst>
          </p:cNvPr>
          <p:cNvSpPr/>
          <p:nvPr/>
        </p:nvSpPr>
        <p:spPr>
          <a:xfrm>
            <a:off x="1123740" y="1041537"/>
            <a:ext cx="23113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СОФИНАНСИРОВАНИЕ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 ТРАНСПОРТИРОВКИ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7" name="Скругленный прямоугольник 34">
            <a:extLst>
              <a:ext uri="{FF2B5EF4-FFF2-40B4-BE49-F238E27FC236}">
                <a16:creationId xmlns:a16="http://schemas.microsoft.com/office/drawing/2014/main" id="{88C535D2-5D9A-90BB-D1F5-0FF066E80793}"/>
              </a:ext>
            </a:extLst>
          </p:cNvPr>
          <p:cNvSpPr/>
          <p:nvPr/>
        </p:nvSpPr>
        <p:spPr>
          <a:xfrm>
            <a:off x="6096000" y="1625807"/>
            <a:ext cx="4653360" cy="7887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93C79382-BCFC-9F57-326C-400E0F216984}"/>
              </a:ext>
            </a:extLst>
          </p:cNvPr>
          <p:cNvSpPr/>
          <p:nvPr/>
        </p:nvSpPr>
        <p:spPr>
          <a:xfrm>
            <a:off x="6953648" y="1697748"/>
            <a:ext cx="2116903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lvl="0" algn="ctr">
              <a:defRPr/>
            </a:pPr>
            <a:r>
              <a:rPr lang="ru-RU" b="1" spc="-60" dirty="0">
                <a:solidFill>
                  <a:srgbClr val="1D1D1B"/>
                </a:solidFill>
                <a:latin typeface="Calibri"/>
                <a:ea typeface="Arial"/>
              </a:rPr>
              <a:t>РАЗМЕЩЕНИЕ </a:t>
            </a:r>
          </a:p>
          <a:p>
            <a:pPr lvl="0" algn="ctr">
              <a:defRPr/>
            </a:pPr>
            <a:r>
              <a:rPr lang="ru-RU" b="1" spc="-60" dirty="0">
                <a:solidFill>
                  <a:srgbClr val="1D1D1B"/>
                </a:solidFill>
                <a:latin typeface="Calibri"/>
                <a:ea typeface="Arial"/>
              </a:rPr>
              <a:t>В ПАВИЛЬОНАХ АПК</a:t>
            </a:r>
            <a:endParaRPr lang="ru-RU" spc="-1" dirty="0">
              <a:solidFill>
                <a:srgbClr val="000000"/>
              </a:solidFill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BC842DFE-7623-B430-37A8-947B56F61270}"/>
              </a:ext>
            </a:extLst>
          </p:cNvPr>
          <p:cNvSpPr/>
          <p:nvPr/>
        </p:nvSpPr>
        <p:spPr>
          <a:xfrm>
            <a:off x="165960" y="4429950"/>
            <a:ext cx="535680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</a:rPr>
              <a:t>АПК: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От 25% до 100% фактических понесенных затрат при ее транспортировке до конечного покупателя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Старт приема заявок с 27.02.2025 – 15.08.2025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Cambria"/>
              </a:rPr>
              <a:t>ПРОМПРОДУКЦИЯ: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фактически понесённых затрат, но не более 11% стоимости продукции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Cambria"/>
              </a:rPr>
              <a:t>ЛПК: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затрат на поставку промышленной продукции ЛПК (до 30% произведенной в СФО и ДФО)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Старт </a:t>
            </a:r>
            <a:r>
              <a:rPr lang="ru-RU" sz="14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п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риема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заявок с 28.02.2025 – 24.03.2025</a:t>
            </a:r>
          </a:p>
        </p:txBody>
      </p:sp>
      <p:sp>
        <p:nvSpPr>
          <p:cNvPr id="40" name="Скругленный прямоугольник 34">
            <a:extLst>
              <a:ext uri="{FF2B5EF4-FFF2-40B4-BE49-F238E27FC236}">
                <a16:creationId xmlns:a16="http://schemas.microsoft.com/office/drawing/2014/main" id="{F992AB2F-80C3-4B53-945A-219AE1F8EA04}"/>
              </a:ext>
            </a:extLst>
          </p:cNvPr>
          <p:cNvSpPr/>
          <p:nvPr/>
        </p:nvSpPr>
        <p:spPr>
          <a:xfrm>
            <a:off x="311760" y="3752167"/>
            <a:ext cx="4653360" cy="660353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44" name="Прямоугольник 113">
            <a:extLst>
              <a:ext uri="{FF2B5EF4-FFF2-40B4-BE49-F238E27FC236}">
                <a16:creationId xmlns:a16="http://schemas.microsoft.com/office/drawing/2014/main" id="{01CA5366-668A-43CE-9E77-9EF19AB1DB49}"/>
              </a:ext>
            </a:extLst>
          </p:cNvPr>
          <p:cNvSpPr/>
          <p:nvPr/>
        </p:nvSpPr>
        <p:spPr>
          <a:xfrm>
            <a:off x="1021001" y="3777776"/>
            <a:ext cx="305991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КОМПЕНСАЦИЯ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ЗАТРАТ НА ТРАНСПОРТИРОВКУ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Прямоугольник 125">
            <a:extLst>
              <a:ext uri="{FF2B5EF4-FFF2-40B4-BE49-F238E27FC236}">
                <a16:creationId xmlns:a16="http://schemas.microsoft.com/office/drawing/2014/main" id="{90E6BF50-529E-4324-9710-781B7E3A800D}"/>
              </a:ext>
            </a:extLst>
          </p:cNvPr>
          <p:cNvSpPr/>
          <p:nvPr/>
        </p:nvSpPr>
        <p:spPr>
          <a:xfrm>
            <a:off x="6140527" y="2467776"/>
            <a:ext cx="498276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Основные преимущества при размещении:</a:t>
            </a:r>
            <a:b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бесплатная инфраструктура павильонов (площади, оборудование, содержание павильона, стендов и иного оборудования);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продвижение и маркетинговая поддержка павильонов со стороны РЭЦ;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поиск потенциальных покупателей продукции со стороны РЭЦ;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помощь в проведении промо-акций со стороны РЭЦ в рамках павильона.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422CC51B-C551-417D-B4C5-FC754BE6EC6D}"/>
              </a:ext>
            </a:extLst>
          </p:cNvPr>
          <p:cNvSpPr/>
          <p:nvPr/>
        </p:nvSpPr>
        <p:spPr>
          <a:xfrm>
            <a:off x="6304680" y="5085599"/>
            <a:ext cx="477828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Страны: 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Китай, Вьетнам, ОАЭ, Египет, Саудовская Аравия, Турция.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3D4CA16C-309E-8C7E-0A6F-87585463BB45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10352585" y="579874"/>
            <a:ext cx="1624492" cy="784721"/>
          </a:xfrm>
          <a:prstGeom prst="rect">
            <a:avLst/>
          </a:prstGeom>
          <a:ln w="0">
            <a:noFill/>
          </a:ln>
        </p:spPr>
      </p:pic>
      <p:sp>
        <p:nvSpPr>
          <p:cNvPr id="3" name="Скругленный прямоугольник 44">
            <a:extLst>
              <a:ext uri="{FF2B5EF4-FFF2-40B4-BE49-F238E27FC236}">
                <a16:creationId xmlns:a16="http://schemas.microsoft.com/office/drawing/2014/main" id="{E236CBB2-8E24-8CB3-BF18-93AEFA7F3962}"/>
              </a:ext>
            </a:extLst>
          </p:cNvPr>
          <p:cNvSpPr/>
          <p:nvPr/>
        </p:nvSpPr>
        <p:spPr>
          <a:xfrm>
            <a:off x="3666034" y="818282"/>
            <a:ext cx="1737000" cy="490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4" name="Прямоугольник 134">
            <a:extLst>
              <a:ext uri="{FF2B5EF4-FFF2-40B4-BE49-F238E27FC236}">
                <a16:creationId xmlns:a16="http://schemas.microsoft.com/office/drawing/2014/main" id="{443DD1A1-CACA-E9EE-4047-674E80515912}"/>
              </a:ext>
            </a:extLst>
          </p:cNvPr>
          <p:cNvSpPr/>
          <p:nvPr/>
        </p:nvSpPr>
        <p:spPr>
          <a:xfrm>
            <a:off x="3410172" y="908478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7CEDF664-5284-FD8E-B4B9-C42D2E1166AD}"/>
              </a:ext>
            </a:extLst>
          </p:cNvPr>
          <p:cNvSpPr/>
          <p:nvPr/>
        </p:nvSpPr>
        <p:spPr>
          <a:xfrm>
            <a:off x="3614220" y="3548338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7E0C82CC-463D-39CF-F9CA-601CC79CCC1C}"/>
              </a:ext>
            </a:extLst>
          </p:cNvPr>
          <p:cNvSpPr/>
          <p:nvPr/>
        </p:nvSpPr>
        <p:spPr>
          <a:xfrm>
            <a:off x="3344920" y="3512050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Скругленный прямоугольник 44">
            <a:extLst>
              <a:ext uri="{FF2B5EF4-FFF2-40B4-BE49-F238E27FC236}">
                <a16:creationId xmlns:a16="http://schemas.microsoft.com/office/drawing/2014/main" id="{0C42EEAC-D1FE-9F17-4884-1F7C466BBE32}"/>
              </a:ext>
            </a:extLst>
          </p:cNvPr>
          <p:cNvSpPr/>
          <p:nvPr/>
        </p:nvSpPr>
        <p:spPr>
          <a:xfrm>
            <a:off x="9427831" y="1424231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8" name="Прямоугольник 134">
            <a:extLst>
              <a:ext uri="{FF2B5EF4-FFF2-40B4-BE49-F238E27FC236}">
                <a16:creationId xmlns:a16="http://schemas.microsoft.com/office/drawing/2014/main" id="{E4AA22AA-77E2-D767-D182-F8CCC918D15B}"/>
              </a:ext>
            </a:extLst>
          </p:cNvPr>
          <p:cNvSpPr/>
          <p:nvPr/>
        </p:nvSpPr>
        <p:spPr>
          <a:xfrm>
            <a:off x="9137940" y="1388742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45D92-67B9-4A51-A475-7564D2CC3187}"/>
              </a:ext>
            </a:extLst>
          </p:cNvPr>
          <p:cNvSpPr txBox="1"/>
          <p:nvPr/>
        </p:nvSpPr>
        <p:spPr>
          <a:xfrm>
            <a:off x="6096000" y="6351200"/>
            <a:ext cx="517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524-90-60</a:t>
            </a:r>
          </a:p>
          <a:p>
            <a:endParaRPr lang="ru-RU" dirty="0"/>
          </a:p>
        </p:txBody>
      </p:sp>
      <p:sp>
        <p:nvSpPr>
          <p:cNvPr id="32" name="Параллелограмм 9">
            <a:extLst>
              <a:ext uri="{FF2B5EF4-FFF2-40B4-BE49-F238E27FC236}">
                <a16:creationId xmlns:a16="http://schemas.microsoft.com/office/drawing/2014/main" id="{40953996-52B6-438C-8C3B-FB2A1EFCADAD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33" name="Прямоугольник 152">
            <a:extLst>
              <a:ext uri="{FF2B5EF4-FFF2-40B4-BE49-F238E27FC236}">
                <a16:creationId xmlns:a16="http://schemas.microsoft.com/office/drawing/2014/main" id="{F24908A7-DC4C-4142-B9EF-10C4FA9B79EC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0F988C2-A76E-4914-8AC8-BA8E8371B634}"/>
              </a:ext>
            </a:extLst>
          </p:cNvPr>
          <p:cNvSpPr/>
          <p:nvPr/>
        </p:nvSpPr>
        <p:spPr>
          <a:xfrm>
            <a:off x="1506008" y="6183552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546D43A-7177-4289-B120-35F29394C6CE}"/>
              </a:ext>
            </a:extLst>
          </p:cNvPr>
          <p:cNvSpPr/>
          <p:nvPr/>
        </p:nvSpPr>
        <p:spPr>
          <a:xfrm>
            <a:off x="7173664" y="5666345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011810D-2525-4E3C-8097-D9800FFB8F81}"/>
              </a:ext>
            </a:extLst>
          </p:cNvPr>
          <p:cNvSpPr/>
          <p:nvPr/>
        </p:nvSpPr>
        <p:spPr>
          <a:xfrm>
            <a:off x="927733" y="3129914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03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tangle 12"/>
          <p:cNvSpPr/>
          <p:nvPr/>
        </p:nvSpPr>
        <p:spPr>
          <a:xfrm>
            <a:off x="4659840" y="1177560"/>
            <a:ext cx="3992040" cy="124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algn="ctr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AutoShape 5"/>
          <p:cNvSpPr/>
          <p:nvPr/>
        </p:nvSpPr>
        <p:spPr>
          <a:xfrm>
            <a:off x="177480" y="231840"/>
            <a:ext cx="782280" cy="472680"/>
          </a:xfrm>
          <a:custGeom>
            <a:avLst/>
            <a:gdLst>
              <a:gd name="textAreaLeft" fmla="*/ 0 w 782280"/>
              <a:gd name="textAreaRight" fmla="*/ 784440 w 782280"/>
              <a:gd name="textAreaTop" fmla="*/ 0 h 472680"/>
              <a:gd name="textAreaBottom" fmla="*/ 474840 h 472680"/>
            </a:gdLst>
            <a:ahLst/>
            <a:cxn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5" name="Rectangle 13"/>
          <p:cNvSpPr/>
          <p:nvPr/>
        </p:nvSpPr>
        <p:spPr>
          <a:xfrm>
            <a:off x="423360" y="271440"/>
            <a:ext cx="182520" cy="70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6" name="AutoShape 6"/>
          <p:cNvSpPr/>
          <p:nvPr/>
        </p:nvSpPr>
        <p:spPr>
          <a:xfrm>
            <a:off x="996480" y="235080"/>
            <a:ext cx="10827000" cy="466560"/>
          </a:xfrm>
          <a:custGeom>
            <a:avLst/>
            <a:gdLst>
              <a:gd name="textAreaLeft" fmla="*/ 0 w 10827000"/>
              <a:gd name="textAreaRight" fmla="*/ 10829160 w 10827000"/>
              <a:gd name="textAreaTop" fmla="*/ 0 h 466560"/>
              <a:gd name="textAreaBottom" fmla="*/ 468720 h 466560"/>
            </a:gdLst>
            <a:ahLst/>
            <a:cxn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7" name="Rectangle 14"/>
          <p:cNvSpPr/>
          <p:nvPr/>
        </p:nvSpPr>
        <p:spPr>
          <a:xfrm>
            <a:off x="1998360" y="438120"/>
            <a:ext cx="8777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920" algn="ctr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Rectangle 15"/>
          <p:cNvSpPr/>
          <p:nvPr/>
        </p:nvSpPr>
        <p:spPr>
          <a:xfrm>
            <a:off x="4552200" y="2868120"/>
            <a:ext cx="7304760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Основные условия предоставления поручительств: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Times New Roman"/>
                <a:ea typeface="Arial"/>
              </a:rPr>
              <a:t>на пополнение оборотных средств, рефинансирование: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–  сумма поручительства </a:t>
            </a:r>
            <a:r>
              <a:rPr lang="ru-RU" sz="1800" b="1" strike="noStrike" spc="-1">
                <a:solidFill>
                  <a:srgbClr val="00B050"/>
                </a:solidFill>
                <a:latin typeface="Times New Roman"/>
                <a:ea typeface="Arial"/>
              </a:rPr>
              <a:t>до 70 млн руб.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(на одного заемщика/группу связанных заемщиков);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Times New Roman"/>
                <a:ea typeface="DejaVu Sans"/>
              </a:rPr>
              <a:t>на инвестиционные проекты и вложения во внеоборотные активы: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– сумма поручительства </a:t>
            </a:r>
            <a:r>
              <a:rPr lang="ru-RU" sz="1800" b="1" strike="noStrike" spc="-1">
                <a:solidFill>
                  <a:srgbClr val="00B050"/>
                </a:solidFill>
                <a:latin typeface="Times New Roman"/>
                <a:ea typeface="Arial"/>
              </a:rPr>
              <a:t>до 100 млн руб.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(на одного заемщика);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– сумма поручительства </a:t>
            </a:r>
            <a:r>
              <a:rPr lang="ru-RU" sz="1800" b="1" strike="noStrike" spc="-1">
                <a:solidFill>
                  <a:srgbClr val="00B050"/>
                </a:solidFill>
                <a:latin typeface="Times New Roman"/>
                <a:ea typeface="Arial"/>
              </a:rPr>
              <a:t>до 120 млн руб.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(на группу связанных заемщиков)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доля поручительства </a:t>
            </a:r>
            <a:r>
              <a:rPr lang="ru-RU" sz="1800" b="1" strike="noStrike" spc="-1">
                <a:solidFill>
                  <a:srgbClr val="00B050"/>
                </a:solidFill>
                <a:latin typeface="Times New Roman"/>
                <a:ea typeface="Arial"/>
              </a:rPr>
              <a:t>до 70%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от суммы кредита, банковской гарантии;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комиссия </a:t>
            </a:r>
            <a:r>
              <a:rPr lang="ru-RU" sz="1800" b="1" strike="noStrike" spc="-1">
                <a:solidFill>
                  <a:srgbClr val="00B050"/>
                </a:solidFill>
                <a:latin typeface="Times New Roman"/>
                <a:ea typeface="Arial"/>
              </a:rPr>
              <a:t>0,1 – 1 %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от суммы предоставляемого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9" name="Рисунок 6"/>
          <p:cNvPicPr/>
          <p:nvPr/>
        </p:nvPicPr>
        <p:blipFill>
          <a:blip r:embed="rId3"/>
          <a:stretch/>
        </p:blipFill>
        <p:spPr>
          <a:xfrm>
            <a:off x="8562240" y="713520"/>
            <a:ext cx="3477960" cy="323640"/>
          </a:xfrm>
          <a:prstGeom prst="rect">
            <a:avLst/>
          </a:prstGeom>
          <a:ln w="0">
            <a:noFill/>
          </a:ln>
        </p:spPr>
      </p:pic>
      <p:grpSp>
        <p:nvGrpSpPr>
          <p:cNvPr id="490" name="Группа 7"/>
          <p:cNvGrpSpPr/>
          <p:nvPr/>
        </p:nvGrpSpPr>
        <p:grpSpPr>
          <a:xfrm>
            <a:off x="4456800" y="-36360"/>
            <a:ext cx="4714920" cy="2478960"/>
            <a:chOff x="4456800" y="-36360"/>
            <a:chExt cx="4714920" cy="2478960"/>
          </a:xfrm>
        </p:grpSpPr>
        <p:sp>
          <p:nvSpPr>
            <p:cNvPr id="491" name="Скругленный прямоугольник 7"/>
            <p:cNvSpPr/>
            <p:nvPr/>
          </p:nvSpPr>
          <p:spPr>
            <a:xfrm>
              <a:off x="4456800" y="1143360"/>
              <a:ext cx="4245840" cy="12992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92" name="Прямоугольник 29"/>
            <p:cNvPicPr/>
            <p:nvPr/>
          </p:nvPicPr>
          <p:blipFill>
            <a:blip r:embed="rId4"/>
            <a:stretch/>
          </p:blipFill>
          <p:spPr>
            <a:xfrm>
              <a:off x="6937200" y="-36360"/>
              <a:ext cx="2234520" cy="630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93" name="Группа 8"/>
          <p:cNvGrpSpPr/>
          <p:nvPr/>
        </p:nvGrpSpPr>
        <p:grpSpPr>
          <a:xfrm>
            <a:off x="4372920" y="2149200"/>
            <a:ext cx="7740360" cy="3958200"/>
            <a:chOff x="4372920" y="2149200"/>
            <a:chExt cx="7740360" cy="3958200"/>
          </a:xfrm>
        </p:grpSpPr>
        <p:sp>
          <p:nvSpPr>
            <p:cNvPr id="494" name="Скругленный прямоугольник 8"/>
            <p:cNvSpPr/>
            <p:nvPr/>
          </p:nvSpPr>
          <p:spPr>
            <a:xfrm>
              <a:off x="4372920" y="2766960"/>
              <a:ext cx="7533000" cy="33404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95" name="Прямоугольник 39"/>
            <p:cNvPicPr/>
            <p:nvPr/>
          </p:nvPicPr>
          <p:blipFill>
            <a:blip r:embed="rId5"/>
            <a:stretch/>
          </p:blipFill>
          <p:spPr>
            <a:xfrm>
              <a:off x="8488800" y="2149200"/>
              <a:ext cx="3624480" cy="14068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96" name="Рисунок 8"/>
          <p:cNvPicPr/>
          <p:nvPr/>
        </p:nvPicPr>
        <p:blipFill>
          <a:blip r:embed="rId6"/>
          <a:srcRect t="1691" r="61227"/>
          <a:stretch/>
        </p:blipFill>
        <p:spPr>
          <a:xfrm>
            <a:off x="-78480" y="702000"/>
            <a:ext cx="4222440" cy="6153120"/>
          </a:xfrm>
          <a:prstGeom prst="rect">
            <a:avLst/>
          </a:prstGeom>
          <a:ln w="0">
            <a:noFill/>
          </a:ln>
        </p:spPr>
      </p:pic>
      <p:sp>
        <p:nvSpPr>
          <p:cNvPr id="497" name="TextBox 10"/>
          <p:cNvSpPr/>
          <p:nvPr/>
        </p:nvSpPr>
        <p:spPr>
          <a:xfrm>
            <a:off x="212040" y="1577520"/>
            <a:ext cx="3568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8" name="Группа 12"/>
          <p:cNvGrpSpPr/>
          <p:nvPr/>
        </p:nvGrpSpPr>
        <p:grpSpPr>
          <a:xfrm>
            <a:off x="360000" y="179280"/>
            <a:ext cx="11680200" cy="470520"/>
            <a:chOff x="360000" y="179280"/>
            <a:chExt cx="11680200" cy="470520"/>
          </a:xfrm>
        </p:grpSpPr>
        <p:sp>
          <p:nvSpPr>
            <p:cNvPr id="499" name="Параллелограмм 13"/>
            <p:cNvSpPr/>
            <p:nvPr/>
          </p:nvSpPr>
          <p:spPr>
            <a:xfrm>
              <a:off x="1279440" y="179280"/>
              <a:ext cx="1075248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00" name="Прямоугольник 14"/>
            <p:cNvSpPr/>
            <p:nvPr/>
          </p:nvSpPr>
          <p:spPr>
            <a:xfrm>
              <a:off x="1337040" y="242280"/>
              <a:ext cx="10703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Республики Татарстан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1" name="Параллелограмм 15"/>
            <p:cNvSpPr/>
            <p:nvPr/>
          </p:nvSpPr>
          <p:spPr>
            <a:xfrm>
              <a:off x="360000" y="179280"/>
              <a:ext cx="91116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02" name="Прямоугольник 16"/>
            <p:cNvSpPr/>
            <p:nvPr/>
          </p:nvSpPr>
          <p:spPr>
            <a:xfrm>
              <a:off x="509760" y="216720"/>
              <a:ext cx="62928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503" name="Picture 2" descr="http://qrcoder.ru/code/?https%3A%2F%2Ft.me%2Fgarfondrt&amp;4&amp;0"/>
          <p:cNvPicPr/>
          <p:nvPr/>
        </p:nvPicPr>
        <p:blipFill>
          <a:blip r:embed="rId7"/>
          <a:stretch/>
        </p:blipFill>
        <p:spPr>
          <a:xfrm>
            <a:off x="9815040" y="1055160"/>
            <a:ext cx="1475640" cy="147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Прямоугольник 41"/>
          <p:cNvSpPr/>
          <p:nvPr/>
        </p:nvSpPr>
        <p:spPr>
          <a:xfrm>
            <a:off x="8526937" y="3803621"/>
            <a:ext cx="3346560" cy="6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 60 % от суммы обязательства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Прямоугольник 42"/>
          <p:cNvSpPr/>
          <p:nvPr/>
        </p:nvSpPr>
        <p:spPr>
          <a:xfrm>
            <a:off x="8589231" y="4515120"/>
            <a:ext cx="217044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50 млн 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Прямоугольник 43"/>
          <p:cNvSpPr/>
          <p:nvPr/>
        </p:nvSpPr>
        <p:spPr>
          <a:xfrm>
            <a:off x="8589231" y="4961750"/>
            <a:ext cx="4003560" cy="6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возмещение операционных  расходов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Прямоугольник 44"/>
          <p:cNvSpPr/>
          <p:nvPr/>
        </p:nvSpPr>
        <p:spPr>
          <a:xfrm>
            <a:off x="5293709" y="4037558"/>
            <a:ext cx="35830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 Размер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Прямоугольник 45"/>
          <p:cNvSpPr/>
          <p:nvPr/>
        </p:nvSpPr>
        <p:spPr>
          <a:xfrm>
            <a:off x="5316480" y="4572436"/>
            <a:ext cx="3376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 Сумма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Прямоугольник 46"/>
          <p:cNvSpPr/>
          <p:nvPr/>
        </p:nvSpPr>
        <p:spPr>
          <a:xfrm>
            <a:off x="5316480" y="5123390"/>
            <a:ext cx="40546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 Стоимость переплаты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Прямоугольник 51"/>
          <p:cNvSpPr/>
          <p:nvPr/>
        </p:nvSpPr>
        <p:spPr>
          <a:xfrm>
            <a:off x="5873430" y="1780930"/>
            <a:ext cx="4944180" cy="8674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      </a:t>
            </a:r>
            <a:r>
              <a:rPr lang="ru-RU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Исламский финансовый продукт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          «ДАМАН»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7" name="Группа 3"/>
          <p:cNvGrpSpPr/>
          <p:nvPr/>
        </p:nvGrpSpPr>
        <p:grpSpPr>
          <a:xfrm>
            <a:off x="6221970" y="480767"/>
            <a:ext cx="6253499" cy="2299743"/>
            <a:chOff x="5691601" y="-349560"/>
            <a:chExt cx="6416999" cy="2393280"/>
          </a:xfrm>
        </p:grpSpPr>
        <p:sp>
          <p:nvSpPr>
            <p:cNvPr id="478" name="Скругленный прямоугольник 10"/>
            <p:cNvSpPr/>
            <p:nvPr/>
          </p:nvSpPr>
          <p:spPr>
            <a:xfrm>
              <a:off x="5691601" y="960120"/>
              <a:ext cx="5133750" cy="1083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79" name="Прямоугольник 52"/>
            <p:cNvPicPr/>
            <p:nvPr/>
          </p:nvPicPr>
          <p:blipFill>
            <a:blip r:embed="rId2"/>
            <a:stretch/>
          </p:blipFill>
          <p:spPr>
            <a:xfrm>
              <a:off x="9104760" y="-349560"/>
              <a:ext cx="3003840" cy="851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80" name="Прямоугольник 53"/>
          <p:cNvSpPr/>
          <p:nvPr/>
        </p:nvSpPr>
        <p:spPr>
          <a:xfrm>
            <a:off x="6505440" y="2865457"/>
            <a:ext cx="5686560" cy="66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C79363"/>
                </a:solidFill>
                <a:latin typeface="Arial"/>
                <a:ea typeface="Calibri"/>
              </a:rPr>
              <a:t>Продукт признан дозволенным, согласно канонам исламского права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Кольцо 13"/>
          <p:cNvSpPr/>
          <p:nvPr/>
        </p:nvSpPr>
        <p:spPr>
          <a:xfrm>
            <a:off x="8074454" y="5132743"/>
            <a:ext cx="312840" cy="312840"/>
          </a:xfrm>
          <a:custGeom>
            <a:avLst/>
            <a:gdLst>
              <a:gd name="textAreaLeft" fmla="*/ 0 w 312840"/>
              <a:gd name="textAreaRight" fmla="*/ 314280 w 3128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4325" h="314325">
                <a:moveTo>
                  <a:pt x="0" y="157163"/>
                </a:moveTo>
                <a:cubicBezTo>
                  <a:pt x="0" y="70364"/>
                  <a:pt x="70364" y="0"/>
                  <a:pt x="157163" y="0"/>
                </a:cubicBezTo>
                <a:cubicBezTo>
                  <a:pt x="243962" y="0"/>
                  <a:pt x="314326" y="70364"/>
                  <a:pt x="314326" y="157163"/>
                </a:cubicBezTo>
                <a:cubicBezTo>
                  <a:pt x="314326" y="243962"/>
                  <a:pt x="243962" y="314326"/>
                  <a:pt x="157163" y="314326"/>
                </a:cubicBezTo>
                <a:cubicBezTo>
                  <a:pt x="70364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3763" y="235744"/>
                  <a:pt x="157162" y="235744"/>
                </a:cubicBezTo>
                <a:cubicBezTo>
                  <a:pt x="200561" y="235744"/>
                  <a:pt x="235743" y="200562"/>
                  <a:pt x="235743" y="157163"/>
                </a:cubicBezTo>
                <a:cubicBezTo>
                  <a:pt x="235743" y="113764"/>
                  <a:pt x="200561" y="78582"/>
                  <a:pt x="157162" y="78582"/>
                </a:cubicBezTo>
                <a:cubicBezTo>
                  <a:pt x="113763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84" name="Рисунок 9"/>
          <p:cNvPicPr/>
          <p:nvPr/>
        </p:nvPicPr>
        <p:blipFill>
          <a:blip r:embed="rId3"/>
          <a:stretch/>
        </p:blipFill>
        <p:spPr>
          <a:xfrm>
            <a:off x="8987197" y="1187696"/>
            <a:ext cx="2426040" cy="381600"/>
          </a:xfrm>
          <a:prstGeom prst="rect">
            <a:avLst/>
          </a:prstGeom>
          <a:ln w="0">
            <a:noFill/>
          </a:ln>
        </p:spPr>
      </p:pic>
      <p:sp>
        <p:nvSpPr>
          <p:cNvPr id="489" name="Прямоугольник 55"/>
          <p:cNvSpPr/>
          <p:nvPr/>
        </p:nvSpPr>
        <p:spPr>
          <a:xfrm>
            <a:off x="5388207" y="5581258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Прямоугольник 58"/>
          <p:cNvSpPr/>
          <p:nvPr/>
        </p:nvSpPr>
        <p:spPr>
          <a:xfrm>
            <a:off x="8345520" y="5620550"/>
            <a:ext cx="206676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   не более 5 лет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Прямоугольник 59"/>
          <p:cNvSpPr/>
          <p:nvPr/>
        </p:nvSpPr>
        <p:spPr>
          <a:xfrm>
            <a:off x="6974628" y="2451062"/>
            <a:ext cx="4085112" cy="294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ПАРТНЕРСКОЕ ФИНАНСИРОВАНИЕ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5" name="Рисунок 41"/>
          <p:cNvPicPr/>
          <p:nvPr/>
        </p:nvPicPr>
        <p:blipFill>
          <a:blip r:embed="rId4"/>
          <a:srcRect t="1691" r="61227"/>
          <a:stretch/>
        </p:blipFill>
        <p:spPr>
          <a:xfrm>
            <a:off x="-11169" y="822730"/>
            <a:ext cx="4294307" cy="5961782"/>
          </a:xfrm>
          <a:prstGeom prst="rect">
            <a:avLst/>
          </a:prstGeom>
          <a:ln w="0">
            <a:noFill/>
          </a:ln>
        </p:spPr>
      </p:pic>
      <p:sp>
        <p:nvSpPr>
          <p:cNvPr id="496" name="TextBox 11"/>
          <p:cNvSpPr/>
          <p:nvPr/>
        </p:nvSpPr>
        <p:spPr>
          <a:xfrm>
            <a:off x="77108" y="1739261"/>
            <a:ext cx="3568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A520A00C-DE43-1AB6-FCCB-E8D3EAFE0396}"/>
              </a:ext>
            </a:extLst>
          </p:cNvPr>
          <p:cNvGrpSpPr/>
          <p:nvPr/>
        </p:nvGrpSpPr>
        <p:grpSpPr>
          <a:xfrm>
            <a:off x="360000" y="179280"/>
            <a:ext cx="11313002" cy="470880"/>
            <a:chOff x="210960" y="179280"/>
            <a:chExt cx="9992160" cy="470880"/>
          </a:xfrm>
        </p:grpSpPr>
        <p:sp>
          <p:nvSpPr>
            <p:cNvPr id="3" name="Параллелограмм 13">
              <a:extLst>
                <a:ext uri="{FF2B5EF4-FFF2-40B4-BE49-F238E27FC236}">
                  <a16:creationId xmlns:a16="http://schemas.microsoft.com/office/drawing/2014/main" id="{9DA56CF3-864B-401E-96A2-C240B1E85A3F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" name="Прямоугольник 14">
              <a:extLst>
                <a:ext uri="{FF2B5EF4-FFF2-40B4-BE49-F238E27FC236}">
                  <a16:creationId xmlns:a16="http://schemas.microsoft.com/office/drawing/2014/main" id="{D39DD600-AA17-C005-A161-CA5092B1F7B7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Параллелограмм 15">
              <a:extLst>
                <a:ext uri="{FF2B5EF4-FFF2-40B4-BE49-F238E27FC236}">
                  <a16:creationId xmlns:a16="http://schemas.microsoft.com/office/drawing/2014/main" id="{1E561C1F-2D55-D40D-7CB2-23D0CFC962DA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" name="Прямоугольник 16">
              <a:extLst>
                <a:ext uri="{FF2B5EF4-FFF2-40B4-BE49-F238E27FC236}">
                  <a16:creationId xmlns:a16="http://schemas.microsoft.com/office/drawing/2014/main" id="{8DA6E43D-7618-7948-13D7-9FFD69A4ADA9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29" name="object 71">
            <a:extLst>
              <a:ext uri="{FF2B5EF4-FFF2-40B4-BE49-F238E27FC236}">
                <a16:creationId xmlns:a16="http://schemas.microsoft.com/office/drawing/2014/main" id="{FB950AB6-9378-495B-A44C-26592A2E116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029094" y="4612242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0" name="object 72">
            <a:extLst>
              <a:ext uri="{FF2B5EF4-FFF2-40B4-BE49-F238E27FC236}">
                <a16:creationId xmlns:a16="http://schemas.microsoft.com/office/drawing/2014/main" id="{D45842A4-F4E7-44BF-9AF6-381AC698037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029094" y="5605790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32" name="object 73">
            <a:extLst>
              <a:ext uri="{FF2B5EF4-FFF2-40B4-BE49-F238E27FC236}">
                <a16:creationId xmlns:a16="http://schemas.microsoft.com/office/drawing/2014/main" id="{CA13445E-0EF2-472D-A3DC-CD5833615E14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999934" y="3971074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33" name="Кольцо 14">
            <a:extLst>
              <a:ext uri="{FF2B5EF4-FFF2-40B4-BE49-F238E27FC236}">
                <a16:creationId xmlns:a16="http://schemas.microsoft.com/office/drawing/2014/main" id="{8B115D8D-F17A-465A-B53C-8E9F90C89788}"/>
              </a:ext>
            </a:extLst>
          </p:cNvPr>
          <p:cNvSpPr/>
          <p:nvPr/>
        </p:nvSpPr>
        <p:spPr>
          <a:xfrm>
            <a:off x="6192600" y="2917618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Прямоугольник 61"/>
          <p:cNvSpPr/>
          <p:nvPr/>
        </p:nvSpPr>
        <p:spPr>
          <a:xfrm>
            <a:off x="8258665" y="3455306"/>
            <a:ext cx="396612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 70 % от суммы обязательства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Прямоугольник 63"/>
          <p:cNvSpPr/>
          <p:nvPr/>
        </p:nvSpPr>
        <p:spPr>
          <a:xfrm>
            <a:off x="8316311" y="4184809"/>
            <a:ext cx="223488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 25 млн. 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Прямоугольник 65"/>
          <p:cNvSpPr/>
          <p:nvPr/>
        </p:nvSpPr>
        <p:spPr>
          <a:xfrm>
            <a:off x="8383352" y="4904737"/>
            <a:ext cx="406908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0,1% от суммы поручительства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Прямоугольник 66"/>
          <p:cNvSpPr/>
          <p:nvPr/>
        </p:nvSpPr>
        <p:spPr>
          <a:xfrm>
            <a:off x="5181710" y="3549420"/>
            <a:ext cx="3619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Прямоугольник 67"/>
          <p:cNvSpPr/>
          <p:nvPr/>
        </p:nvSpPr>
        <p:spPr>
          <a:xfrm>
            <a:off x="5255510" y="4182300"/>
            <a:ext cx="34722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Прямоугольник 68"/>
          <p:cNvSpPr/>
          <p:nvPr/>
        </p:nvSpPr>
        <p:spPr>
          <a:xfrm>
            <a:off x="5279760" y="4795920"/>
            <a:ext cx="2634120" cy="54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Прямоугольник 69"/>
          <p:cNvSpPr/>
          <p:nvPr/>
        </p:nvSpPr>
        <p:spPr>
          <a:xfrm>
            <a:off x="4907425" y="1369493"/>
            <a:ext cx="6702480" cy="15544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</a:t>
            </a:r>
            <a:endParaRPr lang="ru-RU" sz="2800" b="1" spc="-1" dirty="0">
              <a:solidFill>
                <a:srgbClr val="00B050"/>
              </a:solidFill>
              <a:latin typeface="Arial"/>
              <a:ea typeface="DejaVu Sans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«ПОДДЕРЖКА СВО»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06" name="Группа 5"/>
          <p:cNvGrpSpPr/>
          <p:nvPr/>
        </p:nvGrpSpPr>
        <p:grpSpPr>
          <a:xfrm>
            <a:off x="5433340" y="926489"/>
            <a:ext cx="5950440" cy="1392840"/>
            <a:chOff x="5375160" y="-348120"/>
            <a:chExt cx="6815520" cy="2183040"/>
          </a:xfrm>
        </p:grpSpPr>
        <p:sp>
          <p:nvSpPr>
            <p:cNvPr id="507" name="Скругленный прямоугольник 11"/>
            <p:cNvSpPr/>
            <p:nvPr/>
          </p:nvSpPr>
          <p:spPr>
            <a:xfrm>
              <a:off x="5375160" y="246600"/>
              <a:ext cx="6633360" cy="15883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08" name="Прямоугольник 70"/>
            <p:cNvPicPr/>
            <p:nvPr/>
          </p:nvPicPr>
          <p:blipFill>
            <a:blip r:embed="rId2"/>
            <a:stretch/>
          </p:blipFill>
          <p:spPr>
            <a:xfrm>
              <a:off x="9000360" y="-348120"/>
              <a:ext cx="3190320" cy="775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11" name="Кольцо 9"/>
          <p:cNvSpPr/>
          <p:nvPr/>
        </p:nvSpPr>
        <p:spPr>
          <a:xfrm>
            <a:off x="7944025" y="4904737"/>
            <a:ext cx="314640" cy="312840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7" name="Прямоугольник 71"/>
          <p:cNvSpPr/>
          <p:nvPr/>
        </p:nvSpPr>
        <p:spPr>
          <a:xfrm>
            <a:off x="5302352" y="5618475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Прямоугольник 72"/>
          <p:cNvSpPr/>
          <p:nvPr/>
        </p:nvSpPr>
        <p:spPr>
          <a:xfrm>
            <a:off x="8419823" y="5630752"/>
            <a:ext cx="299232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Срок действия договора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Прямоугольник 73"/>
          <p:cNvSpPr/>
          <p:nvPr/>
        </p:nvSpPr>
        <p:spPr>
          <a:xfrm>
            <a:off x="6070540" y="2477346"/>
            <a:ext cx="5313240" cy="781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6984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C79363"/>
                </a:solidFill>
                <a:latin typeface="Arial"/>
                <a:ea typeface="Calibri"/>
              </a:rPr>
              <a:t>Для малых и средних предприятий, направивших на военную службу по контракту для участия в СВО одного и более сотрудников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3" name="Рисунок 42"/>
          <p:cNvPicPr/>
          <p:nvPr/>
        </p:nvPicPr>
        <p:blipFill>
          <a:blip r:embed="rId3"/>
          <a:srcRect t="1691" r="61227"/>
          <a:stretch/>
        </p:blipFill>
        <p:spPr>
          <a:xfrm>
            <a:off x="5400" y="1369492"/>
            <a:ext cx="4207557" cy="5485987"/>
          </a:xfrm>
          <a:prstGeom prst="rect">
            <a:avLst/>
          </a:prstGeom>
          <a:ln w="0">
            <a:noFill/>
          </a:ln>
        </p:spPr>
      </p:pic>
      <p:sp>
        <p:nvSpPr>
          <p:cNvPr id="524" name="TextBox 12"/>
          <p:cNvSpPr/>
          <p:nvPr/>
        </p:nvSpPr>
        <p:spPr>
          <a:xfrm>
            <a:off x="145331" y="2126897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4A634703-C520-7355-5076-F36D937AFE8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383352" y="822791"/>
            <a:ext cx="3478275" cy="393840"/>
          </a:xfrm>
          <a:prstGeom prst="rect">
            <a:avLst/>
          </a:prstGeom>
          <a:ln w="0">
            <a:noFill/>
          </a:ln>
        </p:spPr>
      </p:pic>
      <p:grpSp>
        <p:nvGrpSpPr>
          <p:cNvPr id="3" name="Группа 12">
            <a:extLst>
              <a:ext uri="{FF2B5EF4-FFF2-40B4-BE49-F238E27FC236}">
                <a16:creationId xmlns:a16="http://schemas.microsoft.com/office/drawing/2014/main" id="{F6AECBE4-E151-76BE-FE08-A203D72E90B9}"/>
              </a:ext>
            </a:extLst>
          </p:cNvPr>
          <p:cNvGrpSpPr/>
          <p:nvPr/>
        </p:nvGrpSpPr>
        <p:grpSpPr>
          <a:xfrm>
            <a:off x="360000" y="179280"/>
            <a:ext cx="11313002" cy="470880"/>
            <a:chOff x="210960" y="179280"/>
            <a:chExt cx="9992160" cy="470880"/>
          </a:xfrm>
        </p:grpSpPr>
        <p:sp>
          <p:nvSpPr>
            <p:cNvPr id="4" name="Параллелограмм 13">
              <a:extLst>
                <a:ext uri="{FF2B5EF4-FFF2-40B4-BE49-F238E27FC236}">
                  <a16:creationId xmlns:a16="http://schemas.microsoft.com/office/drawing/2014/main" id="{BB26AFB6-280B-E864-BF70-B598A5F201D7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" name="Прямоугольник 14">
              <a:extLst>
                <a:ext uri="{FF2B5EF4-FFF2-40B4-BE49-F238E27FC236}">
                  <a16:creationId xmlns:a16="http://schemas.microsoft.com/office/drawing/2014/main" id="{7C93AC8E-36B4-C017-6B02-D8030E8F773E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Параллелограмм 15">
              <a:extLst>
                <a:ext uri="{FF2B5EF4-FFF2-40B4-BE49-F238E27FC236}">
                  <a16:creationId xmlns:a16="http://schemas.microsoft.com/office/drawing/2014/main" id="{5D9E9F45-1660-A075-AFF1-158021849323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id="{7EF4D034-C88E-0D6C-F019-798C8E7DFCA4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30" name="object 71">
            <a:extLst>
              <a:ext uri="{FF2B5EF4-FFF2-40B4-BE49-F238E27FC236}">
                <a16:creationId xmlns:a16="http://schemas.microsoft.com/office/drawing/2014/main" id="{3DB7C48D-DB76-4759-839C-57E44643CF3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900465" y="4156818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2">
            <a:extLst>
              <a:ext uri="{FF2B5EF4-FFF2-40B4-BE49-F238E27FC236}">
                <a16:creationId xmlns:a16="http://schemas.microsoft.com/office/drawing/2014/main" id="{7735DE97-7D3D-4DB5-A6C1-15BC5C90AB36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905424" y="5628592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32" name="object 73">
            <a:extLst>
              <a:ext uri="{FF2B5EF4-FFF2-40B4-BE49-F238E27FC236}">
                <a16:creationId xmlns:a16="http://schemas.microsoft.com/office/drawing/2014/main" id="{EF4F7E71-07BC-469C-BACE-E409F47DBC71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871305" y="347619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33" name="Кольцо 14">
            <a:extLst>
              <a:ext uri="{FF2B5EF4-FFF2-40B4-BE49-F238E27FC236}">
                <a16:creationId xmlns:a16="http://schemas.microsoft.com/office/drawing/2014/main" id="{92FD8C4F-C015-4660-AE34-4C1AA06B3B57}"/>
              </a:ext>
            </a:extLst>
          </p:cNvPr>
          <p:cNvSpPr/>
          <p:nvPr/>
        </p:nvSpPr>
        <p:spPr>
          <a:xfrm>
            <a:off x="5756710" y="2477683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Прямоугольник 74"/>
          <p:cNvSpPr/>
          <p:nvPr/>
        </p:nvSpPr>
        <p:spPr>
          <a:xfrm>
            <a:off x="8516520" y="3788280"/>
            <a:ext cx="3306960" cy="60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95 %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Прямоугольник 75"/>
          <p:cNvSpPr/>
          <p:nvPr/>
        </p:nvSpPr>
        <p:spPr>
          <a:xfrm>
            <a:off x="8572680" y="4451040"/>
            <a:ext cx="2487600" cy="34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14,25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Прямоугольник 76"/>
          <p:cNvSpPr/>
          <p:nvPr/>
        </p:nvSpPr>
        <p:spPr>
          <a:xfrm>
            <a:off x="8612640" y="5145840"/>
            <a:ext cx="3690360" cy="60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0,75% от суммы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Прямоугольник 77"/>
          <p:cNvSpPr/>
          <p:nvPr/>
        </p:nvSpPr>
        <p:spPr>
          <a:xfrm>
            <a:off x="5266080" y="3939120"/>
            <a:ext cx="358272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Прямоугольник 78"/>
          <p:cNvSpPr/>
          <p:nvPr/>
        </p:nvSpPr>
        <p:spPr>
          <a:xfrm>
            <a:off x="5266080" y="4480200"/>
            <a:ext cx="337644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Прямоугольник 79"/>
          <p:cNvSpPr/>
          <p:nvPr/>
        </p:nvSpPr>
        <p:spPr>
          <a:xfrm>
            <a:off x="5324760" y="5162400"/>
            <a:ext cx="2538360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Прямоугольник 80"/>
          <p:cNvSpPr/>
          <p:nvPr/>
        </p:nvSpPr>
        <p:spPr>
          <a:xfrm>
            <a:off x="5356080" y="1820880"/>
            <a:ext cx="6405120" cy="114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 </a:t>
            </a: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«ИНТЕЛЛЕКТУАЛЬНЫЙ АКТИВ»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66" name="Группа 10"/>
          <p:cNvGrpSpPr/>
          <p:nvPr/>
        </p:nvGrpSpPr>
        <p:grpSpPr>
          <a:xfrm>
            <a:off x="5611320" y="218880"/>
            <a:ext cx="6370560" cy="2527920"/>
            <a:chOff x="5611320" y="218880"/>
            <a:chExt cx="6370560" cy="2527920"/>
          </a:xfrm>
        </p:grpSpPr>
        <p:sp>
          <p:nvSpPr>
            <p:cNvPr id="567" name="Скругленный прямоугольник 12"/>
            <p:cNvSpPr/>
            <p:nvPr/>
          </p:nvSpPr>
          <p:spPr>
            <a:xfrm>
              <a:off x="5611320" y="1864080"/>
              <a:ext cx="5987160" cy="8827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68" name="Прямоугольник 81"/>
            <p:cNvPicPr/>
            <p:nvPr/>
          </p:nvPicPr>
          <p:blipFill>
            <a:blip r:embed="rId2"/>
            <a:stretch/>
          </p:blipFill>
          <p:spPr>
            <a:xfrm>
              <a:off x="9000000" y="218880"/>
              <a:ext cx="2981880" cy="897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0" name="Кольцо 15"/>
          <p:cNvSpPr/>
          <p:nvPr/>
        </p:nvSpPr>
        <p:spPr>
          <a:xfrm>
            <a:off x="7957620" y="5182133"/>
            <a:ext cx="314280" cy="312480"/>
          </a:xfrm>
          <a:custGeom>
            <a:avLst/>
            <a:gdLst>
              <a:gd name="textAreaLeft" fmla="*/ 0 w 314280"/>
              <a:gd name="textAreaRight" fmla="*/ 316080 w 314280"/>
              <a:gd name="textAreaTop" fmla="*/ 0 h 312480"/>
              <a:gd name="textAreaBottom" fmla="*/ 314280 h 31248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Прямоугольник 82"/>
          <p:cNvSpPr/>
          <p:nvPr/>
        </p:nvSpPr>
        <p:spPr>
          <a:xfrm>
            <a:off x="5356080" y="5892480"/>
            <a:ext cx="2363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Прямоугольник 83"/>
          <p:cNvSpPr/>
          <p:nvPr/>
        </p:nvSpPr>
        <p:spPr>
          <a:xfrm>
            <a:off x="8625600" y="5879520"/>
            <a:ext cx="1810440" cy="34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не более 4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Прямоугольник 84"/>
          <p:cNvSpPr/>
          <p:nvPr/>
        </p:nvSpPr>
        <p:spPr>
          <a:xfrm>
            <a:off x="5918400" y="2860920"/>
            <a:ext cx="530856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C79363"/>
                </a:solidFill>
                <a:latin typeface="Arial"/>
                <a:ea typeface="Calibri"/>
              </a:rPr>
              <a:t>Продукт, под залог нематериальных активов в виде товарного знака, патента, программного продукта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TextBox 13"/>
          <p:cNvSpPr/>
          <p:nvPr/>
        </p:nvSpPr>
        <p:spPr>
          <a:xfrm>
            <a:off x="203400" y="1190880"/>
            <a:ext cx="6090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6" name="Рисунок 6"/>
          <p:cNvPicPr/>
          <p:nvPr/>
        </p:nvPicPr>
        <p:blipFill>
          <a:blip r:embed="rId3"/>
          <a:stretch/>
        </p:blipFill>
        <p:spPr>
          <a:xfrm>
            <a:off x="8224920" y="919800"/>
            <a:ext cx="3477960" cy="393480"/>
          </a:xfrm>
          <a:prstGeom prst="rect">
            <a:avLst/>
          </a:prstGeom>
          <a:ln w="0">
            <a:noFill/>
          </a:ln>
        </p:spPr>
      </p:pic>
      <p:pic>
        <p:nvPicPr>
          <p:cNvPr id="577" name="Рисунок 42"/>
          <p:cNvPicPr/>
          <p:nvPr/>
        </p:nvPicPr>
        <p:blipFill>
          <a:blip r:embed="rId4"/>
          <a:srcRect t="1691" r="61227"/>
          <a:stretch/>
        </p:blipFill>
        <p:spPr>
          <a:xfrm>
            <a:off x="5400" y="1369440"/>
            <a:ext cx="4207320" cy="5485680"/>
          </a:xfrm>
          <a:prstGeom prst="rect">
            <a:avLst/>
          </a:prstGeom>
          <a:ln w="0">
            <a:noFill/>
          </a:ln>
        </p:spPr>
      </p:pic>
      <p:sp>
        <p:nvSpPr>
          <p:cNvPr id="578" name="TextBox 12"/>
          <p:cNvSpPr/>
          <p:nvPr/>
        </p:nvSpPr>
        <p:spPr>
          <a:xfrm>
            <a:off x="145440" y="2108880"/>
            <a:ext cx="6090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9" name="Группа 12"/>
          <p:cNvGrpSpPr/>
          <p:nvPr/>
        </p:nvGrpSpPr>
        <p:grpSpPr>
          <a:xfrm>
            <a:off x="261720" y="253800"/>
            <a:ext cx="11561760" cy="470520"/>
            <a:chOff x="261720" y="253800"/>
            <a:chExt cx="11561760" cy="470520"/>
          </a:xfrm>
        </p:grpSpPr>
        <p:sp>
          <p:nvSpPr>
            <p:cNvPr id="580" name="Параллелограмм 13"/>
            <p:cNvSpPr/>
            <p:nvPr/>
          </p:nvSpPr>
          <p:spPr>
            <a:xfrm>
              <a:off x="1172160" y="253800"/>
              <a:ext cx="1064340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81" name="Прямоугольник 14"/>
            <p:cNvSpPr/>
            <p:nvPr/>
          </p:nvSpPr>
          <p:spPr>
            <a:xfrm>
              <a:off x="1229040" y="316800"/>
              <a:ext cx="10594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2" name="Параллелограмм 15"/>
            <p:cNvSpPr/>
            <p:nvPr/>
          </p:nvSpPr>
          <p:spPr>
            <a:xfrm>
              <a:off x="261720" y="253800"/>
              <a:ext cx="90180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83" name="Прямоугольник 16"/>
            <p:cNvSpPr/>
            <p:nvPr/>
          </p:nvSpPr>
          <p:spPr>
            <a:xfrm>
              <a:off x="410040" y="291240"/>
              <a:ext cx="62280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30" name="object 71">
            <a:extLst>
              <a:ext uri="{FF2B5EF4-FFF2-40B4-BE49-F238E27FC236}">
                <a16:creationId xmlns:a16="http://schemas.microsoft.com/office/drawing/2014/main" id="{88AF80C7-A7EF-4B42-9942-94E3070D08F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935660" y="4516793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2">
            <a:extLst>
              <a:ext uri="{FF2B5EF4-FFF2-40B4-BE49-F238E27FC236}">
                <a16:creationId xmlns:a16="http://schemas.microsoft.com/office/drawing/2014/main" id="{2491D967-7091-4145-B71E-A07F20B8252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935660" y="5892480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32" name="object 73">
            <a:extLst>
              <a:ext uri="{FF2B5EF4-FFF2-40B4-BE49-F238E27FC236}">
                <a16:creationId xmlns:a16="http://schemas.microsoft.com/office/drawing/2014/main" id="{0BEF050C-E1DB-4E93-8B68-4E35659D4178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921080" y="3894300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33" name="Кольцо 14">
            <a:extLst>
              <a:ext uri="{FF2B5EF4-FFF2-40B4-BE49-F238E27FC236}">
                <a16:creationId xmlns:a16="http://schemas.microsoft.com/office/drawing/2014/main" id="{3C27572D-B14F-44AB-8491-69FAC36B2C9F}"/>
              </a:ext>
            </a:extLst>
          </p:cNvPr>
          <p:cNvSpPr/>
          <p:nvPr/>
        </p:nvSpPr>
        <p:spPr>
          <a:xfrm>
            <a:off x="5611320" y="290538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6079298" y="952057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«Поддержка СВО»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5758677" y="955656"/>
            <a:ext cx="5019557" cy="675063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06" name="Прямоугольник 86"/>
          <p:cNvSpPr/>
          <p:nvPr/>
        </p:nvSpPr>
        <p:spPr>
          <a:xfrm>
            <a:off x="7497137" y="2124429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87"/>
          <p:cNvSpPr/>
          <p:nvPr/>
        </p:nvSpPr>
        <p:spPr>
          <a:xfrm>
            <a:off x="7552465" y="2745348"/>
            <a:ext cx="161420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88"/>
          <p:cNvSpPr/>
          <p:nvPr/>
        </p:nvSpPr>
        <p:spPr>
          <a:xfrm>
            <a:off x="7552465" y="3202712"/>
            <a:ext cx="34178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1% годовых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2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6953797" y="2160435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27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6991386" y="2736467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28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6991386" y="3202712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89"/>
          <p:cNvSpPr/>
          <p:nvPr/>
        </p:nvSpPr>
        <p:spPr>
          <a:xfrm>
            <a:off x="5972347" y="2186169"/>
            <a:ext cx="79667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Прямоугольник 90"/>
          <p:cNvSpPr/>
          <p:nvPr/>
        </p:nvSpPr>
        <p:spPr>
          <a:xfrm>
            <a:off x="6005219" y="2766115"/>
            <a:ext cx="5948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91"/>
          <p:cNvSpPr/>
          <p:nvPr/>
        </p:nvSpPr>
        <p:spPr>
          <a:xfrm>
            <a:off x="6005219" y="3226490"/>
            <a:ext cx="77153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726618" y="689285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E0029-A036-F627-A015-CF29B77FE0CF}"/>
              </a:ext>
            </a:extLst>
          </p:cNvPr>
          <p:cNvSpPr txBox="1"/>
          <p:nvPr/>
        </p:nvSpPr>
        <p:spPr>
          <a:xfrm>
            <a:off x="6015411" y="3834894"/>
            <a:ext cx="1644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pc="-1" dirty="0">
                <a:solidFill>
                  <a:srgbClr val="562212"/>
                </a:solidFill>
                <a:latin typeface="Calibri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Рисунок 35">
            <a:extLst>
              <a:ext uri="{FF2B5EF4-FFF2-40B4-BE49-F238E27FC236}">
                <a16:creationId xmlns:a16="http://schemas.microsoft.com/office/drawing/2014/main" id="{E428A8D8-122A-490E-8C35-E93A384A5F8E}"/>
              </a:ext>
            </a:extLst>
          </p:cNvPr>
          <p:cNvPicPr/>
          <p:nvPr/>
        </p:nvPicPr>
        <p:blipFill>
          <a:blip r:embed="rId6"/>
          <a:srcRect t="1691" r="61227"/>
          <a:stretch/>
        </p:blipFill>
        <p:spPr>
          <a:xfrm>
            <a:off x="319842" y="1069390"/>
            <a:ext cx="4262673" cy="5331960"/>
          </a:xfrm>
          <a:prstGeom prst="rect">
            <a:avLst/>
          </a:prstGeom>
          <a:ln w="0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4CBF7E-30E3-4A23-BE54-DFD9AD4E905F}"/>
              </a:ext>
            </a:extLst>
          </p:cNvPr>
          <p:cNvSpPr txBox="1"/>
          <p:nvPr/>
        </p:nvSpPr>
        <p:spPr>
          <a:xfrm>
            <a:off x="402294" y="1661981"/>
            <a:ext cx="3633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4DBC8D-6F06-4F2A-91F7-D532B1C446EA}"/>
              </a:ext>
            </a:extLst>
          </p:cNvPr>
          <p:cNvSpPr txBox="1"/>
          <p:nvPr/>
        </p:nvSpPr>
        <p:spPr>
          <a:xfrm>
            <a:off x="402287" y="2442949"/>
            <a:ext cx="2935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B5EA1-DD56-4F13-A686-80CC6DAF1877}"/>
              </a:ext>
            </a:extLst>
          </p:cNvPr>
          <p:cNvSpPr txBox="1"/>
          <p:nvPr/>
        </p:nvSpPr>
        <p:spPr>
          <a:xfrm>
            <a:off x="7552465" y="3834894"/>
            <a:ext cx="42626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– поручительство Гарантийного Фонда РТ 70% от суммы микрозайма + поручительство физического лица либо индивидуального предпринимателя, либо юридического лица;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залог имущества стоимостью (с учетом К 0,7) не менее 100% от суммы микрозайма;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поручительство Гарантийного Фонда РТ до 70% от суммы микрозайма + залог имущества стоимостью (с учетом К 0,7) не менее 30% от суммы микрозайма.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Rectangle 12"/>
          <p:cNvSpPr/>
          <p:nvPr/>
        </p:nvSpPr>
        <p:spPr>
          <a:xfrm>
            <a:off x="5177880" y="1289160"/>
            <a:ext cx="3992040" cy="99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algn="ctr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>
                <a:solidFill>
                  <a:srgbClr val="00B050"/>
                </a:solidFill>
                <a:latin typeface="Calibri"/>
                <a:ea typeface="DejaVu Sans"/>
              </a:rPr>
              <a:t>ЕДИНЫЙ ЦЕНТР КРЕДИТОВАНИЯ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AutoShape 5"/>
          <p:cNvSpPr/>
          <p:nvPr/>
        </p:nvSpPr>
        <p:spPr>
          <a:xfrm>
            <a:off x="177480" y="231840"/>
            <a:ext cx="782280" cy="472680"/>
          </a:xfrm>
          <a:custGeom>
            <a:avLst/>
            <a:gdLst>
              <a:gd name="textAreaLeft" fmla="*/ 0 w 782280"/>
              <a:gd name="textAreaRight" fmla="*/ 784440 w 782280"/>
              <a:gd name="textAreaTop" fmla="*/ 0 h 472680"/>
              <a:gd name="textAreaBottom" fmla="*/ 474840 h 472680"/>
            </a:gdLst>
            <a:ahLst/>
            <a:cxn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" name="Rectangle 13"/>
          <p:cNvSpPr/>
          <p:nvPr/>
        </p:nvSpPr>
        <p:spPr>
          <a:xfrm>
            <a:off x="423360" y="271440"/>
            <a:ext cx="182520" cy="70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AutoShape 6"/>
          <p:cNvSpPr/>
          <p:nvPr/>
        </p:nvSpPr>
        <p:spPr>
          <a:xfrm>
            <a:off x="996480" y="235080"/>
            <a:ext cx="10827000" cy="466560"/>
          </a:xfrm>
          <a:custGeom>
            <a:avLst/>
            <a:gdLst>
              <a:gd name="textAreaLeft" fmla="*/ 0 w 10827000"/>
              <a:gd name="textAreaRight" fmla="*/ 10829160 w 10827000"/>
              <a:gd name="textAreaTop" fmla="*/ 0 h 466560"/>
              <a:gd name="textAreaBottom" fmla="*/ 468720 h 466560"/>
            </a:gdLst>
            <a:ahLst/>
            <a:cxn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Rectangle 14"/>
          <p:cNvSpPr/>
          <p:nvPr/>
        </p:nvSpPr>
        <p:spPr>
          <a:xfrm>
            <a:off x="1998360" y="438120"/>
            <a:ext cx="8777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920" algn="ctr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Rectangle 15"/>
          <p:cNvSpPr/>
          <p:nvPr/>
        </p:nvSpPr>
        <p:spPr>
          <a:xfrm>
            <a:off x="4946760" y="3103200"/>
            <a:ext cx="4619520" cy="20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Подбор оптимального кредитного продукта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Помощь в выборе финансовой организации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Консультация по подготовке документов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Мониторинг федеральных программ льготного кредитования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0" name="Рисунок 6"/>
          <p:cNvPicPr/>
          <p:nvPr/>
        </p:nvPicPr>
        <p:blipFill>
          <a:blip r:embed="rId3"/>
          <a:stretch/>
        </p:blipFill>
        <p:spPr>
          <a:xfrm>
            <a:off x="8345520" y="5923080"/>
            <a:ext cx="3477960" cy="323640"/>
          </a:xfrm>
          <a:prstGeom prst="rect">
            <a:avLst/>
          </a:prstGeom>
          <a:ln w="0">
            <a:noFill/>
          </a:ln>
        </p:spPr>
      </p:pic>
      <p:grpSp>
        <p:nvGrpSpPr>
          <p:cNvPr id="591" name="Группа 7"/>
          <p:cNvGrpSpPr/>
          <p:nvPr/>
        </p:nvGrpSpPr>
        <p:grpSpPr>
          <a:xfrm>
            <a:off x="5050800" y="0"/>
            <a:ext cx="4714920" cy="2478960"/>
            <a:chOff x="5050800" y="0"/>
            <a:chExt cx="4714920" cy="2478960"/>
          </a:xfrm>
        </p:grpSpPr>
        <p:sp>
          <p:nvSpPr>
            <p:cNvPr id="592" name="Скругленный прямоугольник 7"/>
            <p:cNvSpPr/>
            <p:nvPr/>
          </p:nvSpPr>
          <p:spPr>
            <a:xfrm>
              <a:off x="5050800" y="1179720"/>
              <a:ext cx="4245840" cy="12992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93" name="Прямоугольник 29"/>
            <p:cNvPicPr/>
            <p:nvPr/>
          </p:nvPicPr>
          <p:blipFill>
            <a:blip r:embed="rId4"/>
            <a:stretch/>
          </p:blipFill>
          <p:spPr>
            <a:xfrm>
              <a:off x="7531200" y="0"/>
              <a:ext cx="2234520" cy="630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94" name="Группа 8"/>
          <p:cNvGrpSpPr/>
          <p:nvPr/>
        </p:nvGrpSpPr>
        <p:grpSpPr>
          <a:xfrm>
            <a:off x="4808880" y="2378160"/>
            <a:ext cx="4888440" cy="3009960"/>
            <a:chOff x="4808880" y="2378160"/>
            <a:chExt cx="4888440" cy="3009960"/>
          </a:xfrm>
        </p:grpSpPr>
        <p:sp>
          <p:nvSpPr>
            <p:cNvPr id="595" name="Скругленный прямоугольник 8"/>
            <p:cNvSpPr/>
            <p:nvPr/>
          </p:nvSpPr>
          <p:spPr>
            <a:xfrm>
              <a:off x="4808880" y="2847960"/>
              <a:ext cx="4757040" cy="2540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96" name="Прямоугольник 39"/>
            <p:cNvPicPr/>
            <p:nvPr/>
          </p:nvPicPr>
          <p:blipFill>
            <a:blip r:embed="rId5"/>
            <a:stretch/>
          </p:blipFill>
          <p:spPr>
            <a:xfrm>
              <a:off x="7408440" y="2378160"/>
              <a:ext cx="2288880" cy="1069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97" name="Рисунок 8"/>
          <p:cNvPicPr/>
          <p:nvPr/>
        </p:nvPicPr>
        <p:blipFill>
          <a:blip r:embed="rId6"/>
          <a:srcRect t="1691" r="61227"/>
          <a:stretch/>
        </p:blipFill>
        <p:spPr>
          <a:xfrm>
            <a:off x="-78480" y="702000"/>
            <a:ext cx="4222440" cy="6153120"/>
          </a:xfrm>
          <a:prstGeom prst="rect">
            <a:avLst/>
          </a:prstGeom>
          <a:ln w="0">
            <a:noFill/>
          </a:ln>
        </p:spPr>
      </p:pic>
      <p:sp>
        <p:nvSpPr>
          <p:cNvPr id="598" name="TextBox 10"/>
          <p:cNvSpPr/>
          <p:nvPr/>
        </p:nvSpPr>
        <p:spPr>
          <a:xfrm>
            <a:off x="212040" y="1577520"/>
            <a:ext cx="3568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99" name="Группа 12"/>
          <p:cNvGrpSpPr/>
          <p:nvPr/>
        </p:nvGrpSpPr>
        <p:grpSpPr>
          <a:xfrm>
            <a:off x="360000" y="179280"/>
            <a:ext cx="11680200" cy="470520"/>
            <a:chOff x="360000" y="179280"/>
            <a:chExt cx="11680200" cy="470520"/>
          </a:xfrm>
        </p:grpSpPr>
        <p:sp>
          <p:nvSpPr>
            <p:cNvPr id="600" name="Параллелограмм 13"/>
            <p:cNvSpPr/>
            <p:nvPr/>
          </p:nvSpPr>
          <p:spPr>
            <a:xfrm>
              <a:off x="1279440" y="179280"/>
              <a:ext cx="1075248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01" name="Прямоугольник 14"/>
            <p:cNvSpPr/>
            <p:nvPr/>
          </p:nvSpPr>
          <p:spPr>
            <a:xfrm>
              <a:off x="1337040" y="242280"/>
              <a:ext cx="10703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Республики Татарстан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Параллелограмм 15"/>
            <p:cNvSpPr/>
            <p:nvPr/>
          </p:nvSpPr>
          <p:spPr>
            <a:xfrm>
              <a:off x="360000" y="179280"/>
              <a:ext cx="91116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03" name="Прямоугольник 16"/>
            <p:cNvSpPr/>
            <p:nvPr/>
          </p:nvSpPr>
          <p:spPr>
            <a:xfrm>
              <a:off x="509760" y="216720"/>
              <a:ext cx="62928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604" name="Picture 2" descr="http://qrcoder.ru/code/?https%3A%2F%2Ft.me%2Fgarfondrt&amp;4&amp;0"/>
          <p:cNvPicPr/>
          <p:nvPr/>
        </p:nvPicPr>
        <p:blipFill>
          <a:blip r:embed="rId7"/>
          <a:stretch/>
        </p:blipFill>
        <p:spPr>
          <a:xfrm>
            <a:off x="10214640" y="1091520"/>
            <a:ext cx="1475640" cy="1475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540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Прямоугольник 74"/>
          <p:cNvSpPr/>
          <p:nvPr/>
        </p:nvSpPr>
        <p:spPr>
          <a:xfrm>
            <a:off x="8300705" y="3404066"/>
            <a:ext cx="3515188" cy="838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8,3%</a:t>
            </a: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для малых форм хозяйствования с выручкой до 200 млн руб.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Прямоугольник 77"/>
          <p:cNvSpPr/>
          <p:nvPr/>
        </p:nvSpPr>
        <p:spPr>
          <a:xfrm>
            <a:off x="5963078" y="3467404"/>
            <a:ext cx="997783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Ставки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Прямоугольник 80"/>
          <p:cNvSpPr/>
          <p:nvPr/>
        </p:nvSpPr>
        <p:spPr>
          <a:xfrm>
            <a:off x="5266139" y="1253055"/>
            <a:ext cx="6405508" cy="11822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2400" b="1" spc="-1" dirty="0">
                <a:solidFill>
                  <a:srgbClr val="00B050"/>
                </a:solidFill>
              </a:rPr>
              <a:t>Льготное кредитование </a:t>
            </a:r>
            <a:r>
              <a:rPr lang="ru-RU" sz="2400" b="1" spc="-1" dirty="0" err="1">
                <a:solidFill>
                  <a:srgbClr val="00B050"/>
                </a:solidFill>
              </a:rPr>
              <a:t>сельхозтоваропроизводителей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4" name="Группа 10"/>
          <p:cNvGrpSpPr/>
          <p:nvPr/>
        </p:nvGrpSpPr>
        <p:grpSpPr>
          <a:xfrm>
            <a:off x="5527925" y="-1080086"/>
            <a:ext cx="6370948" cy="3346546"/>
            <a:chOff x="5375160" y="-348120"/>
            <a:chExt cx="6815520" cy="2080080"/>
          </a:xfrm>
        </p:grpSpPr>
        <p:sp>
          <p:nvSpPr>
            <p:cNvPr id="535" name="Скругленный прямоугольник 12"/>
            <p:cNvSpPr/>
            <p:nvPr/>
          </p:nvSpPr>
          <p:spPr>
            <a:xfrm>
              <a:off x="5375160" y="1005480"/>
              <a:ext cx="6405508" cy="726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6" name="Прямоугольник 81"/>
            <p:cNvPicPr/>
            <p:nvPr/>
          </p:nvPicPr>
          <p:blipFill>
            <a:blip r:embed="rId2"/>
            <a:stretch/>
          </p:blipFill>
          <p:spPr>
            <a:xfrm>
              <a:off x="9000360" y="-348120"/>
              <a:ext cx="3190320" cy="738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7" name="Кольцо 14"/>
          <p:cNvSpPr/>
          <p:nvPr/>
        </p:nvSpPr>
        <p:spPr>
          <a:xfrm>
            <a:off x="5762965" y="2512365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Прямоугольник 82"/>
          <p:cNvSpPr/>
          <p:nvPr/>
        </p:nvSpPr>
        <p:spPr>
          <a:xfrm>
            <a:off x="5298775" y="5987680"/>
            <a:ext cx="2340747" cy="323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Сумма кредитования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Прямоугольник 83"/>
          <p:cNvSpPr/>
          <p:nvPr/>
        </p:nvSpPr>
        <p:spPr>
          <a:xfrm>
            <a:off x="8308620" y="5861016"/>
            <a:ext cx="3696026" cy="8386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pc="-1" dirty="0">
                <a:solidFill>
                  <a:srgbClr val="00B050"/>
                </a:solidFill>
                <a:latin typeface="Arial"/>
                <a:ea typeface="DejaVu Sans"/>
              </a:rPr>
              <a:t>д</a:t>
            </a: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о </a:t>
            </a:r>
            <a:r>
              <a:rPr lang="ru-RU" sz="2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600</a:t>
            </a: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млн руб. </a:t>
            </a:r>
            <a:r>
              <a:rPr lang="ru-RU" sz="12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(на пополнение оборотных средств, на инвестиционные цели – ограничений нет)</a:t>
            </a:r>
            <a:endParaRPr lang="ru-RU" sz="1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Прямоугольник 84"/>
          <p:cNvSpPr/>
          <p:nvPr/>
        </p:nvSpPr>
        <p:spPr>
          <a:xfrm>
            <a:off x="6116196" y="2500106"/>
            <a:ext cx="5308832" cy="810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6984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pc="-1" dirty="0">
                <a:solidFill>
                  <a:srgbClr val="C79363"/>
                </a:solidFill>
                <a:latin typeface="Arial"/>
              </a:rPr>
              <a:t>Срок кредитования: </a:t>
            </a:r>
          </a:p>
          <a:p>
            <a:pPr marL="355590" indent="-28575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pc="-1" dirty="0">
                <a:solidFill>
                  <a:srgbClr val="C79363"/>
                </a:solidFill>
                <a:latin typeface="Arial"/>
              </a:rPr>
              <a:t>н</a:t>
            </a:r>
            <a:r>
              <a:rPr lang="ru-RU" sz="1600" b="1" strike="noStrike" spc="-1" dirty="0">
                <a:solidFill>
                  <a:srgbClr val="C79363"/>
                </a:solidFill>
                <a:latin typeface="Arial"/>
              </a:rPr>
              <a:t>а пополнение оборотных средств – до 1 года</a:t>
            </a:r>
          </a:p>
          <a:p>
            <a:pPr marL="355590" indent="-28575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pc="-1" dirty="0">
                <a:solidFill>
                  <a:srgbClr val="C79363"/>
                </a:solidFill>
                <a:latin typeface="Arial"/>
              </a:rPr>
              <a:t>на инвестиционные цели – до 15 лет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TextBox 13"/>
          <p:cNvSpPr/>
          <p:nvPr/>
        </p:nvSpPr>
        <p:spPr>
          <a:xfrm>
            <a:off x="203400" y="1190880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42">
            <a:extLst>
              <a:ext uri="{FF2B5EF4-FFF2-40B4-BE49-F238E27FC236}">
                <a16:creationId xmlns:a16="http://schemas.microsoft.com/office/drawing/2014/main" id="{B364AA27-AF64-26E7-F7D4-F4EC737339D5}"/>
              </a:ext>
            </a:extLst>
          </p:cNvPr>
          <p:cNvPicPr/>
          <p:nvPr/>
        </p:nvPicPr>
        <p:blipFill>
          <a:blip r:embed="rId3"/>
          <a:srcRect t="1691" r="61227"/>
          <a:stretch/>
        </p:blipFill>
        <p:spPr>
          <a:xfrm>
            <a:off x="5400" y="724578"/>
            <a:ext cx="4960883" cy="6130901"/>
          </a:xfrm>
          <a:prstGeom prst="rect">
            <a:avLst/>
          </a:prstGeom>
          <a:ln w="0">
            <a:noFill/>
          </a:ln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5EBE56AF-3A65-366E-C421-161EA6C4D4E5}"/>
              </a:ext>
            </a:extLst>
          </p:cNvPr>
          <p:cNvSpPr/>
          <p:nvPr/>
        </p:nvSpPr>
        <p:spPr>
          <a:xfrm>
            <a:off x="145331" y="2109014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Группа 12">
            <a:extLst>
              <a:ext uri="{FF2B5EF4-FFF2-40B4-BE49-F238E27FC236}">
                <a16:creationId xmlns:a16="http://schemas.microsoft.com/office/drawing/2014/main" id="{BB6F3FBE-706A-3E70-C800-546A66463DE2}"/>
              </a:ext>
            </a:extLst>
          </p:cNvPr>
          <p:cNvGrpSpPr/>
          <p:nvPr/>
        </p:nvGrpSpPr>
        <p:grpSpPr>
          <a:xfrm>
            <a:off x="261863" y="253698"/>
            <a:ext cx="11561945" cy="470880"/>
            <a:chOff x="210960" y="179280"/>
            <a:chExt cx="9992160" cy="470880"/>
          </a:xfrm>
        </p:grpSpPr>
        <p:sp>
          <p:nvSpPr>
            <p:cNvPr id="6" name="Параллелограмм 13">
              <a:extLst>
                <a:ext uri="{FF2B5EF4-FFF2-40B4-BE49-F238E27FC236}">
                  <a16:creationId xmlns:a16="http://schemas.microsoft.com/office/drawing/2014/main" id="{3CDE6373-5DD9-C83B-791A-26913D29DE2B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3CCD3D10-5638-70EC-D92A-D706844C0E68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Федеральные программы льготного кредитования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2B01EB9F-BFFF-F335-7D34-582A29E668D9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9" name="Прямоугольник 16">
              <a:extLst>
                <a:ext uri="{FF2B5EF4-FFF2-40B4-BE49-F238E27FC236}">
                  <a16:creationId xmlns:a16="http://schemas.microsoft.com/office/drawing/2014/main" id="{B073D818-2DDF-932E-1F6F-1F4D1B802B0C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308620" y="4341015"/>
            <a:ext cx="3616768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pc="-1" dirty="0">
                <a:solidFill>
                  <a:srgbClr val="00B050"/>
                </a:solidFill>
              </a:rPr>
              <a:t>8,3%</a:t>
            </a:r>
            <a:r>
              <a:rPr lang="ru-RU" sz="2000" b="1" spc="-1" dirty="0">
                <a:solidFill>
                  <a:srgbClr val="00B050"/>
                </a:solidFill>
              </a:rPr>
              <a:t> </a:t>
            </a:r>
            <a:r>
              <a:rPr lang="ru-RU" sz="1400" b="1" spc="-1" dirty="0">
                <a:solidFill>
                  <a:srgbClr val="00B050"/>
                </a:solidFill>
              </a:rPr>
              <a:t>при выручке свыше 200 млн руб. по приоритетным отраслям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08620" y="5122701"/>
            <a:ext cx="3819787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pc="-1" dirty="0">
                <a:solidFill>
                  <a:srgbClr val="00B050"/>
                </a:solidFill>
              </a:rPr>
              <a:t>12,5% </a:t>
            </a:r>
            <a:r>
              <a:rPr lang="ru-RU" sz="1400" b="1" spc="-1" dirty="0">
                <a:solidFill>
                  <a:srgbClr val="00B050"/>
                </a:solidFill>
              </a:rPr>
              <a:t>при выручке свыше 200 млн руб. по неприоритетным отраслям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pic>
        <p:nvPicPr>
          <p:cNvPr id="27" name="object 71">
            <a:extLst>
              <a:ext uri="{FF2B5EF4-FFF2-40B4-BE49-F238E27FC236}">
                <a16:creationId xmlns:a16="http://schemas.microsoft.com/office/drawing/2014/main" id="{165F483A-B454-412C-9169-E8A310DF351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582897" y="5982922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0" name="object 73">
            <a:extLst>
              <a:ext uri="{FF2B5EF4-FFF2-40B4-BE49-F238E27FC236}">
                <a16:creationId xmlns:a16="http://schemas.microsoft.com/office/drawing/2014/main" id="{96278150-C719-42E8-A574-F9865C60E370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570296" y="3465244"/>
            <a:ext cx="387360" cy="35820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3">
            <a:extLst>
              <a:ext uri="{FF2B5EF4-FFF2-40B4-BE49-F238E27FC236}">
                <a16:creationId xmlns:a16="http://schemas.microsoft.com/office/drawing/2014/main" id="{A6F04EC6-3547-4BB2-A422-23303985E2A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570296" y="4332867"/>
            <a:ext cx="387360" cy="358200"/>
          </a:xfrm>
          <a:prstGeom prst="rect">
            <a:avLst/>
          </a:prstGeom>
          <a:ln w="0">
            <a:noFill/>
          </a:ln>
        </p:spPr>
      </p:pic>
      <p:pic>
        <p:nvPicPr>
          <p:cNvPr id="33" name="object 73">
            <a:extLst>
              <a:ext uri="{FF2B5EF4-FFF2-40B4-BE49-F238E27FC236}">
                <a16:creationId xmlns:a16="http://schemas.microsoft.com/office/drawing/2014/main" id="{391C2C68-4FCD-4580-844A-CEE50D2640F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570296" y="5158476"/>
            <a:ext cx="387360" cy="3582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9442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Прямоугольник 74"/>
          <p:cNvSpPr/>
          <p:nvPr/>
        </p:nvSpPr>
        <p:spPr>
          <a:xfrm>
            <a:off x="8300705" y="3404066"/>
            <a:ext cx="3515188" cy="752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14%</a:t>
            </a: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для технологических компаний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Прямоугольник 77"/>
          <p:cNvSpPr/>
          <p:nvPr/>
        </p:nvSpPr>
        <p:spPr>
          <a:xfrm>
            <a:off x="5963078" y="3467404"/>
            <a:ext cx="997783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Ставки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Прямоугольник 80"/>
          <p:cNvSpPr/>
          <p:nvPr/>
        </p:nvSpPr>
        <p:spPr>
          <a:xfrm>
            <a:off x="5320466" y="1353274"/>
            <a:ext cx="6405508" cy="953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3200" b="1" spc="-1" dirty="0">
                <a:solidFill>
                  <a:srgbClr val="00B050"/>
                </a:solidFill>
                <a:latin typeface="Arial"/>
              </a:rPr>
              <a:t>Промышленная ипотека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4" name="Группа 10"/>
          <p:cNvGrpSpPr/>
          <p:nvPr/>
        </p:nvGrpSpPr>
        <p:grpSpPr>
          <a:xfrm>
            <a:off x="5527925" y="-662730"/>
            <a:ext cx="6370948" cy="2929190"/>
            <a:chOff x="5375160" y="-348120"/>
            <a:chExt cx="6815520" cy="2080080"/>
          </a:xfrm>
        </p:grpSpPr>
        <p:sp>
          <p:nvSpPr>
            <p:cNvPr id="535" name="Скругленный прямоугольник 12"/>
            <p:cNvSpPr/>
            <p:nvPr/>
          </p:nvSpPr>
          <p:spPr>
            <a:xfrm>
              <a:off x="5375160" y="1005480"/>
              <a:ext cx="6405508" cy="726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6" name="Прямоугольник 81"/>
            <p:cNvPicPr/>
            <p:nvPr/>
          </p:nvPicPr>
          <p:blipFill>
            <a:blip r:embed="rId2"/>
            <a:stretch/>
          </p:blipFill>
          <p:spPr>
            <a:xfrm>
              <a:off x="9000360" y="-348120"/>
              <a:ext cx="3190320" cy="738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7" name="Кольцо 14"/>
          <p:cNvSpPr/>
          <p:nvPr/>
        </p:nvSpPr>
        <p:spPr>
          <a:xfrm>
            <a:off x="5981040" y="2560806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Прямоугольник 82"/>
          <p:cNvSpPr/>
          <p:nvPr/>
        </p:nvSpPr>
        <p:spPr>
          <a:xfrm>
            <a:off x="5123506" y="5289335"/>
            <a:ext cx="2340747" cy="323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Сумма кредитования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Прямоугольник 83"/>
          <p:cNvSpPr/>
          <p:nvPr/>
        </p:nvSpPr>
        <p:spPr>
          <a:xfrm>
            <a:off x="8308620" y="5168519"/>
            <a:ext cx="3696026" cy="5524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pc="-1" dirty="0">
                <a:solidFill>
                  <a:srgbClr val="00B050"/>
                </a:solidFill>
                <a:latin typeface="Arial"/>
                <a:ea typeface="DejaVu Sans"/>
              </a:rPr>
              <a:t>д</a:t>
            </a: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о </a:t>
            </a:r>
            <a:r>
              <a:rPr lang="ru-RU" sz="3200" b="1" spc="-1" dirty="0">
                <a:solidFill>
                  <a:srgbClr val="00B050"/>
                </a:solidFill>
                <a:latin typeface="Arial"/>
                <a:ea typeface="DejaVu Sans"/>
              </a:rPr>
              <a:t>5</a:t>
            </a:r>
            <a:r>
              <a:rPr lang="ru-RU" sz="32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00</a:t>
            </a: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млн руб. </a:t>
            </a:r>
            <a:endParaRPr lang="ru-RU" sz="1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Прямоугольник 84"/>
          <p:cNvSpPr/>
          <p:nvPr/>
        </p:nvSpPr>
        <p:spPr>
          <a:xfrm>
            <a:off x="6526344" y="2551679"/>
            <a:ext cx="5308832" cy="3521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6984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pc="-1" dirty="0">
                <a:solidFill>
                  <a:srgbClr val="C79363"/>
                </a:solidFill>
                <a:latin typeface="Arial"/>
              </a:rPr>
              <a:t>Срок кредитования – до 7 лет</a:t>
            </a:r>
          </a:p>
        </p:txBody>
      </p:sp>
      <p:sp>
        <p:nvSpPr>
          <p:cNvPr id="552" name="TextBox 13"/>
          <p:cNvSpPr/>
          <p:nvPr/>
        </p:nvSpPr>
        <p:spPr>
          <a:xfrm>
            <a:off x="203400" y="1190880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42">
            <a:extLst>
              <a:ext uri="{FF2B5EF4-FFF2-40B4-BE49-F238E27FC236}">
                <a16:creationId xmlns:a16="http://schemas.microsoft.com/office/drawing/2014/main" id="{B364AA27-AF64-26E7-F7D4-F4EC737339D5}"/>
              </a:ext>
            </a:extLst>
          </p:cNvPr>
          <p:cNvPicPr/>
          <p:nvPr/>
        </p:nvPicPr>
        <p:blipFill>
          <a:blip r:embed="rId3"/>
          <a:srcRect t="1691" r="61227"/>
          <a:stretch/>
        </p:blipFill>
        <p:spPr>
          <a:xfrm>
            <a:off x="5400" y="724578"/>
            <a:ext cx="4960883" cy="6130901"/>
          </a:xfrm>
          <a:prstGeom prst="rect">
            <a:avLst/>
          </a:prstGeom>
          <a:ln w="0">
            <a:noFill/>
          </a:ln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5EBE56AF-3A65-366E-C421-161EA6C4D4E5}"/>
              </a:ext>
            </a:extLst>
          </p:cNvPr>
          <p:cNvSpPr/>
          <p:nvPr/>
        </p:nvSpPr>
        <p:spPr>
          <a:xfrm>
            <a:off x="145331" y="2109014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Группа 12">
            <a:extLst>
              <a:ext uri="{FF2B5EF4-FFF2-40B4-BE49-F238E27FC236}">
                <a16:creationId xmlns:a16="http://schemas.microsoft.com/office/drawing/2014/main" id="{BB6F3FBE-706A-3E70-C800-546A66463DE2}"/>
              </a:ext>
            </a:extLst>
          </p:cNvPr>
          <p:cNvGrpSpPr/>
          <p:nvPr/>
        </p:nvGrpSpPr>
        <p:grpSpPr>
          <a:xfrm>
            <a:off x="261863" y="253698"/>
            <a:ext cx="11561945" cy="470880"/>
            <a:chOff x="210960" y="179280"/>
            <a:chExt cx="9992160" cy="470880"/>
          </a:xfrm>
        </p:grpSpPr>
        <p:sp>
          <p:nvSpPr>
            <p:cNvPr id="6" name="Параллелограмм 13">
              <a:extLst>
                <a:ext uri="{FF2B5EF4-FFF2-40B4-BE49-F238E27FC236}">
                  <a16:creationId xmlns:a16="http://schemas.microsoft.com/office/drawing/2014/main" id="{3CDE6373-5DD9-C83B-791A-26913D29DE2B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3CCD3D10-5638-70EC-D92A-D706844C0E68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Федеральные программы льготного кредитования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2B01EB9F-BFFF-F335-7D34-582A29E668D9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9" name="Прямоугольник 16">
              <a:extLst>
                <a:ext uri="{FF2B5EF4-FFF2-40B4-BE49-F238E27FC236}">
                  <a16:creationId xmlns:a16="http://schemas.microsoft.com/office/drawing/2014/main" id="{B073D818-2DDF-932E-1F6F-1F4D1B802B0C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308620" y="4341015"/>
            <a:ext cx="3616768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pc="-1" dirty="0">
                <a:solidFill>
                  <a:srgbClr val="00B050"/>
                </a:solidFill>
              </a:rPr>
              <a:t>16%</a:t>
            </a:r>
            <a:r>
              <a:rPr lang="ru-RU" sz="2000" b="1" spc="-1" dirty="0">
                <a:solidFill>
                  <a:srgbClr val="00B050"/>
                </a:solidFill>
              </a:rPr>
              <a:t> </a:t>
            </a:r>
            <a:r>
              <a:rPr lang="ru-RU" sz="1400" b="1" spc="-1" dirty="0">
                <a:solidFill>
                  <a:srgbClr val="00B050"/>
                </a:solidFill>
              </a:rPr>
              <a:t>для иных заемщиков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pic>
        <p:nvPicPr>
          <p:cNvPr id="25" name="object 71">
            <a:extLst>
              <a:ext uri="{FF2B5EF4-FFF2-40B4-BE49-F238E27FC236}">
                <a16:creationId xmlns:a16="http://schemas.microsoft.com/office/drawing/2014/main" id="{002BBE93-7DBA-4E5B-B5CD-A79A45E56E0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714084" y="5265649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27" name="object 73">
            <a:extLst>
              <a:ext uri="{FF2B5EF4-FFF2-40B4-BE49-F238E27FC236}">
                <a16:creationId xmlns:a16="http://schemas.microsoft.com/office/drawing/2014/main" id="{A4D3EB57-FF24-4BA0-934D-2AAA638D192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669328" y="3448684"/>
            <a:ext cx="387360" cy="358200"/>
          </a:xfrm>
          <a:prstGeom prst="rect">
            <a:avLst/>
          </a:prstGeom>
          <a:ln w="0">
            <a:noFill/>
          </a:ln>
        </p:spPr>
      </p:pic>
      <p:pic>
        <p:nvPicPr>
          <p:cNvPr id="28" name="object 73">
            <a:extLst>
              <a:ext uri="{FF2B5EF4-FFF2-40B4-BE49-F238E27FC236}">
                <a16:creationId xmlns:a16="http://schemas.microsoft.com/office/drawing/2014/main" id="{47C79092-8EA8-4481-98C5-7C08BE39677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684924" y="4437054"/>
            <a:ext cx="387360" cy="3582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80727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Прямоугольник 74"/>
          <p:cNvSpPr/>
          <p:nvPr/>
        </p:nvSpPr>
        <p:spPr>
          <a:xfrm>
            <a:off x="8359410" y="3436053"/>
            <a:ext cx="3515188" cy="60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pc="-1" dirty="0">
                <a:solidFill>
                  <a:srgbClr val="00B050"/>
                </a:solidFill>
                <a:latin typeface="Arial"/>
                <a:ea typeface="DejaVu Sans"/>
              </a:rPr>
              <a:t>5</a:t>
            </a:r>
            <a:r>
              <a:rPr lang="ru-RU" sz="36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%</a:t>
            </a: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                </a:t>
            </a: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1-й год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Прямоугольник 77"/>
          <p:cNvSpPr/>
          <p:nvPr/>
        </p:nvSpPr>
        <p:spPr>
          <a:xfrm>
            <a:off x="6371401" y="3580533"/>
            <a:ext cx="997783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Ставки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Прямоугольник 80"/>
          <p:cNvSpPr/>
          <p:nvPr/>
        </p:nvSpPr>
        <p:spPr>
          <a:xfrm>
            <a:off x="5266139" y="1253055"/>
            <a:ext cx="6405508" cy="11822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2400" b="1" spc="-1" dirty="0">
                <a:solidFill>
                  <a:srgbClr val="00B050"/>
                </a:solidFill>
                <a:latin typeface="Arial"/>
              </a:rPr>
              <a:t>Кредитование станкостроительных компаний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4" name="Группа 10"/>
          <p:cNvGrpSpPr/>
          <p:nvPr/>
        </p:nvGrpSpPr>
        <p:grpSpPr>
          <a:xfrm>
            <a:off x="5527925" y="-1080086"/>
            <a:ext cx="6370948" cy="3346546"/>
            <a:chOff x="5375160" y="-348120"/>
            <a:chExt cx="6815520" cy="2080080"/>
          </a:xfrm>
        </p:grpSpPr>
        <p:sp>
          <p:nvSpPr>
            <p:cNvPr id="535" name="Скругленный прямоугольник 12"/>
            <p:cNvSpPr/>
            <p:nvPr/>
          </p:nvSpPr>
          <p:spPr>
            <a:xfrm>
              <a:off x="5375160" y="1005480"/>
              <a:ext cx="6405508" cy="726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6" name="Прямоугольник 81"/>
            <p:cNvPicPr/>
            <p:nvPr/>
          </p:nvPicPr>
          <p:blipFill>
            <a:blip r:embed="rId2"/>
            <a:stretch/>
          </p:blipFill>
          <p:spPr>
            <a:xfrm>
              <a:off x="9000360" y="-348120"/>
              <a:ext cx="3190320" cy="738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7" name="Кольцо 14"/>
          <p:cNvSpPr/>
          <p:nvPr/>
        </p:nvSpPr>
        <p:spPr>
          <a:xfrm>
            <a:off x="5759296" y="2590874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Прямоугольник 82"/>
          <p:cNvSpPr/>
          <p:nvPr/>
        </p:nvSpPr>
        <p:spPr>
          <a:xfrm>
            <a:off x="5298775" y="5987680"/>
            <a:ext cx="2340747" cy="323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Сумма кредитования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Прямоугольник 83"/>
          <p:cNvSpPr/>
          <p:nvPr/>
        </p:nvSpPr>
        <p:spPr>
          <a:xfrm>
            <a:off x="8359408" y="5785841"/>
            <a:ext cx="3696026" cy="60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pc="-1" dirty="0">
                <a:solidFill>
                  <a:srgbClr val="00B050"/>
                </a:solidFill>
                <a:latin typeface="Arial"/>
                <a:ea typeface="DejaVu Sans"/>
              </a:rPr>
              <a:t>д</a:t>
            </a: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о </a:t>
            </a:r>
            <a:r>
              <a:rPr lang="ru-RU" sz="3600" b="1" spc="-1" dirty="0">
                <a:solidFill>
                  <a:srgbClr val="00B050"/>
                </a:solidFill>
                <a:latin typeface="Arial"/>
                <a:ea typeface="DejaVu Sans"/>
              </a:rPr>
              <a:t>2</a:t>
            </a:r>
            <a:r>
              <a:rPr lang="ru-RU" sz="36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00</a:t>
            </a: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млн руб. </a:t>
            </a:r>
            <a:endParaRPr lang="ru-RU" sz="1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Прямоугольник 84"/>
          <p:cNvSpPr/>
          <p:nvPr/>
        </p:nvSpPr>
        <p:spPr>
          <a:xfrm>
            <a:off x="6116196" y="2500106"/>
            <a:ext cx="5308832" cy="810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6984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pc="-1" dirty="0">
                <a:solidFill>
                  <a:srgbClr val="C79363"/>
                </a:solidFill>
                <a:latin typeface="Arial"/>
              </a:rPr>
              <a:t>Срок кредитования: </a:t>
            </a:r>
          </a:p>
          <a:p>
            <a:pPr marL="355590" indent="-28575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pc="-1" dirty="0">
                <a:solidFill>
                  <a:srgbClr val="C79363"/>
                </a:solidFill>
                <a:latin typeface="Arial"/>
              </a:rPr>
              <a:t>н</a:t>
            </a:r>
            <a:r>
              <a:rPr lang="ru-RU" sz="1600" b="1" strike="noStrike" spc="-1" dirty="0">
                <a:solidFill>
                  <a:srgbClr val="C79363"/>
                </a:solidFill>
                <a:latin typeface="Arial"/>
              </a:rPr>
              <a:t>а пополнение оборотных средств – до 3 лет</a:t>
            </a:r>
          </a:p>
          <a:p>
            <a:pPr marL="355590" indent="-28575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pc="-1" dirty="0">
                <a:solidFill>
                  <a:srgbClr val="C79363"/>
                </a:solidFill>
                <a:latin typeface="Arial"/>
              </a:rPr>
              <a:t>на инвестиционные цели – до 5 лет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TextBox 13"/>
          <p:cNvSpPr/>
          <p:nvPr/>
        </p:nvSpPr>
        <p:spPr>
          <a:xfrm>
            <a:off x="203400" y="1190880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42">
            <a:extLst>
              <a:ext uri="{FF2B5EF4-FFF2-40B4-BE49-F238E27FC236}">
                <a16:creationId xmlns:a16="http://schemas.microsoft.com/office/drawing/2014/main" id="{B364AA27-AF64-26E7-F7D4-F4EC737339D5}"/>
              </a:ext>
            </a:extLst>
          </p:cNvPr>
          <p:cNvPicPr/>
          <p:nvPr/>
        </p:nvPicPr>
        <p:blipFill>
          <a:blip r:embed="rId3"/>
          <a:srcRect t="1691" r="61227"/>
          <a:stretch/>
        </p:blipFill>
        <p:spPr>
          <a:xfrm>
            <a:off x="5400" y="724578"/>
            <a:ext cx="5439055" cy="6130901"/>
          </a:xfrm>
          <a:prstGeom prst="rect">
            <a:avLst/>
          </a:prstGeom>
          <a:ln w="0">
            <a:noFill/>
          </a:ln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5EBE56AF-3A65-366E-C421-161EA6C4D4E5}"/>
              </a:ext>
            </a:extLst>
          </p:cNvPr>
          <p:cNvSpPr/>
          <p:nvPr/>
        </p:nvSpPr>
        <p:spPr>
          <a:xfrm>
            <a:off x="145331" y="2109014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Группа 12">
            <a:extLst>
              <a:ext uri="{FF2B5EF4-FFF2-40B4-BE49-F238E27FC236}">
                <a16:creationId xmlns:a16="http://schemas.microsoft.com/office/drawing/2014/main" id="{BB6F3FBE-706A-3E70-C800-546A66463DE2}"/>
              </a:ext>
            </a:extLst>
          </p:cNvPr>
          <p:cNvGrpSpPr/>
          <p:nvPr/>
        </p:nvGrpSpPr>
        <p:grpSpPr>
          <a:xfrm>
            <a:off x="261863" y="253698"/>
            <a:ext cx="11561945" cy="470880"/>
            <a:chOff x="210960" y="179280"/>
            <a:chExt cx="9992160" cy="470880"/>
          </a:xfrm>
        </p:grpSpPr>
        <p:sp>
          <p:nvSpPr>
            <p:cNvPr id="6" name="Параллелограмм 13">
              <a:extLst>
                <a:ext uri="{FF2B5EF4-FFF2-40B4-BE49-F238E27FC236}">
                  <a16:creationId xmlns:a16="http://schemas.microsoft.com/office/drawing/2014/main" id="{3CDE6373-5DD9-C83B-791A-26913D29DE2B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3CCD3D10-5638-70EC-D92A-D706844C0E68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Федеральные программы льготного кредитования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2B01EB9F-BFFF-F335-7D34-582A29E668D9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9" name="Прямоугольник 16">
              <a:extLst>
                <a:ext uri="{FF2B5EF4-FFF2-40B4-BE49-F238E27FC236}">
                  <a16:creationId xmlns:a16="http://schemas.microsoft.com/office/drawing/2014/main" id="{B073D818-2DDF-932E-1F6F-1F4D1B802B0C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308620" y="4294848"/>
            <a:ext cx="3616768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pc="-1" dirty="0">
                <a:solidFill>
                  <a:srgbClr val="00B050"/>
                </a:solidFill>
              </a:rPr>
              <a:t>11,5%</a:t>
            </a:r>
            <a:r>
              <a:rPr lang="ru-RU" sz="2000" b="1" spc="-1" dirty="0">
                <a:solidFill>
                  <a:srgbClr val="00B050"/>
                </a:solidFill>
              </a:rPr>
              <a:t>          </a:t>
            </a:r>
            <a:r>
              <a:rPr lang="ru-RU" sz="1400" b="1" spc="-1" dirty="0">
                <a:solidFill>
                  <a:srgbClr val="00B050"/>
                </a:solidFill>
              </a:rPr>
              <a:t>2-й год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9407" y="5081404"/>
            <a:ext cx="3819787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pc="-1" dirty="0">
                <a:solidFill>
                  <a:srgbClr val="00B050"/>
                </a:solidFill>
              </a:rPr>
              <a:t>13,5%</a:t>
            </a:r>
            <a:r>
              <a:rPr lang="ru-RU" sz="2400" b="1" spc="-1" dirty="0">
                <a:solidFill>
                  <a:srgbClr val="00B050"/>
                </a:solidFill>
              </a:rPr>
              <a:t>        </a:t>
            </a:r>
            <a:r>
              <a:rPr lang="ru-RU" sz="1400" b="1" spc="-1" dirty="0">
                <a:solidFill>
                  <a:srgbClr val="00B050"/>
                </a:solidFill>
              </a:rPr>
              <a:t>3-й год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pic>
        <p:nvPicPr>
          <p:cNvPr id="27" name="object 71">
            <a:extLst>
              <a:ext uri="{FF2B5EF4-FFF2-40B4-BE49-F238E27FC236}">
                <a16:creationId xmlns:a16="http://schemas.microsoft.com/office/drawing/2014/main" id="{B1CCB195-738A-4FAB-8301-12F9EBC202C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69259" y="5882969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0" name="object 73">
            <a:extLst>
              <a:ext uri="{FF2B5EF4-FFF2-40B4-BE49-F238E27FC236}">
                <a16:creationId xmlns:a16="http://schemas.microsoft.com/office/drawing/2014/main" id="{27EF6961-09BC-4C86-B3DA-61B9EAC4136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653116" y="4390887"/>
            <a:ext cx="387360" cy="35820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3">
            <a:extLst>
              <a:ext uri="{FF2B5EF4-FFF2-40B4-BE49-F238E27FC236}">
                <a16:creationId xmlns:a16="http://schemas.microsoft.com/office/drawing/2014/main" id="{B999D19C-44B5-4182-9559-866262E0DE5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636634" y="3545791"/>
            <a:ext cx="387360" cy="358200"/>
          </a:xfrm>
          <a:prstGeom prst="rect">
            <a:avLst/>
          </a:prstGeom>
          <a:ln w="0">
            <a:noFill/>
          </a:ln>
        </p:spPr>
      </p:pic>
      <p:pic>
        <p:nvPicPr>
          <p:cNvPr id="33" name="object 73">
            <a:extLst>
              <a:ext uri="{FF2B5EF4-FFF2-40B4-BE49-F238E27FC236}">
                <a16:creationId xmlns:a16="http://schemas.microsoft.com/office/drawing/2014/main" id="{775C37C5-A691-4E2F-9DCE-BF439E2BB83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662663" y="5136928"/>
            <a:ext cx="387360" cy="3582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5646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Прямоугольник 74"/>
          <p:cNvSpPr/>
          <p:nvPr/>
        </p:nvSpPr>
        <p:spPr>
          <a:xfrm>
            <a:off x="8255613" y="3348975"/>
            <a:ext cx="3515188" cy="60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17,5%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Прямоугольник 77"/>
          <p:cNvSpPr/>
          <p:nvPr/>
        </p:nvSpPr>
        <p:spPr>
          <a:xfrm>
            <a:off x="6377588" y="3491994"/>
            <a:ext cx="997783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Ставка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Прямоугольник 80"/>
          <p:cNvSpPr/>
          <p:nvPr/>
        </p:nvSpPr>
        <p:spPr>
          <a:xfrm>
            <a:off x="5474812" y="1263830"/>
            <a:ext cx="6084166" cy="11822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2400" b="1" spc="-1" dirty="0">
                <a:solidFill>
                  <a:srgbClr val="00B050"/>
                </a:solidFill>
                <a:latin typeface="Arial"/>
              </a:rPr>
              <a:t>Программа льготного кредитования МСП на инвестиционные цели 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4" name="Группа 10"/>
          <p:cNvGrpSpPr/>
          <p:nvPr/>
        </p:nvGrpSpPr>
        <p:grpSpPr>
          <a:xfrm>
            <a:off x="5527925" y="-1080086"/>
            <a:ext cx="6370948" cy="3346546"/>
            <a:chOff x="5375160" y="-348120"/>
            <a:chExt cx="6815520" cy="2080080"/>
          </a:xfrm>
        </p:grpSpPr>
        <p:sp>
          <p:nvSpPr>
            <p:cNvPr id="535" name="Скругленный прямоугольник 12"/>
            <p:cNvSpPr/>
            <p:nvPr/>
          </p:nvSpPr>
          <p:spPr>
            <a:xfrm>
              <a:off x="5375160" y="1005480"/>
              <a:ext cx="6405508" cy="726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6" name="Прямоугольник 81"/>
            <p:cNvPicPr/>
            <p:nvPr/>
          </p:nvPicPr>
          <p:blipFill>
            <a:blip r:embed="rId2"/>
            <a:stretch/>
          </p:blipFill>
          <p:spPr>
            <a:xfrm>
              <a:off x="9000360" y="-348120"/>
              <a:ext cx="3190320" cy="738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7" name="Кольцо 14"/>
          <p:cNvSpPr/>
          <p:nvPr/>
        </p:nvSpPr>
        <p:spPr>
          <a:xfrm>
            <a:off x="6079391" y="255168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Прямоугольник 82"/>
          <p:cNvSpPr/>
          <p:nvPr/>
        </p:nvSpPr>
        <p:spPr>
          <a:xfrm>
            <a:off x="5221856" y="4365370"/>
            <a:ext cx="2340747" cy="323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Сумма кредитования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Прямоугольник 84"/>
          <p:cNvSpPr/>
          <p:nvPr/>
        </p:nvSpPr>
        <p:spPr>
          <a:xfrm>
            <a:off x="6461969" y="2551680"/>
            <a:ext cx="5308832" cy="3521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6984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pc="-1" dirty="0">
                <a:solidFill>
                  <a:srgbClr val="C79363"/>
                </a:solidFill>
                <a:latin typeface="Arial"/>
              </a:rPr>
              <a:t>Срок кредитования – до 10 лет</a:t>
            </a:r>
          </a:p>
        </p:txBody>
      </p:sp>
      <p:sp>
        <p:nvSpPr>
          <p:cNvPr id="552" name="TextBox 13"/>
          <p:cNvSpPr/>
          <p:nvPr/>
        </p:nvSpPr>
        <p:spPr>
          <a:xfrm>
            <a:off x="203400" y="1190880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42">
            <a:extLst>
              <a:ext uri="{FF2B5EF4-FFF2-40B4-BE49-F238E27FC236}">
                <a16:creationId xmlns:a16="http://schemas.microsoft.com/office/drawing/2014/main" id="{B364AA27-AF64-26E7-F7D4-F4EC737339D5}"/>
              </a:ext>
            </a:extLst>
          </p:cNvPr>
          <p:cNvPicPr/>
          <p:nvPr/>
        </p:nvPicPr>
        <p:blipFill>
          <a:blip r:embed="rId3"/>
          <a:srcRect t="1691" r="61227"/>
          <a:stretch/>
        </p:blipFill>
        <p:spPr>
          <a:xfrm>
            <a:off x="5400" y="724578"/>
            <a:ext cx="5469412" cy="6130901"/>
          </a:xfrm>
          <a:prstGeom prst="rect">
            <a:avLst/>
          </a:prstGeom>
          <a:ln w="0">
            <a:noFill/>
          </a:ln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5EBE56AF-3A65-366E-C421-161EA6C4D4E5}"/>
              </a:ext>
            </a:extLst>
          </p:cNvPr>
          <p:cNvSpPr/>
          <p:nvPr/>
        </p:nvSpPr>
        <p:spPr>
          <a:xfrm>
            <a:off x="145331" y="2109014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Группа 12">
            <a:extLst>
              <a:ext uri="{FF2B5EF4-FFF2-40B4-BE49-F238E27FC236}">
                <a16:creationId xmlns:a16="http://schemas.microsoft.com/office/drawing/2014/main" id="{BB6F3FBE-706A-3E70-C800-546A66463DE2}"/>
              </a:ext>
            </a:extLst>
          </p:cNvPr>
          <p:cNvGrpSpPr/>
          <p:nvPr/>
        </p:nvGrpSpPr>
        <p:grpSpPr>
          <a:xfrm>
            <a:off x="261863" y="253698"/>
            <a:ext cx="11561945" cy="470880"/>
            <a:chOff x="210960" y="179280"/>
            <a:chExt cx="9992160" cy="470880"/>
          </a:xfrm>
        </p:grpSpPr>
        <p:sp>
          <p:nvSpPr>
            <p:cNvPr id="6" name="Параллелограмм 13">
              <a:extLst>
                <a:ext uri="{FF2B5EF4-FFF2-40B4-BE49-F238E27FC236}">
                  <a16:creationId xmlns:a16="http://schemas.microsoft.com/office/drawing/2014/main" id="{3CDE6373-5DD9-C83B-791A-26913D29DE2B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3CCD3D10-5638-70EC-D92A-D706844C0E68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Федеральные программы льготного кредитования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2B01EB9F-BFFF-F335-7D34-582A29E668D9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9" name="Прямоугольник 16">
              <a:extLst>
                <a:ext uri="{FF2B5EF4-FFF2-40B4-BE49-F238E27FC236}">
                  <a16:creationId xmlns:a16="http://schemas.microsoft.com/office/drawing/2014/main" id="{B073D818-2DDF-932E-1F6F-1F4D1B802B0C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308620" y="4341015"/>
            <a:ext cx="3616768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pc="-1" dirty="0">
                <a:solidFill>
                  <a:srgbClr val="00B050"/>
                </a:solidFill>
              </a:rPr>
              <a:t>до 200 млн руб. </a:t>
            </a:r>
            <a:r>
              <a:rPr lang="ru-RU" sz="1400" b="1" spc="-1" dirty="0">
                <a:solidFill>
                  <a:srgbClr val="00B050"/>
                </a:solidFill>
              </a:rPr>
              <a:t>для </a:t>
            </a:r>
            <a:r>
              <a:rPr lang="ru-RU" sz="1400" b="1" spc="-1" dirty="0" err="1">
                <a:solidFill>
                  <a:srgbClr val="00B050"/>
                </a:solidFill>
              </a:rPr>
              <a:t>микропредприятий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08620" y="5122701"/>
            <a:ext cx="3819787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pc="-1" dirty="0">
                <a:solidFill>
                  <a:srgbClr val="00B050"/>
                </a:solidFill>
              </a:rPr>
              <a:t>до 500 млн руб. </a:t>
            </a:r>
            <a:r>
              <a:rPr lang="ru-RU" sz="1400" b="1" spc="-1" dirty="0">
                <a:solidFill>
                  <a:srgbClr val="00B050"/>
                </a:solidFill>
              </a:rPr>
              <a:t>для малых предприятий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08620" y="5887608"/>
            <a:ext cx="3743387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pc="-1" dirty="0">
                <a:solidFill>
                  <a:srgbClr val="00B050"/>
                </a:solidFill>
              </a:rPr>
              <a:t>до 2 млрд руб. </a:t>
            </a:r>
            <a:r>
              <a:rPr lang="ru-RU" sz="1400" b="1" spc="-1" dirty="0">
                <a:solidFill>
                  <a:srgbClr val="00B050"/>
                </a:solidFill>
              </a:rPr>
              <a:t>для малых предприятий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pic>
        <p:nvPicPr>
          <p:cNvPr id="28" name="object 71">
            <a:extLst>
              <a:ext uri="{FF2B5EF4-FFF2-40B4-BE49-F238E27FC236}">
                <a16:creationId xmlns:a16="http://schemas.microsoft.com/office/drawing/2014/main" id="{D2831C24-79D8-4A82-B6E5-0169D383B29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69259" y="5954686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29" name="object 71">
            <a:extLst>
              <a:ext uri="{FF2B5EF4-FFF2-40B4-BE49-F238E27FC236}">
                <a16:creationId xmlns:a16="http://schemas.microsoft.com/office/drawing/2014/main" id="{532EA924-9166-4C54-B2D9-33295614AD9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69259" y="523597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0" name="object 71">
            <a:extLst>
              <a:ext uri="{FF2B5EF4-FFF2-40B4-BE49-F238E27FC236}">
                <a16:creationId xmlns:a16="http://schemas.microsoft.com/office/drawing/2014/main" id="{8CE1A750-3A95-45B2-B5CF-0285AA83B06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64536" y="4428446"/>
            <a:ext cx="358200" cy="3582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78785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Прямоугольник 80"/>
          <p:cNvSpPr/>
          <p:nvPr/>
        </p:nvSpPr>
        <p:spPr>
          <a:xfrm>
            <a:off x="5474812" y="1263830"/>
            <a:ext cx="6084166" cy="11822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2400" b="1" spc="-1" dirty="0">
                <a:solidFill>
                  <a:srgbClr val="00B050"/>
                </a:solidFill>
                <a:latin typeface="Arial"/>
              </a:rPr>
              <a:t>облигационное финансирование и ЦФА (цифровые финансовые активы)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4" name="Группа 10"/>
          <p:cNvGrpSpPr/>
          <p:nvPr/>
        </p:nvGrpSpPr>
        <p:grpSpPr>
          <a:xfrm>
            <a:off x="5527925" y="-1080086"/>
            <a:ext cx="6370948" cy="3346546"/>
            <a:chOff x="5375160" y="-348120"/>
            <a:chExt cx="6815520" cy="2080080"/>
          </a:xfrm>
        </p:grpSpPr>
        <p:sp>
          <p:nvSpPr>
            <p:cNvPr id="535" name="Скругленный прямоугольник 12"/>
            <p:cNvSpPr/>
            <p:nvPr/>
          </p:nvSpPr>
          <p:spPr>
            <a:xfrm>
              <a:off x="5375160" y="1005480"/>
              <a:ext cx="6405508" cy="726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6" name="Прямоугольник 81"/>
            <p:cNvPicPr/>
            <p:nvPr/>
          </p:nvPicPr>
          <p:blipFill>
            <a:blip r:embed="rId2"/>
            <a:stretch/>
          </p:blipFill>
          <p:spPr>
            <a:xfrm>
              <a:off x="9000360" y="-348120"/>
              <a:ext cx="3190320" cy="738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7" name="Кольцо 14"/>
          <p:cNvSpPr/>
          <p:nvPr/>
        </p:nvSpPr>
        <p:spPr>
          <a:xfrm>
            <a:off x="6576120" y="2574375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0" name="Прямоугольник 84"/>
          <p:cNvSpPr/>
          <p:nvPr/>
        </p:nvSpPr>
        <p:spPr>
          <a:xfrm>
            <a:off x="5373814" y="2614393"/>
            <a:ext cx="6669248" cy="28997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6984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/>
              <a:t>                              Требования к эмитентам:</a:t>
            </a:r>
          </a:p>
          <a:p>
            <a:pPr marL="6984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ru-RU" sz="1400" dirty="0"/>
            </a:br>
            <a:r>
              <a:rPr lang="ru-RU" sz="1400" dirty="0"/>
              <a:t>         Компания состоит в Едином реестре субъектом МСП</a:t>
            </a:r>
            <a:br>
              <a:rPr lang="ru-RU" sz="1400" dirty="0"/>
            </a:br>
            <a:r>
              <a:rPr lang="ru-RU" sz="1400" dirty="0"/>
              <a:t>         Срок существования эмитента - не менее 3 лет</a:t>
            </a:r>
            <a:br>
              <a:rPr lang="ru-RU" sz="1400" dirty="0"/>
            </a:br>
            <a:r>
              <a:rPr lang="ru-RU" sz="1400" dirty="0"/>
              <a:t>         Наличие отчетности за последние 3 года</a:t>
            </a:r>
            <a:br>
              <a:rPr lang="ru-RU" sz="1400" dirty="0"/>
            </a:br>
            <a:r>
              <a:rPr lang="ru-RU" sz="1400" dirty="0"/>
              <a:t>         Компании с объемом выручки за последний год не менее 120 млн руб.</a:t>
            </a:r>
            <a:br>
              <a:rPr lang="ru-RU" sz="1400" dirty="0"/>
            </a:br>
            <a:r>
              <a:rPr lang="ru-RU" sz="1400" dirty="0"/>
              <a:t>         Максимальное значение выручки не более 10 млрд. рублей</a:t>
            </a:r>
            <a:br>
              <a:rPr lang="ru-RU" sz="1400" dirty="0"/>
            </a:br>
            <a:r>
              <a:rPr lang="ru-RU" sz="1400" dirty="0"/>
              <a:t>         Численность сотрудников не более 250 человек</a:t>
            </a:r>
            <a:br>
              <a:rPr lang="ru-RU" sz="1400" dirty="0"/>
            </a:br>
            <a:r>
              <a:rPr lang="ru-RU" sz="1400" dirty="0"/>
              <a:t>         </a:t>
            </a:r>
          </a:p>
          <a:p>
            <a:pPr marL="6984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/>
              <a:t>                               Работа в приоритетных отраслях:</a:t>
            </a:r>
          </a:p>
          <a:p>
            <a:pPr marL="6984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ru-RU" sz="1400" dirty="0"/>
            </a:br>
            <a:r>
              <a:rPr lang="ru-RU" sz="1400" dirty="0"/>
              <a:t>         Субъекты МСП промышленные компании, экспортеры</a:t>
            </a:r>
            <a:br>
              <a:rPr lang="ru-RU" sz="1400" dirty="0"/>
            </a:br>
            <a:r>
              <a:rPr lang="ru-RU" sz="1400" dirty="0"/>
              <a:t>         МТК (малые технологичные компании)</a:t>
            </a:r>
            <a:br>
              <a:rPr lang="ru-RU" sz="1400" dirty="0"/>
            </a:br>
            <a:r>
              <a:rPr lang="ru-RU" sz="1400" dirty="0"/>
              <a:t>         МСП+</a:t>
            </a:r>
            <a:endParaRPr lang="ru-RU" sz="1400" b="1" spc="-1" dirty="0">
              <a:solidFill>
                <a:srgbClr val="C79363"/>
              </a:solidFill>
              <a:latin typeface="Arial"/>
            </a:endParaRPr>
          </a:p>
        </p:txBody>
      </p:sp>
      <p:sp>
        <p:nvSpPr>
          <p:cNvPr id="552" name="TextBox 13"/>
          <p:cNvSpPr/>
          <p:nvPr/>
        </p:nvSpPr>
        <p:spPr>
          <a:xfrm>
            <a:off x="203400" y="1190880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42">
            <a:extLst>
              <a:ext uri="{FF2B5EF4-FFF2-40B4-BE49-F238E27FC236}">
                <a16:creationId xmlns:a16="http://schemas.microsoft.com/office/drawing/2014/main" id="{B364AA27-AF64-26E7-F7D4-F4EC737339D5}"/>
              </a:ext>
            </a:extLst>
          </p:cNvPr>
          <p:cNvPicPr/>
          <p:nvPr/>
        </p:nvPicPr>
        <p:blipFill>
          <a:blip r:embed="rId3"/>
          <a:srcRect t="1691" r="61227"/>
          <a:stretch/>
        </p:blipFill>
        <p:spPr>
          <a:xfrm>
            <a:off x="5400" y="724578"/>
            <a:ext cx="5469412" cy="6130901"/>
          </a:xfrm>
          <a:prstGeom prst="rect">
            <a:avLst/>
          </a:prstGeom>
          <a:ln w="0">
            <a:noFill/>
          </a:ln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5EBE56AF-3A65-366E-C421-161EA6C4D4E5}"/>
              </a:ext>
            </a:extLst>
          </p:cNvPr>
          <p:cNvSpPr/>
          <p:nvPr/>
        </p:nvSpPr>
        <p:spPr>
          <a:xfrm>
            <a:off x="145331" y="2109014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Группа 12">
            <a:extLst>
              <a:ext uri="{FF2B5EF4-FFF2-40B4-BE49-F238E27FC236}">
                <a16:creationId xmlns:a16="http://schemas.microsoft.com/office/drawing/2014/main" id="{BB6F3FBE-706A-3E70-C800-546A66463DE2}"/>
              </a:ext>
            </a:extLst>
          </p:cNvPr>
          <p:cNvGrpSpPr/>
          <p:nvPr/>
        </p:nvGrpSpPr>
        <p:grpSpPr>
          <a:xfrm>
            <a:off x="261863" y="253698"/>
            <a:ext cx="11561945" cy="470880"/>
            <a:chOff x="210960" y="179280"/>
            <a:chExt cx="9992160" cy="470880"/>
          </a:xfrm>
        </p:grpSpPr>
        <p:sp>
          <p:nvSpPr>
            <p:cNvPr id="6" name="Параллелограмм 13">
              <a:extLst>
                <a:ext uri="{FF2B5EF4-FFF2-40B4-BE49-F238E27FC236}">
                  <a16:creationId xmlns:a16="http://schemas.microsoft.com/office/drawing/2014/main" id="{3CDE6373-5DD9-C83B-791A-26913D29DE2B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3CCD3D10-5638-70EC-D92A-D706844C0E68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Альтернативные инструменты заемного финансирования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2B01EB9F-BFFF-F335-7D34-582A29E668D9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9" name="Прямоугольник 16">
              <a:extLst>
                <a:ext uri="{FF2B5EF4-FFF2-40B4-BE49-F238E27FC236}">
                  <a16:creationId xmlns:a16="http://schemas.microsoft.com/office/drawing/2014/main" id="{B073D818-2DDF-932E-1F6F-1F4D1B802B0C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28" name="Рисунок 6">
            <a:extLst>
              <a:ext uri="{FF2B5EF4-FFF2-40B4-BE49-F238E27FC236}">
                <a16:creationId xmlns:a16="http://schemas.microsoft.com/office/drawing/2014/main" id="{4A634703-C520-7355-5076-F36D937AFE8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521765" y="5982699"/>
            <a:ext cx="3478275" cy="393840"/>
          </a:xfrm>
          <a:prstGeom prst="rect">
            <a:avLst/>
          </a:prstGeom>
          <a:ln w="0">
            <a:noFill/>
          </a:ln>
        </p:spPr>
      </p:pic>
      <p:sp>
        <p:nvSpPr>
          <p:cNvPr id="17" name="Кольцо 14"/>
          <p:cNvSpPr/>
          <p:nvPr/>
        </p:nvSpPr>
        <p:spPr>
          <a:xfrm>
            <a:off x="6611623" y="4371017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51301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Прямоугольник 77"/>
          <p:cNvSpPr/>
          <p:nvPr/>
        </p:nvSpPr>
        <p:spPr>
          <a:xfrm>
            <a:off x="6377588" y="3491994"/>
            <a:ext cx="997783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Прямоугольник 80"/>
          <p:cNvSpPr/>
          <p:nvPr/>
        </p:nvSpPr>
        <p:spPr>
          <a:xfrm>
            <a:off x="5523907" y="1266961"/>
            <a:ext cx="6084166" cy="11822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2400" b="1" spc="-1" dirty="0">
                <a:solidFill>
                  <a:srgbClr val="00B050"/>
                </a:solidFill>
                <a:latin typeface="Arial"/>
              </a:rPr>
              <a:t>Преимущества облигационного финансирования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4" name="Группа 10"/>
          <p:cNvGrpSpPr/>
          <p:nvPr/>
        </p:nvGrpSpPr>
        <p:grpSpPr>
          <a:xfrm>
            <a:off x="5527925" y="-1080086"/>
            <a:ext cx="6370948" cy="3346546"/>
            <a:chOff x="5375160" y="-348120"/>
            <a:chExt cx="6815520" cy="2080080"/>
          </a:xfrm>
        </p:grpSpPr>
        <p:sp>
          <p:nvSpPr>
            <p:cNvPr id="535" name="Скругленный прямоугольник 12"/>
            <p:cNvSpPr/>
            <p:nvPr/>
          </p:nvSpPr>
          <p:spPr>
            <a:xfrm>
              <a:off x="5375160" y="1005480"/>
              <a:ext cx="6405508" cy="726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6" name="Прямоугольник 81"/>
            <p:cNvPicPr/>
            <p:nvPr/>
          </p:nvPicPr>
          <p:blipFill>
            <a:blip r:embed="rId2"/>
            <a:stretch/>
          </p:blipFill>
          <p:spPr>
            <a:xfrm>
              <a:off x="9000360" y="-348120"/>
              <a:ext cx="3190320" cy="738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2" name="TextBox 13"/>
          <p:cNvSpPr/>
          <p:nvPr/>
        </p:nvSpPr>
        <p:spPr>
          <a:xfrm>
            <a:off x="203400" y="1190880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42">
            <a:extLst>
              <a:ext uri="{FF2B5EF4-FFF2-40B4-BE49-F238E27FC236}">
                <a16:creationId xmlns:a16="http://schemas.microsoft.com/office/drawing/2014/main" id="{B364AA27-AF64-26E7-F7D4-F4EC737339D5}"/>
              </a:ext>
            </a:extLst>
          </p:cNvPr>
          <p:cNvPicPr/>
          <p:nvPr/>
        </p:nvPicPr>
        <p:blipFill>
          <a:blip r:embed="rId3"/>
          <a:srcRect t="1691" r="61227"/>
          <a:stretch/>
        </p:blipFill>
        <p:spPr>
          <a:xfrm>
            <a:off x="-29726" y="755852"/>
            <a:ext cx="4641220" cy="6130901"/>
          </a:xfrm>
          <a:prstGeom prst="rect">
            <a:avLst/>
          </a:prstGeom>
          <a:ln w="0">
            <a:noFill/>
          </a:ln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5EBE56AF-3A65-366E-C421-161EA6C4D4E5}"/>
              </a:ext>
            </a:extLst>
          </p:cNvPr>
          <p:cNvSpPr/>
          <p:nvPr/>
        </p:nvSpPr>
        <p:spPr>
          <a:xfrm>
            <a:off x="145331" y="2109014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Группа 12">
            <a:extLst>
              <a:ext uri="{FF2B5EF4-FFF2-40B4-BE49-F238E27FC236}">
                <a16:creationId xmlns:a16="http://schemas.microsoft.com/office/drawing/2014/main" id="{BB6F3FBE-706A-3E70-C800-546A66463DE2}"/>
              </a:ext>
            </a:extLst>
          </p:cNvPr>
          <p:cNvGrpSpPr/>
          <p:nvPr/>
        </p:nvGrpSpPr>
        <p:grpSpPr>
          <a:xfrm>
            <a:off x="261863" y="253698"/>
            <a:ext cx="11561945" cy="470880"/>
            <a:chOff x="210960" y="179280"/>
            <a:chExt cx="9992160" cy="470880"/>
          </a:xfrm>
        </p:grpSpPr>
        <p:sp>
          <p:nvSpPr>
            <p:cNvPr id="6" name="Параллелограмм 13">
              <a:extLst>
                <a:ext uri="{FF2B5EF4-FFF2-40B4-BE49-F238E27FC236}">
                  <a16:creationId xmlns:a16="http://schemas.microsoft.com/office/drawing/2014/main" id="{3CDE6373-5DD9-C83B-791A-26913D29DE2B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3CCD3D10-5638-70EC-D92A-D706844C0E68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Альтернативные инструменты заемного финансирования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2B01EB9F-BFFF-F335-7D34-582A29E668D9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9" name="Прямоугольник 16">
              <a:extLst>
                <a:ext uri="{FF2B5EF4-FFF2-40B4-BE49-F238E27FC236}">
                  <a16:creationId xmlns:a16="http://schemas.microsoft.com/office/drawing/2014/main" id="{B073D818-2DDF-932E-1F6F-1F4D1B802B0C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959459" y="2471150"/>
            <a:ext cx="382381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50"/>
              </a:lnSpc>
            </a:pPr>
            <a:r>
              <a:rPr lang="ru-RU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Срок подготовки документов до момента размещения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59460" y="3488712"/>
            <a:ext cx="3745769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50"/>
              </a:lnSpc>
            </a:pPr>
            <a:r>
              <a:rPr lang="ru-RU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Срок обращаемости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59460" y="4275091"/>
            <a:ext cx="249465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50"/>
              </a:lnSpc>
            </a:pPr>
            <a:r>
              <a:rPr lang="ru-RU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Объемы размещения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67845" y="5053669"/>
            <a:ext cx="2143920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50"/>
              </a:lnSpc>
            </a:pPr>
            <a:r>
              <a:rPr lang="ru-RU" dirty="0">
                <a:solidFill>
                  <a:srgbClr val="3C3939"/>
                </a:solidFill>
                <a:latin typeface="Raleway" pitchFamily="34" charset="0"/>
              </a:rPr>
              <a:t>Среда обращения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16656" y="2486459"/>
            <a:ext cx="2849077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 6 месяцев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16656" y="3486788"/>
            <a:ext cx="2349759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От 1,5 до 3 лет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16656" y="4267717"/>
            <a:ext cx="2417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От 300 млн рублей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41950" y="5081632"/>
            <a:ext cx="3656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Биржевой и внебиржевой рынки</a:t>
            </a:r>
          </a:p>
        </p:txBody>
      </p:sp>
      <p:sp>
        <p:nvSpPr>
          <p:cNvPr id="34" name="Кольцо 14"/>
          <p:cNvSpPr/>
          <p:nvPr/>
        </p:nvSpPr>
        <p:spPr>
          <a:xfrm>
            <a:off x="4625996" y="2523637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" name="Кольцо 14"/>
          <p:cNvSpPr/>
          <p:nvPr/>
        </p:nvSpPr>
        <p:spPr>
          <a:xfrm>
            <a:off x="4611494" y="3507022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" name="Кольцо 14"/>
          <p:cNvSpPr/>
          <p:nvPr/>
        </p:nvSpPr>
        <p:spPr>
          <a:xfrm>
            <a:off x="4611494" y="4310632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" name="Кольцо 14"/>
          <p:cNvSpPr/>
          <p:nvPr/>
        </p:nvSpPr>
        <p:spPr>
          <a:xfrm>
            <a:off x="4620574" y="5129491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8" name="Рисунок 6">
            <a:extLst>
              <a:ext uri="{FF2B5EF4-FFF2-40B4-BE49-F238E27FC236}">
                <a16:creationId xmlns:a16="http://schemas.microsoft.com/office/drawing/2014/main" id="{4A634703-C520-7355-5076-F36D937AFE8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025329" y="822791"/>
            <a:ext cx="3478275" cy="393840"/>
          </a:xfrm>
          <a:prstGeom prst="rect">
            <a:avLst/>
          </a:prstGeom>
          <a:ln w="0">
            <a:noFill/>
          </a:ln>
        </p:spPr>
      </p:pic>
      <p:sp>
        <p:nvSpPr>
          <p:cNvPr id="28" name="Кольцо 14"/>
          <p:cNvSpPr/>
          <p:nvPr/>
        </p:nvSpPr>
        <p:spPr>
          <a:xfrm>
            <a:off x="4611494" y="5869121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4040" y="5819794"/>
            <a:ext cx="1531510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50"/>
              </a:lnSpc>
            </a:pPr>
            <a:r>
              <a:rPr lang="ru-RU" dirty="0">
                <a:solidFill>
                  <a:srgbClr val="3C3939"/>
                </a:solidFill>
                <a:latin typeface="Raleway" pitchFamily="34" charset="0"/>
              </a:rPr>
              <a:t>Доступность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92516" y="5843138"/>
            <a:ext cx="3355790" cy="377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Беззалоговое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16548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Прямоугольник 77"/>
          <p:cNvSpPr/>
          <p:nvPr/>
        </p:nvSpPr>
        <p:spPr>
          <a:xfrm>
            <a:off x="6377588" y="3491994"/>
            <a:ext cx="997783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Прямоугольник 80"/>
          <p:cNvSpPr/>
          <p:nvPr/>
        </p:nvSpPr>
        <p:spPr>
          <a:xfrm>
            <a:off x="5479682" y="1345985"/>
            <a:ext cx="6084166" cy="838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2400" b="1" spc="-1" dirty="0">
                <a:solidFill>
                  <a:srgbClr val="00B050"/>
                </a:solidFill>
                <a:latin typeface="Arial"/>
              </a:rPr>
              <a:t>Преимущества ЦФА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4" name="Группа 10"/>
          <p:cNvGrpSpPr/>
          <p:nvPr/>
        </p:nvGrpSpPr>
        <p:grpSpPr>
          <a:xfrm>
            <a:off x="5527925" y="-1080086"/>
            <a:ext cx="6370948" cy="3346546"/>
            <a:chOff x="5375160" y="-348120"/>
            <a:chExt cx="6815520" cy="2080080"/>
          </a:xfrm>
        </p:grpSpPr>
        <p:sp>
          <p:nvSpPr>
            <p:cNvPr id="535" name="Скругленный прямоугольник 12"/>
            <p:cNvSpPr/>
            <p:nvPr/>
          </p:nvSpPr>
          <p:spPr>
            <a:xfrm>
              <a:off x="5375160" y="1005480"/>
              <a:ext cx="6405508" cy="726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6" name="Прямоугольник 81"/>
            <p:cNvPicPr/>
            <p:nvPr/>
          </p:nvPicPr>
          <p:blipFill>
            <a:blip r:embed="rId2"/>
            <a:stretch/>
          </p:blipFill>
          <p:spPr>
            <a:xfrm>
              <a:off x="9000360" y="-348120"/>
              <a:ext cx="3190320" cy="738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2" name="TextBox 13"/>
          <p:cNvSpPr/>
          <p:nvPr/>
        </p:nvSpPr>
        <p:spPr>
          <a:xfrm>
            <a:off x="203400" y="1190880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42">
            <a:extLst>
              <a:ext uri="{FF2B5EF4-FFF2-40B4-BE49-F238E27FC236}">
                <a16:creationId xmlns:a16="http://schemas.microsoft.com/office/drawing/2014/main" id="{B364AA27-AF64-26E7-F7D4-F4EC737339D5}"/>
              </a:ext>
            </a:extLst>
          </p:cNvPr>
          <p:cNvPicPr/>
          <p:nvPr/>
        </p:nvPicPr>
        <p:blipFill>
          <a:blip r:embed="rId3"/>
          <a:srcRect t="1691" r="61227"/>
          <a:stretch/>
        </p:blipFill>
        <p:spPr>
          <a:xfrm>
            <a:off x="-29726" y="755852"/>
            <a:ext cx="4641220" cy="6130901"/>
          </a:xfrm>
          <a:prstGeom prst="rect">
            <a:avLst/>
          </a:prstGeom>
          <a:ln w="0">
            <a:noFill/>
          </a:ln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5EBE56AF-3A65-366E-C421-161EA6C4D4E5}"/>
              </a:ext>
            </a:extLst>
          </p:cNvPr>
          <p:cNvSpPr/>
          <p:nvPr/>
        </p:nvSpPr>
        <p:spPr>
          <a:xfrm>
            <a:off x="145331" y="2109014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Группа 12">
            <a:extLst>
              <a:ext uri="{FF2B5EF4-FFF2-40B4-BE49-F238E27FC236}">
                <a16:creationId xmlns:a16="http://schemas.microsoft.com/office/drawing/2014/main" id="{BB6F3FBE-706A-3E70-C800-546A66463DE2}"/>
              </a:ext>
            </a:extLst>
          </p:cNvPr>
          <p:cNvGrpSpPr/>
          <p:nvPr/>
        </p:nvGrpSpPr>
        <p:grpSpPr>
          <a:xfrm>
            <a:off x="261863" y="253698"/>
            <a:ext cx="11561945" cy="470880"/>
            <a:chOff x="210960" y="179280"/>
            <a:chExt cx="9992160" cy="470880"/>
          </a:xfrm>
        </p:grpSpPr>
        <p:sp>
          <p:nvSpPr>
            <p:cNvPr id="6" name="Параллелограмм 13">
              <a:extLst>
                <a:ext uri="{FF2B5EF4-FFF2-40B4-BE49-F238E27FC236}">
                  <a16:creationId xmlns:a16="http://schemas.microsoft.com/office/drawing/2014/main" id="{3CDE6373-5DD9-C83B-791A-26913D29DE2B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3CCD3D10-5638-70EC-D92A-D706844C0E68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Альтернативные инструменты заемного финансирования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2B01EB9F-BFFF-F335-7D34-582A29E668D9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9" name="Прямоугольник 16">
              <a:extLst>
                <a:ext uri="{FF2B5EF4-FFF2-40B4-BE49-F238E27FC236}">
                  <a16:creationId xmlns:a16="http://schemas.microsoft.com/office/drawing/2014/main" id="{B073D818-2DDF-932E-1F6F-1F4D1B802B0C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959459" y="2471150"/>
            <a:ext cx="382381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50"/>
              </a:lnSpc>
            </a:pPr>
            <a:r>
              <a:rPr lang="ru-RU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Срок подготовки документов до момента размещения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59460" y="3488712"/>
            <a:ext cx="3745769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50"/>
              </a:lnSpc>
            </a:pPr>
            <a:r>
              <a:rPr lang="ru-RU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Срок обращаемости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59460" y="4275091"/>
            <a:ext cx="249465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50"/>
              </a:lnSpc>
            </a:pPr>
            <a:r>
              <a:rPr lang="ru-RU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Объемы размещения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67845" y="5053669"/>
            <a:ext cx="2143920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50"/>
              </a:lnSpc>
            </a:pPr>
            <a:r>
              <a:rPr lang="ru-RU" dirty="0">
                <a:solidFill>
                  <a:srgbClr val="3C3939"/>
                </a:solidFill>
                <a:latin typeface="Raleway" pitchFamily="34" charset="0"/>
              </a:rPr>
              <a:t>Среда обращения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16656" y="2486459"/>
            <a:ext cx="2849077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 3 месяцев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16656" y="3486788"/>
            <a:ext cx="1793845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 9 месяцев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16656" y="4267717"/>
            <a:ext cx="2417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От 50 млн рублей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41950" y="5081632"/>
            <a:ext cx="3656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Информационные системы и операторы обмена</a:t>
            </a:r>
          </a:p>
        </p:txBody>
      </p:sp>
      <p:sp>
        <p:nvSpPr>
          <p:cNvPr id="34" name="Кольцо 14"/>
          <p:cNvSpPr/>
          <p:nvPr/>
        </p:nvSpPr>
        <p:spPr>
          <a:xfrm>
            <a:off x="4625996" y="2523637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" name="Кольцо 14"/>
          <p:cNvSpPr/>
          <p:nvPr/>
        </p:nvSpPr>
        <p:spPr>
          <a:xfrm>
            <a:off x="4611494" y="3507022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" name="Кольцо 14"/>
          <p:cNvSpPr/>
          <p:nvPr/>
        </p:nvSpPr>
        <p:spPr>
          <a:xfrm>
            <a:off x="4611494" y="4310632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" name="Кольцо 14"/>
          <p:cNvSpPr/>
          <p:nvPr/>
        </p:nvSpPr>
        <p:spPr>
          <a:xfrm>
            <a:off x="4620574" y="5129491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8" name="Рисунок 6">
            <a:extLst>
              <a:ext uri="{FF2B5EF4-FFF2-40B4-BE49-F238E27FC236}">
                <a16:creationId xmlns:a16="http://schemas.microsoft.com/office/drawing/2014/main" id="{4A634703-C520-7355-5076-F36D937AFE8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025329" y="822791"/>
            <a:ext cx="3478275" cy="393840"/>
          </a:xfrm>
          <a:prstGeom prst="rect">
            <a:avLst/>
          </a:prstGeom>
          <a:ln w="0">
            <a:noFill/>
          </a:ln>
        </p:spPr>
      </p:pic>
      <p:sp>
        <p:nvSpPr>
          <p:cNvPr id="28" name="Кольцо 14"/>
          <p:cNvSpPr/>
          <p:nvPr/>
        </p:nvSpPr>
        <p:spPr>
          <a:xfrm>
            <a:off x="4611494" y="5869121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4040" y="5819794"/>
            <a:ext cx="1531510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50"/>
              </a:lnSpc>
            </a:pPr>
            <a:r>
              <a:rPr lang="ru-RU" dirty="0">
                <a:solidFill>
                  <a:srgbClr val="3C3939"/>
                </a:solidFill>
                <a:latin typeface="Raleway" pitchFamily="34" charset="0"/>
              </a:rPr>
              <a:t>Доступность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92516" y="5843138"/>
            <a:ext cx="3355790" cy="377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Беззалоговое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824994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Прямоугольник 8"/>
          <p:cNvSpPr/>
          <p:nvPr/>
        </p:nvSpPr>
        <p:spPr>
          <a:xfrm>
            <a:off x="7656988" y="2977103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Прямоугольник 9"/>
          <p:cNvSpPr/>
          <p:nvPr/>
        </p:nvSpPr>
        <p:spPr>
          <a:xfrm>
            <a:off x="7623051" y="3725763"/>
            <a:ext cx="2121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13 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Прямоугольник 10"/>
          <p:cNvSpPr/>
          <p:nvPr/>
        </p:nvSpPr>
        <p:spPr>
          <a:xfrm>
            <a:off x="7679644" y="4449597"/>
            <a:ext cx="39477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10% от стоимости предмета лизинга, но не менее затрат Лизингодателя, связанных с приобретением предмета лизинга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047161" y="3069662"/>
            <a:ext cx="355680" cy="3556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4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047161" y="3746133"/>
            <a:ext cx="355680" cy="3556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6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082672" y="4512825"/>
            <a:ext cx="383400" cy="355680"/>
          </a:xfrm>
          <a:prstGeom prst="rect">
            <a:avLst/>
          </a:prstGeom>
          <a:ln w="0">
            <a:noFill/>
          </a:ln>
        </p:spPr>
      </p:pic>
      <p:sp>
        <p:nvSpPr>
          <p:cNvPr id="262" name="Прямоугольник 19"/>
          <p:cNvSpPr/>
          <p:nvPr/>
        </p:nvSpPr>
        <p:spPr>
          <a:xfrm>
            <a:off x="4326480" y="2955842"/>
            <a:ext cx="275619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предмета лизинга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Прямоугольник 20"/>
          <p:cNvSpPr/>
          <p:nvPr/>
        </p:nvSpPr>
        <p:spPr>
          <a:xfrm>
            <a:off x="4361778" y="3690686"/>
            <a:ext cx="13636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Срок лизинга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Прямоугольник 21"/>
          <p:cNvSpPr/>
          <p:nvPr/>
        </p:nvSpPr>
        <p:spPr>
          <a:xfrm>
            <a:off x="4381466" y="4478110"/>
            <a:ext cx="25156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Обеспечительный платеж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Рисунок 24"/>
          <p:cNvPicPr/>
          <p:nvPr/>
        </p:nvPicPr>
        <p:blipFill>
          <a:blip r:embed="rId5"/>
          <a:srcRect t="1691" r="61227"/>
          <a:stretch/>
        </p:blipFill>
        <p:spPr>
          <a:xfrm>
            <a:off x="87120" y="1520319"/>
            <a:ext cx="4027680" cy="5183692"/>
          </a:xfrm>
          <a:prstGeom prst="rect">
            <a:avLst/>
          </a:prstGeom>
          <a:ln w="0">
            <a:noFill/>
          </a:ln>
        </p:spPr>
      </p:pic>
      <p:sp>
        <p:nvSpPr>
          <p:cNvPr id="266" name="Прямоугольник 22"/>
          <p:cNvSpPr/>
          <p:nvPr/>
        </p:nvSpPr>
        <p:spPr>
          <a:xfrm>
            <a:off x="5545405" y="976862"/>
            <a:ext cx="5117129" cy="798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«Исламский лизинг (Иджара)»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7" name="Группа 23"/>
          <p:cNvGrpSpPr/>
          <p:nvPr/>
        </p:nvGrpSpPr>
        <p:grpSpPr>
          <a:xfrm>
            <a:off x="5614437" y="627595"/>
            <a:ext cx="5186161" cy="1198875"/>
            <a:chOff x="5989320" y="-208800"/>
            <a:chExt cx="5328000" cy="1723680"/>
          </a:xfrm>
        </p:grpSpPr>
        <p:sp>
          <p:nvSpPr>
            <p:cNvPr id="268" name="Скругленный прямоугольник 25"/>
            <p:cNvSpPr/>
            <p:nvPr/>
          </p:nvSpPr>
          <p:spPr>
            <a:xfrm>
              <a:off x="5989320" y="262800"/>
              <a:ext cx="5186160" cy="12520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69" name="Прямоугольник 1"/>
            <p:cNvSpPr/>
            <p:nvPr/>
          </p:nvSpPr>
          <p:spPr>
            <a:xfrm>
              <a:off x="8824680" y="-208800"/>
              <a:ext cx="2492640" cy="6098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270" name="Прямоугольник 28"/>
          <p:cNvSpPr/>
          <p:nvPr/>
        </p:nvSpPr>
        <p:spPr>
          <a:xfrm>
            <a:off x="5614437" y="1846612"/>
            <a:ext cx="5941181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Для субъектов МСП с основным видом деятельности производство, строительство и услуги в области здравоохранения, питания, телекоммуникации, социальные услуги *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Кольцо 29"/>
          <p:cNvSpPr/>
          <p:nvPr/>
        </p:nvSpPr>
        <p:spPr>
          <a:xfrm>
            <a:off x="5269940" y="1903170"/>
            <a:ext cx="311040" cy="3110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273" name="TextBox 1"/>
          <p:cNvSpPr/>
          <p:nvPr/>
        </p:nvSpPr>
        <p:spPr>
          <a:xfrm>
            <a:off x="199208" y="2291358"/>
            <a:ext cx="3292835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600" b="0" strike="noStrike" spc="-1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8 843-524-72-32 (доб. 303)</a:t>
            </a:r>
            <a:endParaRPr lang="ru-RU" sz="16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8 927-498-97-90</a:t>
            </a:r>
            <a:endParaRPr lang="en-US" sz="1600" b="0" strike="noStrike" spc="-1" dirty="0">
              <a:solidFill>
                <a:schemeClr val="bg1"/>
              </a:solidFill>
              <a:latin typeface="+mj-lt"/>
              <a:ea typeface="Arial"/>
            </a:endParaRPr>
          </a:p>
          <a:p>
            <a:r>
              <a:rPr lang="en-US" sz="16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sales@rlcrt.ru</a:t>
            </a:r>
            <a:endParaRPr lang="ru-RU" sz="1600" b="0" strike="noStrike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4" name="TextBox 26"/>
          <p:cNvSpPr/>
          <p:nvPr/>
        </p:nvSpPr>
        <p:spPr>
          <a:xfrm>
            <a:off x="7536600" y="6430771"/>
            <a:ext cx="453204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* - не все ОКВЭД из указанных разделов являются допустимыми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Прямоугольник 30"/>
          <p:cNvSpPr/>
          <p:nvPr/>
        </p:nvSpPr>
        <p:spPr>
          <a:xfrm>
            <a:off x="4433040" y="5553822"/>
            <a:ext cx="17290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Предмет лизинга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Прямоугольник 31"/>
          <p:cNvSpPr/>
          <p:nvPr/>
        </p:nvSpPr>
        <p:spPr>
          <a:xfrm>
            <a:off x="7732450" y="5614831"/>
            <a:ext cx="354707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Коммерческий автотранспорт и спецтехника российского производства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C3BB9A-86B8-49E1-B88D-A751E8F38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219" y="667256"/>
            <a:ext cx="1070582" cy="584771"/>
          </a:xfrm>
          <a:prstGeom prst="rect">
            <a:avLst/>
          </a:prstGeom>
        </p:spPr>
      </p:pic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90862596-5490-5E4D-8445-D5D630D48E06}"/>
              </a:ext>
            </a:extLst>
          </p:cNvPr>
          <p:cNvGrpSpPr/>
          <p:nvPr/>
        </p:nvGrpSpPr>
        <p:grpSpPr>
          <a:xfrm>
            <a:off x="186302" y="146088"/>
            <a:ext cx="11313002" cy="470880"/>
            <a:chOff x="210960" y="179280"/>
            <a:chExt cx="9992160" cy="470880"/>
          </a:xfrm>
        </p:grpSpPr>
        <p:sp>
          <p:nvSpPr>
            <p:cNvPr id="4" name="Параллелограмм 13">
              <a:extLst>
                <a:ext uri="{FF2B5EF4-FFF2-40B4-BE49-F238E27FC236}">
                  <a16:creationId xmlns:a16="http://schemas.microsoft.com/office/drawing/2014/main" id="{B51B0FF1-9E84-B3D9-6B08-934D8FD6EC73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" name="Прямоугольник 14">
              <a:extLst>
                <a:ext uri="{FF2B5EF4-FFF2-40B4-BE49-F238E27FC236}">
                  <a16:creationId xmlns:a16="http://schemas.microsoft.com/office/drawing/2014/main" id="{0C659131-533E-B5AA-37B2-C9379A0F2C2C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Параллелограмм 15">
              <a:extLst>
                <a:ext uri="{FF2B5EF4-FFF2-40B4-BE49-F238E27FC236}">
                  <a16:creationId xmlns:a16="http://schemas.microsoft.com/office/drawing/2014/main" id="{A644DE96-38CE-7140-46CC-D5F1038B30C1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id="{72DD5987-07DF-5BCC-C6CD-2D7EA0FCA1C3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26837-2E34-29AB-76FE-BFC8AFE42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95502E79-6157-242C-9502-D59143ABA208}"/>
              </a:ext>
            </a:extLst>
          </p:cNvPr>
          <p:cNvSpPr/>
          <p:nvPr/>
        </p:nvSpPr>
        <p:spPr>
          <a:xfrm>
            <a:off x="5154069" y="712478"/>
            <a:ext cx="4893840" cy="561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D1D1B"/>
                </a:solidFill>
                <a:latin typeface="Calibri"/>
                <a:ea typeface="Arial"/>
              </a:rPr>
              <a:t>УСТОЙЧИВОЕ РАЗВИТИЕ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0032FDE0-5ACF-DB9E-EB39-6CC0C9B91BCE}"/>
              </a:ext>
            </a:extLst>
          </p:cNvPr>
          <p:cNvSpPr/>
          <p:nvPr/>
        </p:nvSpPr>
        <p:spPr>
          <a:xfrm>
            <a:off x="6737222" y="2647343"/>
            <a:ext cx="2750444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200" b="1" spc="-12" dirty="0">
                <a:solidFill>
                  <a:srgbClr val="C00000"/>
                </a:solidFill>
                <a:latin typeface="Calibri"/>
                <a:ea typeface="Arial"/>
              </a:rPr>
              <a:t>13</a:t>
            </a:r>
            <a:r>
              <a:rPr lang="ru-RU" sz="12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2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2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60</a:t>
            </a:r>
            <a:r>
              <a:rPr lang="ru-RU" sz="12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2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E60E7894-43D8-FDD2-A236-E742E963725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101818" y="2222664"/>
            <a:ext cx="262220" cy="219644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1EF87176-1EEC-765F-390A-B7AD91E8AEB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10736" y="2609044"/>
            <a:ext cx="242521" cy="259849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9AD6EE20-6DC5-0526-5B9D-93D1571808A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01818" y="3271618"/>
            <a:ext cx="262220" cy="22726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AC9E1AD3-635A-4ABD-D990-18AD3C2736DC}"/>
              </a:ext>
            </a:extLst>
          </p:cNvPr>
          <p:cNvSpPr/>
          <p:nvPr/>
        </p:nvSpPr>
        <p:spPr>
          <a:xfrm>
            <a:off x="4809147" y="2214517"/>
            <a:ext cx="8082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F2ABE68A-F5EA-8A4A-8CE6-338CC26EC3B4}"/>
              </a:ext>
            </a:extLst>
          </p:cNvPr>
          <p:cNvSpPr/>
          <p:nvPr/>
        </p:nvSpPr>
        <p:spPr>
          <a:xfrm>
            <a:off x="4815358" y="2657504"/>
            <a:ext cx="54972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B7ADC7A2-E87B-D043-357A-A9B25AFBF599}"/>
              </a:ext>
            </a:extLst>
          </p:cNvPr>
          <p:cNvSpPr/>
          <p:nvPr/>
        </p:nvSpPr>
        <p:spPr>
          <a:xfrm>
            <a:off x="4817885" y="3285065"/>
            <a:ext cx="77508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4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4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1E8A94C3-A96A-7D72-E4A0-A754A32EF61C}"/>
              </a:ext>
            </a:extLst>
          </p:cNvPr>
          <p:cNvSpPr/>
          <p:nvPr/>
        </p:nvSpPr>
        <p:spPr>
          <a:xfrm>
            <a:off x="4593978" y="656415"/>
            <a:ext cx="5109315" cy="698242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>
            <a:extLst>
              <a:ext uri="{FF2B5EF4-FFF2-40B4-BE49-F238E27FC236}">
                <a16:creationId xmlns:a16="http://schemas.microsoft.com/office/drawing/2014/main" id="{DBD3754F-3185-2500-D443-3F73C33BC3A0}"/>
              </a:ext>
            </a:extLst>
          </p:cNvPr>
          <p:cNvSpPr/>
          <p:nvPr/>
        </p:nvSpPr>
        <p:spPr>
          <a:xfrm>
            <a:off x="4670407" y="2182797"/>
            <a:ext cx="5297050" cy="45719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>
            <a:extLst>
              <a:ext uri="{FF2B5EF4-FFF2-40B4-BE49-F238E27FC236}">
                <a16:creationId xmlns:a16="http://schemas.microsoft.com/office/drawing/2014/main" id="{CD002830-0D49-9A53-CCA8-CAB31B589769}"/>
              </a:ext>
            </a:extLst>
          </p:cNvPr>
          <p:cNvSpPr/>
          <p:nvPr/>
        </p:nvSpPr>
        <p:spPr>
          <a:xfrm>
            <a:off x="6737222" y="2225075"/>
            <a:ext cx="2186929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0,5 - </a:t>
            </a:r>
            <a:r>
              <a:rPr lang="en-US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20</a:t>
            </a:r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 млн. </a:t>
            </a:r>
            <a:r>
              <a:rPr lang="ru-RU" sz="12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35">
            <a:extLst>
              <a:ext uri="{FF2B5EF4-FFF2-40B4-BE49-F238E27FC236}">
                <a16:creationId xmlns:a16="http://schemas.microsoft.com/office/drawing/2014/main" id="{B3173E04-A0F7-A90E-78D1-8C8D574E07A7}"/>
              </a:ext>
            </a:extLst>
          </p:cNvPr>
          <p:cNvPicPr/>
          <p:nvPr/>
        </p:nvPicPr>
        <p:blipFill>
          <a:blip r:embed="rId5"/>
          <a:srcRect t="1691" r="61227"/>
          <a:stretch/>
        </p:blipFill>
        <p:spPr>
          <a:xfrm>
            <a:off x="72435" y="423656"/>
            <a:ext cx="3984659" cy="6139249"/>
          </a:xfrm>
          <a:prstGeom prst="rect">
            <a:avLst/>
          </a:prstGeom>
          <a:ln w="0">
            <a:noFill/>
          </a:ln>
        </p:spPr>
      </p:pic>
      <p:sp>
        <p:nvSpPr>
          <p:cNvPr id="133" name="TextBox 23">
            <a:extLst>
              <a:ext uri="{FF2B5EF4-FFF2-40B4-BE49-F238E27FC236}">
                <a16:creationId xmlns:a16="http://schemas.microsoft.com/office/drawing/2014/main" id="{2E122A7C-4314-F409-ECFB-F4F098C302D8}"/>
              </a:ext>
            </a:extLst>
          </p:cNvPr>
          <p:cNvSpPr/>
          <p:nvPr/>
        </p:nvSpPr>
        <p:spPr>
          <a:xfrm>
            <a:off x="4670407" y="1322705"/>
            <a:ext cx="5739036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Для субъектов МСП с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основным видом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деятельности производство, услуги в области питания, телекоммуникации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(разделы </a:t>
            </a:r>
            <a:r>
              <a:rPr lang="en-US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C, I, J, L, M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классификатора ОКВЭД</a:t>
            </a:r>
            <a:r>
              <a:rPr lang="en-US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)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8BD50-D73B-802C-758A-3200EF79B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821" y="447213"/>
            <a:ext cx="1225906" cy="669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1FAA92-2FBB-D2B4-B82A-63B64DE51518}"/>
              </a:ext>
            </a:extLst>
          </p:cNvPr>
          <p:cNvSpPr txBox="1"/>
          <p:nvPr/>
        </p:nvSpPr>
        <p:spPr>
          <a:xfrm>
            <a:off x="6610135" y="3197042"/>
            <a:ext cx="5269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9,5% годовых – для субъектов МСП: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 основной вид деятельности - производство (раздел С классификатора ОКВЭД),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 управляющие компании аккредитованных Министерством экономики индустриальных (промышленных) парков,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 субъекты МСП, арендующие муниципальное имущество (не торговля).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br>
              <a:rPr lang="en-US" sz="1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½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ключевой ставка Банка России + 5%:</a:t>
            </a:r>
          </a:p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д</a:t>
            </a: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ля других субъектов МСП, вид деятельности которых соответствует ОКВЭД</a:t>
            </a:r>
            <a:endParaRPr lang="ru-RU" sz="1200" spc="-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1E7A0-7499-15DC-8923-B109CD2D0B5B}"/>
              </a:ext>
            </a:extLst>
          </p:cNvPr>
          <p:cNvSpPr txBox="1"/>
          <p:nvPr/>
        </p:nvSpPr>
        <p:spPr>
          <a:xfrm>
            <a:off x="4779987" y="5348747"/>
            <a:ext cx="146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ПРЕДМЕТ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ЛИЗИНГА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34BC4C-F659-D258-213F-7329CFCDC19F}"/>
              </a:ext>
            </a:extLst>
          </p:cNvPr>
          <p:cNvSpPr txBox="1"/>
          <p:nvPr/>
        </p:nvSpPr>
        <p:spPr>
          <a:xfrm>
            <a:off x="6693361" y="5262903"/>
            <a:ext cx="4133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высокотехнологичное оборудование, коммерческий автотранспорт, спецтехника - российского производства (новые, не бывшие в употреблении/не введенные в эксплуатацию)</a:t>
            </a:r>
            <a:endParaRPr lang="ru-RU" sz="1200" dirty="0"/>
          </a:p>
        </p:txBody>
      </p:sp>
      <p:sp>
        <p:nvSpPr>
          <p:cNvPr id="19" name="Кольцо 15">
            <a:extLst>
              <a:ext uri="{FF2B5EF4-FFF2-40B4-BE49-F238E27FC236}">
                <a16:creationId xmlns:a16="http://schemas.microsoft.com/office/drawing/2014/main" id="{AED597B3-59FC-19CD-BD89-35F327826D8D}"/>
              </a:ext>
            </a:extLst>
          </p:cNvPr>
          <p:cNvSpPr/>
          <p:nvPr/>
        </p:nvSpPr>
        <p:spPr>
          <a:xfrm>
            <a:off x="6101747" y="5329415"/>
            <a:ext cx="314639" cy="274766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F4169-9689-F804-CA98-F60DEC100E87}"/>
              </a:ext>
            </a:extLst>
          </p:cNvPr>
          <p:cNvSpPr txBox="1"/>
          <p:nvPr/>
        </p:nvSpPr>
        <p:spPr>
          <a:xfrm>
            <a:off x="4786338" y="6138822"/>
            <a:ext cx="801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АВАНС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BCCAF-1180-4C35-6AA9-C444FAC13D02}"/>
              </a:ext>
            </a:extLst>
          </p:cNvPr>
          <p:cNvSpPr txBox="1"/>
          <p:nvPr/>
        </p:nvSpPr>
        <p:spPr>
          <a:xfrm>
            <a:off x="6693361" y="6117159"/>
            <a:ext cx="4406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15% до 49% (0% - при предоставлении поручительства Гарантийного Фонда Республики Татарстан)</a:t>
            </a:r>
            <a:endParaRPr lang="ru-RU" sz="12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CA9C10F-9881-5D06-BCE3-5C0985B3D747}"/>
              </a:ext>
            </a:extLst>
          </p:cNvPr>
          <p:cNvSpPr txBox="1"/>
          <p:nvPr/>
        </p:nvSpPr>
        <p:spPr>
          <a:xfrm>
            <a:off x="164726" y="1434549"/>
            <a:ext cx="53651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8 843-524-72-32 (доб. 303)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8 927-498-97-90</a:t>
            </a:r>
            <a:endParaRPr lang="en-US" sz="1800" b="0" strike="noStrike" spc="-1" dirty="0">
              <a:solidFill>
                <a:schemeClr val="bg1"/>
              </a:solidFill>
              <a:latin typeface="+mj-lt"/>
              <a:ea typeface="Arial"/>
            </a:endParaRPr>
          </a:p>
          <a:p>
            <a:r>
              <a:rPr lang="en-US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sales@rlcrt.ru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AF8D2F70-5033-0B12-7628-0DE95CB550AE}"/>
              </a:ext>
            </a:extLst>
          </p:cNvPr>
          <p:cNvGrpSpPr/>
          <p:nvPr/>
        </p:nvGrpSpPr>
        <p:grpSpPr>
          <a:xfrm>
            <a:off x="618322" y="51600"/>
            <a:ext cx="11033745" cy="403329"/>
            <a:chOff x="210960" y="179280"/>
            <a:chExt cx="9992160" cy="470880"/>
          </a:xfrm>
        </p:grpSpPr>
        <p:sp>
          <p:nvSpPr>
            <p:cNvPr id="4" name="Параллелограмм 13">
              <a:extLst>
                <a:ext uri="{FF2B5EF4-FFF2-40B4-BE49-F238E27FC236}">
                  <a16:creationId xmlns:a16="http://schemas.microsoft.com/office/drawing/2014/main" id="{22918D59-8DB2-3BCF-27F8-26594D07EE82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" name="Прямоугольник 14">
              <a:extLst>
                <a:ext uri="{FF2B5EF4-FFF2-40B4-BE49-F238E27FC236}">
                  <a16:creationId xmlns:a16="http://schemas.microsoft.com/office/drawing/2014/main" id="{8292586C-0EB6-BF05-A250-30B3854F339C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Параллелограмм 15">
              <a:extLst>
                <a:ext uri="{FF2B5EF4-FFF2-40B4-BE49-F238E27FC236}">
                  <a16:creationId xmlns:a16="http://schemas.microsoft.com/office/drawing/2014/main" id="{085944BF-F873-BA59-14A7-952CAA27A12B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id="{6D90CB64-EFD1-55F4-3566-75F300BCD7D6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30" name="object 73">
            <a:extLst>
              <a:ext uri="{FF2B5EF4-FFF2-40B4-BE49-F238E27FC236}">
                <a16:creationId xmlns:a16="http://schemas.microsoft.com/office/drawing/2014/main" id="{139C13C7-45D1-4068-8D1C-081F3D25745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35195" y="4499790"/>
            <a:ext cx="262220" cy="22726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3">
            <a:extLst>
              <a:ext uri="{FF2B5EF4-FFF2-40B4-BE49-F238E27FC236}">
                <a16:creationId xmlns:a16="http://schemas.microsoft.com/office/drawing/2014/main" id="{22A8B240-CAAB-46BF-B445-28BEC15779C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10736" y="6164874"/>
            <a:ext cx="262220" cy="2272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3540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3670012" y="834060"/>
            <a:ext cx="5189040" cy="629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«Поддержка СВО»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3237486" y="863911"/>
            <a:ext cx="5193480" cy="569787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731736" y="676080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Прямоугольник 20">
            <a:extLst>
              <a:ext uri="{FF2B5EF4-FFF2-40B4-BE49-F238E27FC236}">
                <a16:creationId xmlns:a16="http://schemas.microsoft.com/office/drawing/2014/main" id="{5BA74F56-D081-4A1E-9FAD-0777867534B4}"/>
              </a:ext>
            </a:extLst>
          </p:cNvPr>
          <p:cNvSpPr/>
          <p:nvPr/>
        </p:nvSpPr>
        <p:spPr>
          <a:xfrm>
            <a:off x="675038" y="2000783"/>
            <a:ext cx="11178988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pc="-15" dirty="0">
                <a:latin typeface="Calibri"/>
                <a:ea typeface="Arial"/>
              </a:rPr>
              <a:t>с</a:t>
            </a:r>
            <a:r>
              <a:rPr lang="ru-RU" sz="1400" strike="noStrike" spc="-7" dirty="0">
                <a:latin typeface="Calibri"/>
                <a:ea typeface="Arial"/>
              </a:rPr>
              <a:t>убъекты</a:t>
            </a:r>
            <a:r>
              <a:rPr lang="ru-RU" sz="1400" strike="noStrike" spc="58" dirty="0">
                <a:latin typeface="Calibri"/>
                <a:ea typeface="Arial"/>
              </a:rPr>
              <a:t> </a:t>
            </a:r>
            <a:r>
              <a:rPr lang="ru-RU" sz="1400" strike="noStrike" spc="-12" dirty="0">
                <a:latin typeface="Calibri"/>
                <a:ea typeface="Arial"/>
              </a:rPr>
              <a:t>МСП</a:t>
            </a:r>
            <a:r>
              <a:rPr lang="ru-RU" sz="1400" strike="noStrike" spc="26" dirty="0">
                <a:latin typeface="Calibri"/>
                <a:ea typeface="Arial"/>
              </a:rPr>
              <a:t> </a:t>
            </a:r>
            <a:r>
              <a:rPr lang="ru-RU" sz="1400" strike="noStrike" spc="-7" dirty="0">
                <a:latin typeface="Calibri"/>
                <a:ea typeface="Arial"/>
              </a:rPr>
              <a:t>Республики</a:t>
            </a:r>
            <a:r>
              <a:rPr lang="ru-RU" sz="1400" strike="noStrike" spc="32" dirty="0">
                <a:latin typeface="Calibri"/>
                <a:ea typeface="Arial"/>
              </a:rPr>
              <a:t> </a:t>
            </a:r>
            <a:r>
              <a:rPr lang="ru-RU" sz="1400" strike="noStrike" spc="-12" dirty="0">
                <a:latin typeface="Calibri"/>
                <a:ea typeface="Arial"/>
              </a:rPr>
              <a:t>Татарстан, направившие на военную службу по контракту одного и более военнообязанных работников;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индивидуальный предприниматель, вернувшийся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гражданин, зарегистрированный в качестве индивидуального предпринимателя, после возвращения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индивидуальный предприниматель является супругой (супругом), сыном, дочерью гражданина, находящегося либо вернувшегося с военной службе в зоне СВО (должно быть подтверждено документально);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создано гражданами (гражданином), вернувшимися с военной службы в зоне СВО, а их доля (акции) в уставном капитале юридического лица составляет не менее 50%;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создано супругами (супругом/ супругой), сыновьями, дочерями граждан, находящихся или вернувшихся с военной службы в зоне СВО (должно быть подтверждено документально), а их доля в уставном капитале юридического лица составляет не менее 50%;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лицо, в котором единоличным исполнительным органом является гражданин, вернувшийся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лицо, в котором единоличным исполнительным органом является супруга/супруг, сын, дочь гражданина, находящегося или вернувшегося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индивидуальный предприниматель является вдовой (вдовцом), сыном, дочерью гражданина, погибшего на военной службе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создано вдовами (вдовцами), сыновьями, дочерями граждан, погибших на военной службе в зоне СВО, а их доля в уставном капитале юридического лица составляет не менее 50%;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лицо, в котором единоличным исполнительным органом является вдова (вдовец), сын, дочь гражданина, погибшего на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или индивидуальный предприниматель, заключившие трудовой договор с гражданином, вернувшимся с военной службы в зоне СВО, при условии, что с даты заключения трудового договора до момента принятия Фондом решения о предоставлении микрозайма прошло более девяносто дней</a:t>
            </a:r>
            <a:endParaRPr lang="ru-RU" sz="1400" strike="noStrike" spc="-1" dirty="0"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2B8116B5-6106-4578-8121-B566D5BC7BF1}"/>
              </a:ext>
            </a:extLst>
          </p:cNvPr>
          <p:cNvSpPr/>
          <p:nvPr/>
        </p:nvSpPr>
        <p:spPr>
          <a:xfrm>
            <a:off x="4776452" y="1620552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</p:spTree>
    <p:extLst>
      <p:ext uri="{BB962C8B-B14F-4D97-AF65-F5344CB8AC3E}">
        <p14:creationId xmlns:p14="http://schemas.microsoft.com/office/powerpoint/2010/main" val="2364225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B010-1BAF-7B56-9EBC-91C0E7F3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A91BAB48-6587-B829-8EA2-E83FF2AD2D24}"/>
              </a:ext>
            </a:extLst>
          </p:cNvPr>
          <p:cNvSpPr/>
          <p:nvPr/>
        </p:nvSpPr>
        <p:spPr>
          <a:xfrm>
            <a:off x="4755850" y="818333"/>
            <a:ext cx="6044242" cy="5000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D1D1B"/>
                </a:solidFill>
                <a:latin typeface="Calibri"/>
                <a:ea typeface="Arial"/>
              </a:rPr>
              <a:t>ЛИЗИНГ ПРОИЗВОДСТВЕННОЙ НЕДВИЖИМОСТИ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17351629-0FE1-E408-4875-39465EFE6E89}"/>
              </a:ext>
            </a:extLst>
          </p:cNvPr>
          <p:cNvSpPr/>
          <p:nvPr/>
        </p:nvSpPr>
        <p:spPr>
          <a:xfrm>
            <a:off x="6764784" y="3253484"/>
            <a:ext cx="269208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b="1" spc="-12" dirty="0">
                <a:solidFill>
                  <a:srgbClr val="C00000"/>
                </a:solidFill>
                <a:latin typeface="Calibri"/>
                <a:ea typeface="Arial"/>
              </a:rPr>
              <a:t>13</a:t>
            </a:r>
            <a:r>
              <a:rPr lang="ru-RU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60</a:t>
            </a:r>
            <a:r>
              <a:rPr lang="ru-RU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269BDBA8-1B0E-1F8E-409E-EF56969BEF9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22738" y="2552222"/>
            <a:ext cx="447379" cy="426571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62EB5B55-744C-2B00-71DB-A046862104A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942438" y="3188197"/>
            <a:ext cx="427679" cy="420297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2FBDC293-9F1F-6ACC-FB54-EF11F165DF8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942438" y="3902554"/>
            <a:ext cx="447379" cy="420297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A8914E63-EEEF-5CAC-F1B7-CAC9202156D3}"/>
              </a:ext>
            </a:extLst>
          </p:cNvPr>
          <p:cNvSpPr/>
          <p:nvPr/>
        </p:nvSpPr>
        <p:spPr>
          <a:xfrm>
            <a:off x="4693934" y="2587453"/>
            <a:ext cx="8082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C9AF2F17-D42C-1C1E-2AA0-75B46D0D1A1D}"/>
              </a:ext>
            </a:extLst>
          </p:cNvPr>
          <p:cNvSpPr/>
          <p:nvPr/>
        </p:nvSpPr>
        <p:spPr>
          <a:xfrm>
            <a:off x="4732705" y="3275030"/>
            <a:ext cx="680815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FD376687-DE87-10AE-E75A-64DC16F4A10A}"/>
              </a:ext>
            </a:extLst>
          </p:cNvPr>
          <p:cNvSpPr/>
          <p:nvPr/>
        </p:nvSpPr>
        <p:spPr>
          <a:xfrm>
            <a:off x="4732705" y="3932203"/>
            <a:ext cx="77508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F71F8F44-6018-EC90-6CD1-BF135132D34C}"/>
              </a:ext>
            </a:extLst>
          </p:cNvPr>
          <p:cNvSpPr/>
          <p:nvPr/>
        </p:nvSpPr>
        <p:spPr>
          <a:xfrm>
            <a:off x="4706302" y="749908"/>
            <a:ext cx="6044242" cy="583702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>
            <a:extLst>
              <a:ext uri="{FF2B5EF4-FFF2-40B4-BE49-F238E27FC236}">
                <a16:creationId xmlns:a16="http://schemas.microsoft.com/office/drawing/2014/main" id="{C2AC306E-C76E-180A-67F2-1A9EC8F1DC29}"/>
              </a:ext>
            </a:extLst>
          </p:cNvPr>
          <p:cNvSpPr/>
          <p:nvPr/>
        </p:nvSpPr>
        <p:spPr>
          <a:xfrm>
            <a:off x="4838330" y="2378831"/>
            <a:ext cx="6160353" cy="45719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30" name="Рисунок 35">
            <a:extLst>
              <a:ext uri="{FF2B5EF4-FFF2-40B4-BE49-F238E27FC236}">
                <a16:creationId xmlns:a16="http://schemas.microsoft.com/office/drawing/2014/main" id="{EF376138-F9E1-96F5-3E37-E8B9B1D78A73}"/>
              </a:ext>
            </a:extLst>
          </p:cNvPr>
          <p:cNvPicPr/>
          <p:nvPr/>
        </p:nvPicPr>
        <p:blipFill>
          <a:blip r:embed="rId5"/>
          <a:srcRect t="1691" r="61227"/>
          <a:stretch/>
        </p:blipFill>
        <p:spPr>
          <a:xfrm>
            <a:off x="72435" y="739636"/>
            <a:ext cx="3880685" cy="5823269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3FFE62-3302-2A28-185F-D0866B5C6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0280" y="538859"/>
            <a:ext cx="955411" cy="521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7855DB-44A1-915E-EEA1-D2C6F5784C72}"/>
              </a:ext>
            </a:extLst>
          </p:cNvPr>
          <p:cNvSpPr txBox="1"/>
          <p:nvPr/>
        </p:nvSpPr>
        <p:spPr>
          <a:xfrm>
            <a:off x="6698258" y="3915515"/>
            <a:ext cx="1079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r>
              <a:rPr lang="ru-RU" b="1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8</a:t>
            </a:r>
            <a:r>
              <a:rPr lang="ru-RU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%</a:t>
            </a:r>
            <a:endParaRPr lang="ru-RU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5113D-6511-AEF3-3A2B-B1C2F1E772B3}"/>
              </a:ext>
            </a:extLst>
          </p:cNvPr>
          <p:cNvSpPr txBox="1"/>
          <p:nvPr/>
        </p:nvSpPr>
        <p:spPr>
          <a:xfrm>
            <a:off x="4646508" y="4708997"/>
            <a:ext cx="1464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7" dirty="0">
                <a:solidFill>
                  <a:srgbClr val="552112"/>
                </a:solidFill>
                <a:latin typeface="Calibri"/>
              </a:rPr>
              <a:t>ПРЕДМЕТ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7" dirty="0">
                <a:solidFill>
                  <a:srgbClr val="552112"/>
                </a:solidFill>
                <a:latin typeface="Calibri"/>
              </a:rPr>
              <a:t>ЛИЗИНГА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E99F07-960D-E86A-0A40-1B353FDD9698}"/>
              </a:ext>
            </a:extLst>
          </p:cNvPr>
          <p:cNvSpPr txBox="1"/>
          <p:nvPr/>
        </p:nvSpPr>
        <p:spPr>
          <a:xfrm>
            <a:off x="6804790" y="4549614"/>
            <a:ext cx="53308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складские и производственные здания (помещения), в том числе быстровозводимые здания ангарного типа, расположенные на территории аккредитованного Министерством экономики Республики Татарстан индустриального (промышленного) парка</a:t>
            </a:r>
            <a:endParaRPr lang="ru-RU" sz="1400" dirty="0"/>
          </a:p>
        </p:txBody>
      </p:sp>
      <p:sp>
        <p:nvSpPr>
          <p:cNvPr id="19" name="Кольцо 15">
            <a:extLst>
              <a:ext uri="{FF2B5EF4-FFF2-40B4-BE49-F238E27FC236}">
                <a16:creationId xmlns:a16="http://schemas.microsoft.com/office/drawing/2014/main" id="{4E4C8C85-DD91-882F-88E4-02117985EB04}"/>
              </a:ext>
            </a:extLst>
          </p:cNvPr>
          <p:cNvSpPr/>
          <p:nvPr/>
        </p:nvSpPr>
        <p:spPr>
          <a:xfrm>
            <a:off x="5942438" y="4826315"/>
            <a:ext cx="447379" cy="420297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F1117-C541-5F65-3BB2-040FA503E719}"/>
              </a:ext>
            </a:extLst>
          </p:cNvPr>
          <p:cNvSpPr txBox="1"/>
          <p:nvPr/>
        </p:nvSpPr>
        <p:spPr>
          <a:xfrm>
            <a:off x="4706302" y="5613603"/>
            <a:ext cx="984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7" dirty="0">
                <a:solidFill>
                  <a:srgbClr val="552112"/>
                </a:solidFill>
                <a:latin typeface="Calibri"/>
              </a:rPr>
              <a:t>АВАНС</a:t>
            </a:r>
          </a:p>
        </p:txBody>
      </p:sp>
      <p:pic>
        <p:nvPicPr>
          <p:cNvPr id="24" name="object 73">
            <a:extLst>
              <a:ext uri="{FF2B5EF4-FFF2-40B4-BE49-F238E27FC236}">
                <a16:creationId xmlns:a16="http://schemas.microsoft.com/office/drawing/2014/main" id="{FE862AFA-5928-D3FC-CBDC-8BADBC01F85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942438" y="5617665"/>
            <a:ext cx="447379" cy="396406"/>
          </a:xfrm>
          <a:prstGeom prst="rect">
            <a:avLst/>
          </a:prstGeom>
          <a:ln w="0"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83F9B0-9308-F62A-C670-D68768CF496B}"/>
              </a:ext>
            </a:extLst>
          </p:cNvPr>
          <p:cNvSpPr txBox="1"/>
          <p:nvPr/>
        </p:nvSpPr>
        <p:spPr>
          <a:xfrm>
            <a:off x="6826830" y="5644380"/>
            <a:ext cx="4406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30% до 49%</a:t>
            </a:r>
            <a:endParaRPr lang="ru-RU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0E83E08-7D08-52EA-2291-E3BD50BEE51A}"/>
              </a:ext>
            </a:extLst>
          </p:cNvPr>
          <p:cNvSpPr txBox="1"/>
          <p:nvPr/>
        </p:nvSpPr>
        <p:spPr>
          <a:xfrm>
            <a:off x="227724" y="1676846"/>
            <a:ext cx="3140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8 843-524-72-32 (доб. 303)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8 927-498-97-90</a:t>
            </a:r>
            <a:endParaRPr lang="en-US" sz="1800" b="0" strike="noStrike" spc="-1" dirty="0">
              <a:solidFill>
                <a:schemeClr val="bg1"/>
              </a:solidFill>
              <a:latin typeface="+mj-lt"/>
              <a:ea typeface="Arial"/>
            </a:endParaRPr>
          </a:p>
          <a:p>
            <a:r>
              <a:rPr lang="en-US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sales@rlcrt.ru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1C94C-03BF-1691-13EB-27B8B2DCF073}"/>
              </a:ext>
            </a:extLst>
          </p:cNvPr>
          <p:cNvSpPr txBox="1"/>
          <p:nvPr/>
        </p:nvSpPr>
        <p:spPr>
          <a:xfrm>
            <a:off x="6698258" y="2591215"/>
            <a:ext cx="1702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2-60 млн руб.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8340D-4571-C14C-E44A-68D258D94297}"/>
              </a:ext>
            </a:extLst>
          </p:cNvPr>
          <p:cNvSpPr txBox="1"/>
          <p:nvPr/>
        </p:nvSpPr>
        <p:spPr>
          <a:xfrm>
            <a:off x="4646508" y="1428384"/>
            <a:ext cx="68572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Для резидентов и управляющих компаний аккредитованных Министерством экономики РТ индустриальных (промышленных) парков, с </a:t>
            </a:r>
            <a:r>
              <a:rPr lang="ru-RU" sz="15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основным видом </a:t>
            </a:r>
            <a:r>
              <a:rPr lang="ru-RU" sz="15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деятельности производство, строительство, водоснабжение</a:t>
            </a:r>
            <a:endParaRPr lang="ru-RU" sz="1500" dirty="0"/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87E01447-F64E-61C4-4EC4-7291CC7260F2}"/>
              </a:ext>
            </a:extLst>
          </p:cNvPr>
          <p:cNvGrpSpPr/>
          <p:nvPr/>
        </p:nvGrpSpPr>
        <p:grpSpPr>
          <a:xfrm>
            <a:off x="618322" y="51600"/>
            <a:ext cx="11033745" cy="403329"/>
            <a:chOff x="210960" y="179280"/>
            <a:chExt cx="9992160" cy="470880"/>
          </a:xfrm>
        </p:grpSpPr>
        <p:sp>
          <p:nvSpPr>
            <p:cNvPr id="5" name="Параллелограмм 13">
              <a:extLst>
                <a:ext uri="{FF2B5EF4-FFF2-40B4-BE49-F238E27FC236}">
                  <a16:creationId xmlns:a16="http://schemas.microsoft.com/office/drawing/2014/main" id="{4DF1B464-2BD3-8C34-6241-43F97B667460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5369A5FF-4863-81EB-B700-839165520910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4A4F06A4-2EC8-C566-5FB7-98C22F784146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0" name="Прямоугольник 16">
              <a:extLst>
                <a:ext uri="{FF2B5EF4-FFF2-40B4-BE49-F238E27FC236}">
                  <a16:creationId xmlns:a16="http://schemas.microsoft.com/office/drawing/2014/main" id="{22B2B852-BBAF-F3EC-0BA7-B2E3272E5862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757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Box 5"/>
          <p:cNvSpPr/>
          <p:nvPr/>
        </p:nvSpPr>
        <p:spPr>
          <a:xfrm>
            <a:off x="3421080" y="1127880"/>
            <a:ext cx="5346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НАЛОГОВЫЕ ЛЬГОТЫ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Скругленный прямоугольник 14"/>
          <p:cNvSpPr/>
          <p:nvPr/>
        </p:nvSpPr>
        <p:spPr>
          <a:xfrm>
            <a:off x="3762360" y="1010520"/>
            <a:ext cx="4662720" cy="62244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6" name="Параллелограмм 21"/>
          <p:cNvSpPr/>
          <p:nvPr/>
        </p:nvSpPr>
        <p:spPr>
          <a:xfrm>
            <a:off x="210960" y="234360"/>
            <a:ext cx="591670" cy="655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7" name="Прямоугольник 22"/>
          <p:cNvSpPr/>
          <p:nvPr/>
        </p:nvSpPr>
        <p:spPr>
          <a:xfrm>
            <a:off x="424440" y="271800"/>
            <a:ext cx="180360" cy="3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398" name="Параллелограмм 25"/>
          <p:cNvSpPr/>
          <p:nvPr/>
        </p:nvSpPr>
        <p:spPr>
          <a:xfrm>
            <a:off x="990718" y="244800"/>
            <a:ext cx="10766881" cy="655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9" name="Прямоугольник 27"/>
          <p:cNvSpPr/>
          <p:nvPr/>
        </p:nvSpPr>
        <p:spPr>
          <a:xfrm>
            <a:off x="1170179" y="279131"/>
            <a:ext cx="1034964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</a:t>
            </a:r>
            <a:r>
              <a:rPr lang="ru-RU" sz="1600" b="1" strike="noStrike" spc="-7" dirty="0">
                <a:solidFill>
                  <a:schemeClr val="lt1"/>
                </a:solidFill>
                <a:latin typeface="Arial Black"/>
                <a:ea typeface="Arial"/>
              </a:rPr>
              <a:t>РЕЗИДЕНТОВ ПРОМЫШЛЕННЫХ ПАРКОВ </a:t>
            </a: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7" dirty="0">
                <a:solidFill>
                  <a:schemeClr val="lt1"/>
                </a:solidFill>
                <a:latin typeface="Arial Black"/>
                <a:ea typeface="Arial"/>
              </a:rPr>
              <a:t>МИНИСТЕРСТВА ЭКОНОМИКИ РТ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TextBox 20"/>
          <p:cNvSpPr/>
          <p:nvPr/>
        </p:nvSpPr>
        <p:spPr>
          <a:xfrm>
            <a:off x="6447960" y="1805400"/>
            <a:ext cx="48924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зарегистрированных на территории Республики Татарстан,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 аккредитованных Министерством Экономики Республики Татарстан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Кольцо 33"/>
          <p:cNvSpPr/>
          <p:nvPr/>
        </p:nvSpPr>
        <p:spPr>
          <a:xfrm>
            <a:off x="6107301" y="1853332"/>
            <a:ext cx="294840" cy="2750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402" name="Прямая соединительная линия 26"/>
          <p:cNvCxnSpPr/>
          <p:nvPr/>
        </p:nvCxnSpPr>
        <p:spPr>
          <a:xfrm>
            <a:off x="5858280" y="3853008"/>
            <a:ext cx="560376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03" name="Прямоугольник 6"/>
          <p:cNvSpPr/>
          <p:nvPr/>
        </p:nvSpPr>
        <p:spPr>
          <a:xfrm>
            <a:off x="6508731" y="3885840"/>
            <a:ext cx="535752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Освобождение от уплаты транспортного налога;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Освобождение от уплаты налога на имущество организаций;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Сниженные ставки по УСН («доходы» – 1%, «доходы минус расходы» – 5%)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7"/>
          <p:cNvPicPr/>
          <p:nvPr/>
        </p:nvPicPr>
        <p:blipFill>
          <a:blip r:embed="rId2"/>
          <a:stretch/>
        </p:blipFill>
        <p:spPr>
          <a:xfrm>
            <a:off x="5858640" y="3978720"/>
            <a:ext cx="379800" cy="361440"/>
          </a:xfrm>
          <a:prstGeom prst="rect">
            <a:avLst/>
          </a:prstGeom>
          <a:ln w="0">
            <a:noFill/>
          </a:ln>
        </p:spPr>
      </p:pic>
      <p:pic>
        <p:nvPicPr>
          <p:cNvPr id="405" name="Рисунок 32"/>
          <p:cNvPicPr/>
          <p:nvPr/>
        </p:nvPicPr>
        <p:blipFill>
          <a:blip r:embed="rId2"/>
          <a:stretch/>
        </p:blipFill>
        <p:spPr>
          <a:xfrm>
            <a:off x="5836465" y="4499716"/>
            <a:ext cx="379800" cy="361440"/>
          </a:xfrm>
          <a:prstGeom prst="rect">
            <a:avLst/>
          </a:prstGeom>
          <a:ln w="0">
            <a:noFill/>
          </a:ln>
        </p:spPr>
      </p:pic>
      <p:pic>
        <p:nvPicPr>
          <p:cNvPr id="406" name="Рисунок 33"/>
          <p:cNvPicPr/>
          <p:nvPr/>
        </p:nvPicPr>
        <p:blipFill>
          <a:blip r:embed="rId2"/>
          <a:stretch/>
        </p:blipFill>
        <p:spPr>
          <a:xfrm>
            <a:off x="5860723" y="5250504"/>
            <a:ext cx="379800" cy="361440"/>
          </a:xfrm>
          <a:prstGeom prst="rect">
            <a:avLst/>
          </a:prstGeom>
          <a:ln w="0">
            <a:noFill/>
          </a:ln>
        </p:spPr>
      </p:pic>
      <p:sp>
        <p:nvSpPr>
          <p:cNvPr id="407" name="Прямоугольник 8"/>
          <p:cNvSpPr/>
          <p:nvPr/>
        </p:nvSpPr>
        <p:spPr>
          <a:xfrm>
            <a:off x="482760" y="2133000"/>
            <a:ext cx="5061240" cy="29532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Обеспечение:</a:t>
            </a:r>
            <a:br>
              <a:rPr sz="1400" dirty="0"/>
            </a:b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Пункт 3.1 статьи 6 Закона Республики Татарстан от 29.11.2002 № 24-ЗРТ  «О транспортном налоге» 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Подпункт 18 пункта 1 статьи 3 Закона Республики Татарстан от 28.11.2003 № 49-ЗРТ «О налоге на имущество организаций»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 descr="Телефон">
            <a:extLst>
              <a:ext uri="{FF2B5EF4-FFF2-40B4-BE49-F238E27FC236}">
                <a16:creationId xmlns:a16="http://schemas.microsoft.com/office/drawing/2014/main" id="{13A1B3D0-B1A7-0A63-C740-BF9667CE7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86925" y="6105410"/>
            <a:ext cx="591670" cy="591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13AC0-6486-8960-23F3-641D32425FFA}"/>
              </a:ext>
            </a:extLst>
          </p:cNvPr>
          <p:cNvSpPr txBox="1"/>
          <p:nvPr/>
        </p:nvSpPr>
        <p:spPr>
          <a:xfrm>
            <a:off x="990719" y="625433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+7 (843) 238-36-90 Гайнуллин Марат Русланович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6"/>
          <p:cNvSpPr/>
          <p:nvPr/>
        </p:nvSpPr>
        <p:spPr>
          <a:xfrm>
            <a:off x="3431880" y="929160"/>
            <a:ext cx="5756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СУБСИДИРОВАНИЕ ЧАСТИ ЗАТРАТ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ЗА ПОТРЕБЛЕННУЮ ЭЛЕКТРОЭНЕРГИЮ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Скругленный прямоугольник 2"/>
          <p:cNvSpPr/>
          <p:nvPr/>
        </p:nvSpPr>
        <p:spPr>
          <a:xfrm>
            <a:off x="2855520" y="969840"/>
            <a:ext cx="6548040" cy="6220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0" name="Параллелограмм 3"/>
          <p:cNvSpPr/>
          <p:nvPr/>
        </p:nvSpPr>
        <p:spPr>
          <a:xfrm>
            <a:off x="210960" y="234360"/>
            <a:ext cx="779400" cy="4705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1" name="Прямоугольник 13"/>
          <p:cNvSpPr/>
          <p:nvPr/>
        </p:nvSpPr>
        <p:spPr>
          <a:xfrm>
            <a:off x="424440" y="271800"/>
            <a:ext cx="180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412" name="Параллелограмм 4"/>
          <p:cNvSpPr/>
          <p:nvPr/>
        </p:nvSpPr>
        <p:spPr>
          <a:xfrm>
            <a:off x="932400" y="244800"/>
            <a:ext cx="10824840" cy="46368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3" name="Прямоугольник 15"/>
          <p:cNvSpPr/>
          <p:nvPr/>
        </p:nvSpPr>
        <p:spPr>
          <a:xfrm>
            <a:off x="1330560" y="288000"/>
            <a:ext cx="99244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7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TextBox 7"/>
          <p:cNvSpPr/>
          <p:nvPr/>
        </p:nvSpPr>
        <p:spPr>
          <a:xfrm>
            <a:off x="6162480" y="1922760"/>
            <a:ext cx="5594760" cy="25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Для кого: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парков, имеющих прямые договорные отношения с организацией, поставляющей электрическую энергию и являющихся потребителем электрической энергии уровней напряжения НН, СН-I  и СН-II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16" name="Прямая соединительная линия 2"/>
          <p:cNvCxnSpPr/>
          <p:nvPr/>
        </p:nvCxnSpPr>
        <p:spPr>
          <a:xfrm>
            <a:off x="6279840" y="4679280"/>
            <a:ext cx="5604120" cy="46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17" name="Прямоугольник 18"/>
          <p:cNvSpPr/>
          <p:nvPr/>
        </p:nvSpPr>
        <p:spPr>
          <a:xfrm>
            <a:off x="429840" y="1833840"/>
            <a:ext cx="5506560" cy="356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Условия: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получения субсидии необходимо: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вести деятельность на территории Республики Татарстан и уплачивать налоги в бюджет Республики Татарстан, быть субъектом малого или среднего предпринимательства;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иметь действующее соглашение с Министерством экономики Республики Татарстан об осуществлении деятельности на территории индустриального (промышленного) парка;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предоставлять в ФНС расчет по страховым взносам и персонифицированных сведений о физических лицах;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являться потребителем электрической энергии уровней напряжения НН, СН-I  и СН-II и осуществлять оплату расходов за потребленную электрическую энергию в организацию, поставляющую электрическую энергию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8" name="Группа 2"/>
          <p:cNvGrpSpPr/>
          <p:nvPr/>
        </p:nvGrpSpPr>
        <p:grpSpPr>
          <a:xfrm>
            <a:off x="6201360" y="5170320"/>
            <a:ext cx="1508287" cy="568800"/>
            <a:chOff x="6201360" y="5170320"/>
            <a:chExt cx="1715040" cy="568800"/>
          </a:xfrm>
        </p:grpSpPr>
        <p:pic>
          <p:nvPicPr>
            <p:cNvPr id="419" name="Picture 2" descr="https://stomatologspb.ru/wp-content/uploads/ruble_PNG26.png"/>
            <p:cNvPicPr/>
            <p:nvPr/>
          </p:nvPicPr>
          <p:blipFill>
            <a:blip r:embed="rId2"/>
            <a:stretch/>
          </p:blipFill>
          <p:spPr>
            <a:xfrm>
              <a:off x="7292520" y="5170320"/>
              <a:ext cx="623880" cy="46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0" name="Прямоугольник 33"/>
            <p:cNvSpPr/>
            <p:nvPr/>
          </p:nvSpPr>
          <p:spPr>
            <a:xfrm>
              <a:off x="6201360" y="5208840"/>
              <a:ext cx="132156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СУММА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Прямоугольник 37"/>
            <p:cNvSpPr/>
            <p:nvPr/>
          </p:nvSpPr>
          <p:spPr>
            <a:xfrm>
              <a:off x="6201360" y="5436000"/>
              <a:ext cx="1800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400" b="0" strike="noStrike" spc="-1">
                <a:solidFill>
                  <a:schemeClr val="dk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422" name="Прямоугольник 38"/>
          <p:cNvSpPr/>
          <p:nvPr/>
        </p:nvSpPr>
        <p:spPr>
          <a:xfrm>
            <a:off x="8092800" y="4838760"/>
            <a:ext cx="26384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В зависимости от объема затрат по уплате электроэнергии за год, предшествующий году подачи заявки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Группа 12"/>
          <p:cNvGrpSpPr/>
          <p:nvPr/>
        </p:nvGrpSpPr>
        <p:grpSpPr>
          <a:xfrm>
            <a:off x="210960" y="179280"/>
            <a:ext cx="9985320" cy="470880"/>
            <a:chOff x="210960" y="179280"/>
            <a:chExt cx="9985320" cy="470880"/>
          </a:xfrm>
        </p:grpSpPr>
        <p:sp>
          <p:nvSpPr>
            <p:cNvPr id="424" name="Параллелограмм 13"/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25" name="Прямоугольник 14"/>
            <p:cNvSpPr/>
            <p:nvPr/>
          </p:nvSpPr>
          <p:spPr>
            <a:xfrm>
              <a:off x="1296360" y="242280"/>
              <a:ext cx="86256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СУБЪеКТОВ МСП от АНО ЦКР «ИННОКАМ»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Параллелограмм 15"/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27" name="Прямоугольник 16"/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428" name="Скругленный прямоугольник 38"/>
          <p:cNvSpPr/>
          <p:nvPr/>
        </p:nvSpPr>
        <p:spPr>
          <a:xfrm>
            <a:off x="4320360" y="1260000"/>
            <a:ext cx="3596040" cy="490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ЗАПУСК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Скругленный прямоугольник 38"/>
          <p:cNvSpPr/>
          <p:nvPr/>
        </p:nvSpPr>
        <p:spPr>
          <a:xfrm>
            <a:off x="8460000" y="1260000"/>
            <a:ext cx="3308040" cy="481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 РЕАЛИЗАЦИЯ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Скругленный прямоугольник 38"/>
          <p:cNvSpPr/>
          <p:nvPr/>
        </p:nvSpPr>
        <p:spPr>
          <a:xfrm>
            <a:off x="360000" y="1260000"/>
            <a:ext cx="3270600" cy="490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ПОДГОТОВКА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Овал 29"/>
          <p:cNvSpPr/>
          <p:nvPr/>
        </p:nvSpPr>
        <p:spPr>
          <a:xfrm>
            <a:off x="58536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Овал 30"/>
          <p:cNvSpPr/>
          <p:nvPr/>
        </p:nvSpPr>
        <p:spPr>
          <a:xfrm>
            <a:off x="504000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Овал 31"/>
          <p:cNvSpPr/>
          <p:nvPr/>
        </p:nvSpPr>
        <p:spPr>
          <a:xfrm>
            <a:off x="882000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Прямоугольник 32"/>
          <p:cNvSpPr/>
          <p:nvPr/>
        </p:nvSpPr>
        <p:spPr>
          <a:xfrm>
            <a:off x="299520" y="1868040"/>
            <a:ext cx="3656880" cy="377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Составление бизнес-планов и ТЭО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Оказание  маркетинговых услуг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аудитов и экспертиз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программ модернизации, развития, технического перевооружения производства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экспресс-оценки индекса технологической готовности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патентного поиска и патентных исследований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Прямоугольник 34"/>
          <p:cNvSpPr/>
          <p:nvPr/>
        </p:nvSpPr>
        <p:spPr>
          <a:xfrm>
            <a:off x="4259520" y="1800000"/>
            <a:ext cx="3656880" cy="38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технических решений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Инженерно-консультационные, опытно-конструкторские, испытательные, инженерно-исследовательские и расчетно-аналитические услуги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Услуги по проектно-конструкторской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Экспертное сопровождение реализации программ развития и модернизации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исследований, испытаний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Прямоугольник 35"/>
          <p:cNvSpPr/>
          <p:nvPr/>
        </p:nvSpPr>
        <p:spPr>
          <a:xfrm>
            <a:off x="8410680" y="1800000"/>
            <a:ext cx="3465720" cy="38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Брендирование, позиционирование и продвижение новых видов продукции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сертификации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Комплексное сопровождение процедуры участия в закупках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Организация участия в российских и зарубежных выставочно-ярмарочных мероприятиях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Подготовка и подача заявок на регистрацию прав на результаты интеллектуальной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TextBox 37"/>
          <p:cNvSpPr/>
          <p:nvPr/>
        </p:nvSpPr>
        <p:spPr>
          <a:xfrm>
            <a:off x="329040" y="630720"/>
            <a:ext cx="115232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</a:rPr>
              <a:t>Комплексное сопровождение инвестиционных проектов 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субъектов МСП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8" name="Прямая соединительная линия 42"/>
          <p:cNvCxnSpPr/>
          <p:nvPr/>
        </p:nvCxnSpPr>
        <p:spPr>
          <a:xfrm>
            <a:off x="2473920" y="1198800"/>
            <a:ext cx="720504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cxnSp>
        <p:nvCxnSpPr>
          <p:cNvPr id="439" name="Прямая соединительная линия 51"/>
          <p:cNvCxnSpPr/>
          <p:nvPr/>
        </p:nvCxnSpPr>
        <p:spPr>
          <a:xfrm>
            <a:off x="2159640" y="1126800"/>
            <a:ext cx="790092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cxnSp>
        <p:nvCxnSpPr>
          <p:cNvPr id="440" name="Прямая соединительная линия 52"/>
          <p:cNvCxnSpPr/>
          <p:nvPr/>
        </p:nvCxnSpPr>
        <p:spPr>
          <a:xfrm>
            <a:off x="1775520" y="1052640"/>
            <a:ext cx="8645040" cy="64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41" name="Прямоугольник 19"/>
          <p:cNvSpPr/>
          <p:nvPr/>
        </p:nvSpPr>
        <p:spPr>
          <a:xfrm>
            <a:off x="849240" y="6416280"/>
            <a:ext cx="6091560" cy="36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442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8256240" y="6437520"/>
            <a:ext cx="355680" cy="299520"/>
          </a:xfrm>
          <a:prstGeom prst="rect">
            <a:avLst/>
          </a:prstGeom>
          <a:ln w="0">
            <a:noFill/>
          </a:ln>
        </p:spPr>
      </p:pic>
      <p:sp>
        <p:nvSpPr>
          <p:cNvPr id="443" name="TextBox 24"/>
          <p:cNvSpPr/>
          <p:nvPr/>
        </p:nvSpPr>
        <p:spPr>
          <a:xfrm>
            <a:off x="8611200" y="6327720"/>
            <a:ext cx="33080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CE1204"/>
                </a:solidFill>
                <a:latin typeface="Calibri"/>
                <a:ea typeface="Arial"/>
              </a:rPr>
              <a:t>Все меры поддержки оказываются на условиях софинансирования со стороны субъекта МСП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4" name="Рисунок 484"/>
          <p:cNvPicPr/>
          <p:nvPr/>
        </p:nvPicPr>
        <p:blipFill>
          <a:blip r:embed="rId3"/>
          <a:stretch/>
        </p:blipFill>
        <p:spPr>
          <a:xfrm>
            <a:off x="180000" y="5400000"/>
            <a:ext cx="1436400" cy="143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object 3"/>
          <p:cNvGrpSpPr/>
          <p:nvPr/>
        </p:nvGrpSpPr>
        <p:grpSpPr>
          <a:xfrm>
            <a:off x="-11520" y="14040"/>
            <a:ext cx="14469480" cy="6829560"/>
            <a:chOff x="-11520" y="14040"/>
            <a:chExt cx="14469480" cy="6829560"/>
          </a:xfrm>
        </p:grpSpPr>
        <p:pic>
          <p:nvPicPr>
            <p:cNvPr id="1121" name="object 4"/>
            <p:cNvPicPr/>
            <p:nvPr/>
          </p:nvPicPr>
          <p:blipFill>
            <a:blip r:embed="rId2"/>
            <a:srcRect r="25801"/>
            <a:stretch/>
          </p:blipFill>
          <p:spPr>
            <a:xfrm>
              <a:off x="-11520" y="14040"/>
              <a:ext cx="4548600" cy="6829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22" name="object 7"/>
            <p:cNvPicPr/>
            <p:nvPr/>
          </p:nvPicPr>
          <p:blipFill>
            <a:blip r:embed="rId3"/>
            <a:stretch/>
          </p:blipFill>
          <p:spPr>
            <a:xfrm>
              <a:off x="13544280" y="293760"/>
              <a:ext cx="913680" cy="455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23" name="object 40"/>
          <p:cNvSpPr/>
          <p:nvPr/>
        </p:nvSpPr>
        <p:spPr>
          <a:xfrm flipH="1">
            <a:off x="2873160" y="4952880"/>
            <a:ext cx="1663920" cy="1904760"/>
          </a:xfrm>
          <a:custGeom>
            <a:avLst/>
            <a:gdLst>
              <a:gd name="textAreaLeft" fmla="*/ 360 w 1663920"/>
              <a:gd name="textAreaRight" fmla="*/ 1670400 w 1663920"/>
              <a:gd name="textAreaTop" fmla="*/ 0 h 1904760"/>
              <a:gd name="textAreaBottom" fmla="*/ 1911600 h 1904760"/>
            </a:gdLst>
            <a:ahLst/>
            <a:cxnLst/>
            <a:rect l="textAreaLeft" t="textAreaTop" r="textAreaRight" b="textAreaBottom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124" name="object 41"/>
          <p:cNvSpPr/>
          <p:nvPr/>
        </p:nvSpPr>
        <p:spPr>
          <a:xfrm flipH="1">
            <a:off x="-42480" y="-2880"/>
            <a:ext cx="1128960" cy="1395000"/>
          </a:xfrm>
          <a:custGeom>
            <a:avLst/>
            <a:gdLst>
              <a:gd name="textAreaLeft" fmla="*/ 0 w 1128960"/>
              <a:gd name="textAreaRight" fmla="*/ 1133280 w 1128960"/>
              <a:gd name="textAreaTop" fmla="*/ 0 h 1395000"/>
              <a:gd name="textAreaBottom" fmla="*/ 1400040 h 1395000"/>
            </a:gdLst>
            <a:ahLst/>
            <a:cxn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125" name="object 42"/>
          <p:cNvSpPr/>
          <p:nvPr/>
        </p:nvSpPr>
        <p:spPr>
          <a:xfrm>
            <a:off x="10667880" y="0"/>
            <a:ext cx="1519200" cy="1519200"/>
          </a:xfrm>
          <a:custGeom>
            <a:avLst/>
            <a:gdLst>
              <a:gd name="textAreaLeft" fmla="*/ 0 w 1519200"/>
              <a:gd name="textAreaRight" fmla="*/ 1523880 w 1519200"/>
              <a:gd name="textAreaTop" fmla="*/ 0 h 1519200"/>
              <a:gd name="textAreaBottom" fmla="*/ 1523880 h 1519200"/>
            </a:gdLst>
            <a:ahLst/>
            <a:cxn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126" name="object 17"/>
          <p:cNvSpPr/>
          <p:nvPr/>
        </p:nvSpPr>
        <p:spPr>
          <a:xfrm>
            <a:off x="8079840" y="2594160"/>
            <a:ext cx="3520440" cy="270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2400" b="0" strike="noStrike" spc="-21">
                <a:solidFill>
                  <a:srgbClr val="000000"/>
                </a:solidFill>
                <a:latin typeface="Microsoft Sans Serif"/>
                <a:ea typeface="DejaVu Sans"/>
              </a:rPr>
              <a:t>Телефон</a:t>
            </a:r>
            <a:r>
              <a:rPr lang="ru-RU" sz="2400" b="0" strike="noStrike" spc="-97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ru-RU" sz="2400" b="0" strike="noStrike" spc="-12">
                <a:solidFill>
                  <a:srgbClr val="000000"/>
                </a:solidFill>
                <a:latin typeface="Microsoft Sans Serif"/>
                <a:ea typeface="DejaVu Sans"/>
              </a:rPr>
              <a:t>горячей</a:t>
            </a:r>
            <a:r>
              <a:rPr lang="ru-RU" sz="2400" b="0" strike="noStrike" spc="-92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ru-RU" sz="2400" b="0" strike="noStrike" spc="-21">
                <a:solidFill>
                  <a:srgbClr val="000000"/>
                </a:solidFill>
                <a:latin typeface="Microsoft Sans Serif"/>
                <a:ea typeface="DejaVu Sans"/>
              </a:rPr>
              <a:t>линии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2400" b="1" strike="noStrike" spc="-21">
                <a:solidFill>
                  <a:srgbClr val="000000"/>
                </a:solidFill>
                <a:latin typeface="Arial"/>
                <a:ea typeface="DejaVu Sans"/>
              </a:rPr>
              <a:t>+7 (843) 524 90 90</a:t>
            </a:r>
            <a:r>
              <a:rPr lang="ru-RU" sz="2400" b="1" strike="noStrike" spc="-1">
                <a:solidFill>
                  <a:srgbClr val="672E17"/>
                </a:solidFill>
                <a:latin typeface="Calibri"/>
                <a:ea typeface="Arial"/>
              </a:rPr>
              <a:t>	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tabLst>
                <a:tab pos="285876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tabLst>
                <a:tab pos="2858760" algn="l"/>
              </a:tabLst>
            </a:pPr>
            <a:r>
              <a:rPr lang="ru-RU" sz="2400" b="1" strike="noStrike" spc="-1">
                <a:solidFill>
                  <a:srgbClr val="672E17"/>
                </a:solidFill>
                <a:latin typeface="Calibri"/>
                <a:ea typeface="Arial"/>
              </a:rPr>
              <a:t>	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tabLst>
                <a:tab pos="2858760" algn="l"/>
              </a:tabLst>
            </a:pPr>
            <a:r>
              <a:rPr lang="ru-RU" sz="2400" b="1" strike="noStrike" spc="-21">
                <a:solidFill>
                  <a:srgbClr val="000000"/>
                </a:solidFill>
                <a:latin typeface="Microsoft Sans Serif"/>
                <a:ea typeface="DejaVu Sans"/>
              </a:rPr>
              <a:t>Казань,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tabLst>
                <a:tab pos="2858760" algn="l"/>
              </a:tabLst>
            </a:pPr>
            <a:r>
              <a:rPr lang="ru-RU" sz="2400" b="1" strike="noStrike" spc="-21">
                <a:solidFill>
                  <a:srgbClr val="000000"/>
                </a:solidFill>
                <a:latin typeface="Microsoft Sans Serif"/>
                <a:ea typeface="DejaVu Sans"/>
              </a:rPr>
              <a:t>ул. Петербургская 28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27" name="object 27"/>
          <p:cNvGrpSpPr/>
          <p:nvPr/>
        </p:nvGrpSpPr>
        <p:grpSpPr>
          <a:xfrm>
            <a:off x="5152680" y="1599120"/>
            <a:ext cx="312840" cy="312480"/>
            <a:chOff x="5152680" y="1599120"/>
            <a:chExt cx="312840" cy="312480"/>
          </a:xfrm>
        </p:grpSpPr>
        <p:sp>
          <p:nvSpPr>
            <p:cNvPr id="1128" name="object 28"/>
            <p:cNvSpPr/>
            <p:nvPr/>
          </p:nvSpPr>
          <p:spPr>
            <a:xfrm>
              <a:off x="5152680" y="1599120"/>
              <a:ext cx="312840" cy="312480"/>
            </a:xfrm>
            <a:custGeom>
              <a:avLst/>
              <a:gdLst>
                <a:gd name="textAreaLeft" fmla="*/ 0 w 312840"/>
                <a:gd name="textAreaRight" fmla="*/ 317520 w 312840"/>
                <a:gd name="textAreaTop" fmla="*/ 0 h 312480"/>
                <a:gd name="textAreaBottom" fmla="*/ 317160 h 312480"/>
              </a:gdLst>
              <a:ahLst/>
              <a:cxnLst/>
              <a:rect l="textAreaLeft" t="textAreaTop" r="textAreaRight" b="textAreaBottom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1129" name="object 29"/>
            <p:cNvPicPr/>
            <p:nvPr/>
          </p:nvPicPr>
          <p:blipFill>
            <a:blip r:embed="rId4"/>
            <a:stretch/>
          </p:blipFill>
          <p:spPr>
            <a:xfrm>
              <a:off x="5243400" y="1831320"/>
              <a:ext cx="186840" cy="63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30" name="object 30"/>
            <p:cNvSpPr/>
            <p:nvPr/>
          </p:nvSpPr>
          <p:spPr>
            <a:xfrm>
              <a:off x="5206320" y="1765080"/>
              <a:ext cx="175320" cy="87120"/>
            </a:xfrm>
            <a:custGeom>
              <a:avLst/>
              <a:gdLst>
                <a:gd name="textAreaLeft" fmla="*/ 0 w 175320"/>
                <a:gd name="textAreaRight" fmla="*/ 180000 w 175320"/>
                <a:gd name="textAreaTop" fmla="*/ 0 h 87120"/>
                <a:gd name="textAreaBottom" fmla="*/ 91800 h 8712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1131" name="object 31"/>
            <p:cNvPicPr/>
            <p:nvPr/>
          </p:nvPicPr>
          <p:blipFill>
            <a:blip r:embed="rId5"/>
            <a:stretch/>
          </p:blipFill>
          <p:spPr>
            <a:xfrm>
              <a:off x="5416920" y="1765080"/>
              <a:ext cx="47880" cy="8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32" name="object 32"/>
            <p:cNvPicPr/>
            <p:nvPr/>
          </p:nvPicPr>
          <p:blipFill>
            <a:blip r:embed="rId6"/>
            <a:stretch/>
          </p:blipFill>
          <p:spPr>
            <a:xfrm>
              <a:off x="5252040" y="1765080"/>
              <a:ext cx="137880" cy="58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33" name="object 33"/>
            <p:cNvSpPr/>
            <p:nvPr/>
          </p:nvSpPr>
          <p:spPr>
            <a:xfrm>
              <a:off x="5205960" y="1658880"/>
              <a:ext cx="175320" cy="87120"/>
            </a:xfrm>
            <a:custGeom>
              <a:avLst/>
              <a:gdLst>
                <a:gd name="textAreaLeft" fmla="*/ 0 w 175320"/>
                <a:gd name="textAreaRight" fmla="*/ 180000 w 175320"/>
                <a:gd name="textAreaTop" fmla="*/ 0 h 87120"/>
                <a:gd name="textAreaBottom" fmla="*/ 91800 h 8712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1134" name="object 34"/>
            <p:cNvPicPr/>
            <p:nvPr/>
          </p:nvPicPr>
          <p:blipFill>
            <a:blip r:embed="rId7"/>
            <a:stretch/>
          </p:blipFill>
          <p:spPr>
            <a:xfrm>
              <a:off x="5243400" y="1616040"/>
              <a:ext cx="221760" cy="129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135" name="object 19"/>
          <p:cNvGrpSpPr/>
          <p:nvPr/>
        </p:nvGrpSpPr>
        <p:grpSpPr>
          <a:xfrm>
            <a:off x="7677720" y="4120560"/>
            <a:ext cx="207000" cy="313200"/>
            <a:chOff x="7677720" y="4120560"/>
            <a:chExt cx="207000" cy="313200"/>
          </a:xfrm>
        </p:grpSpPr>
        <p:pic>
          <p:nvPicPr>
            <p:cNvPr id="1136" name="object 20"/>
            <p:cNvPicPr/>
            <p:nvPr/>
          </p:nvPicPr>
          <p:blipFill>
            <a:blip r:embed="rId8"/>
            <a:stretch/>
          </p:blipFill>
          <p:spPr>
            <a:xfrm>
              <a:off x="7712280" y="4389480"/>
              <a:ext cx="144000" cy="44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37" name="object 21"/>
            <p:cNvPicPr/>
            <p:nvPr/>
          </p:nvPicPr>
          <p:blipFill>
            <a:blip r:embed="rId9"/>
            <a:stretch/>
          </p:blipFill>
          <p:spPr>
            <a:xfrm>
              <a:off x="7729920" y="4172400"/>
              <a:ext cx="103320" cy="103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38" name="object 22"/>
            <p:cNvSpPr/>
            <p:nvPr/>
          </p:nvSpPr>
          <p:spPr>
            <a:xfrm>
              <a:off x="7677720" y="4120560"/>
              <a:ext cx="207000" cy="287280"/>
            </a:xfrm>
            <a:custGeom>
              <a:avLst/>
              <a:gdLst>
                <a:gd name="textAreaLeft" fmla="*/ 0 w 207000"/>
                <a:gd name="textAreaRight" fmla="*/ 211680 w 207000"/>
                <a:gd name="textAreaTop" fmla="*/ 0 h 287280"/>
                <a:gd name="textAreaBottom" fmla="*/ 291960 h 287280"/>
              </a:gdLst>
              <a:ahLst/>
              <a:cxnLst/>
              <a:rect l="textAreaLeft" t="textAreaTop" r="textAreaRight" b="textAreaBottom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pic>
        <p:nvPicPr>
          <p:cNvPr id="1139" name="Рисунок 1"/>
          <p:cNvPicPr/>
          <p:nvPr/>
        </p:nvPicPr>
        <p:blipFill>
          <a:blip r:embed="rId10"/>
          <a:stretch/>
        </p:blipFill>
        <p:spPr>
          <a:xfrm>
            <a:off x="11243880" y="5981400"/>
            <a:ext cx="947880" cy="517680"/>
          </a:xfrm>
          <a:prstGeom prst="rect">
            <a:avLst/>
          </a:prstGeom>
          <a:ln w="0">
            <a:noFill/>
          </a:ln>
        </p:spPr>
      </p:pic>
      <p:pic>
        <p:nvPicPr>
          <p:cNvPr id="1140" name="Рисунок 6"/>
          <p:cNvPicPr/>
          <p:nvPr/>
        </p:nvPicPr>
        <p:blipFill>
          <a:blip r:embed="rId11"/>
          <a:stretch/>
        </p:blipFill>
        <p:spPr>
          <a:xfrm>
            <a:off x="8969760" y="6089400"/>
            <a:ext cx="2376720" cy="336240"/>
          </a:xfrm>
          <a:prstGeom prst="rect">
            <a:avLst/>
          </a:prstGeom>
          <a:ln w="0">
            <a:noFill/>
          </a:ln>
        </p:spPr>
      </p:pic>
      <p:pic>
        <p:nvPicPr>
          <p:cNvPr id="1141" name="Рисунок 30"/>
          <p:cNvPicPr/>
          <p:nvPr/>
        </p:nvPicPr>
        <p:blipFill>
          <a:blip r:embed="rId12"/>
          <a:srcRect r="2737" b="-12597"/>
          <a:stretch/>
        </p:blipFill>
        <p:spPr>
          <a:xfrm>
            <a:off x="3718440" y="5911560"/>
            <a:ext cx="5251320" cy="726120"/>
          </a:xfrm>
          <a:prstGeom prst="rect">
            <a:avLst/>
          </a:prstGeom>
          <a:ln w="0">
            <a:noFill/>
          </a:ln>
        </p:spPr>
      </p:pic>
      <p:pic>
        <p:nvPicPr>
          <p:cNvPr id="1142" name="Рисунок 5"/>
          <p:cNvPicPr/>
          <p:nvPr/>
        </p:nvPicPr>
        <p:blipFill>
          <a:blip r:embed="rId13"/>
          <a:stretch/>
        </p:blipFill>
        <p:spPr>
          <a:xfrm>
            <a:off x="695520" y="184680"/>
            <a:ext cx="780120" cy="475200"/>
          </a:xfrm>
          <a:prstGeom prst="rect">
            <a:avLst/>
          </a:prstGeom>
          <a:ln w="0">
            <a:noFill/>
          </a:ln>
        </p:spPr>
      </p:pic>
      <p:pic>
        <p:nvPicPr>
          <p:cNvPr id="1143" name="Рисунок 6"/>
          <p:cNvPicPr/>
          <p:nvPr/>
        </p:nvPicPr>
        <p:blipFill>
          <a:blip r:embed="rId14"/>
          <a:stretch/>
        </p:blipFill>
        <p:spPr>
          <a:xfrm>
            <a:off x="1496160" y="192600"/>
            <a:ext cx="9199440" cy="475200"/>
          </a:xfrm>
          <a:prstGeom prst="rect">
            <a:avLst/>
          </a:prstGeom>
          <a:ln w="0">
            <a:noFill/>
          </a:ln>
        </p:spPr>
      </p:pic>
      <p:sp>
        <p:nvSpPr>
          <p:cNvPr id="1144" name="TextBox 7"/>
          <p:cNvSpPr/>
          <p:nvPr/>
        </p:nvSpPr>
        <p:spPr>
          <a:xfrm>
            <a:off x="1854000" y="146160"/>
            <a:ext cx="9043920" cy="52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ts val="3421"/>
              </a:lnSpc>
              <a:spcBef>
                <a:spcPts val="99"/>
              </a:spcBef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DejaVu Sans"/>
              </a:rPr>
              <a:t>ЕДИНЫЙ КОНТАКТ-ЦЕНТР ПО МЕРАМ ПОДДЕРЖКИ БИЗНЕСА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5" name="Рисунок 8"/>
          <p:cNvPicPr/>
          <p:nvPr/>
        </p:nvPicPr>
        <p:blipFill>
          <a:blip r:embed="rId15"/>
          <a:stretch/>
        </p:blipFill>
        <p:spPr>
          <a:xfrm>
            <a:off x="5212080" y="2596320"/>
            <a:ext cx="1963440" cy="1963440"/>
          </a:xfrm>
          <a:prstGeom prst="rect">
            <a:avLst/>
          </a:prstGeom>
          <a:ln w="0">
            <a:noFill/>
          </a:ln>
        </p:spPr>
      </p:pic>
      <p:sp>
        <p:nvSpPr>
          <p:cNvPr id="1146" name="TextBox 9"/>
          <p:cNvSpPr/>
          <p:nvPr/>
        </p:nvSpPr>
        <p:spPr>
          <a:xfrm>
            <a:off x="5465880" y="1596960"/>
            <a:ext cx="2772360" cy="10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1680">
              <a:lnSpc>
                <a:spcPts val="2395"/>
              </a:lnSpc>
            </a:pPr>
            <a:r>
              <a:rPr lang="ru-RU" sz="2400" b="0" strike="noStrike" spc="-21">
                <a:solidFill>
                  <a:srgbClr val="000000"/>
                </a:solidFill>
                <a:latin typeface="Microsoft Sans Serif"/>
                <a:ea typeface="DejaVu Sans"/>
              </a:rPr>
              <a:t>Сайт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1680">
              <a:lnSpc>
                <a:spcPct val="100000"/>
              </a:lnSpc>
            </a:pPr>
            <a:r>
              <a:rPr lang="en-US" sz="2400" b="1" strike="noStrike" spc="-12">
                <a:solidFill>
                  <a:srgbClr val="000000"/>
                </a:solidFill>
                <a:latin typeface="Arial"/>
                <a:ea typeface="DejaVu Sans"/>
              </a:rPr>
              <a:t>FPPRT.RU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7" name="Рисунок 47" descr="Телефон"/>
          <p:cNvPicPr/>
          <p:nvPr/>
        </p:nvPicPr>
        <p:blipFill>
          <a:blip r:embed="rId16"/>
          <a:stretch/>
        </p:blipFill>
        <p:spPr>
          <a:xfrm>
            <a:off x="7485480" y="2514600"/>
            <a:ext cx="591480" cy="591480"/>
          </a:xfrm>
          <a:prstGeom prst="rect">
            <a:avLst/>
          </a:prstGeom>
          <a:ln w="0">
            <a:noFill/>
          </a:ln>
        </p:spPr>
      </p:pic>
      <p:pic>
        <p:nvPicPr>
          <p:cNvPr id="1148" name="Рисунок 11"/>
          <p:cNvPicPr/>
          <p:nvPr/>
        </p:nvPicPr>
        <p:blipFill>
          <a:blip r:embed="rId17"/>
          <a:stretch/>
        </p:blipFill>
        <p:spPr>
          <a:xfrm>
            <a:off x="1758240" y="826560"/>
            <a:ext cx="8674920" cy="48240"/>
          </a:xfrm>
          <a:prstGeom prst="rect">
            <a:avLst/>
          </a:prstGeom>
          <a:ln w="0">
            <a:noFill/>
          </a:ln>
        </p:spPr>
      </p:pic>
      <p:cxnSp>
        <p:nvCxnSpPr>
          <p:cNvPr id="1149" name="Прямая соединительная линия 52"/>
          <p:cNvCxnSpPr/>
          <p:nvPr/>
        </p:nvCxnSpPr>
        <p:spPr>
          <a:xfrm>
            <a:off x="7530840" y="3665520"/>
            <a:ext cx="3210480" cy="82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/>
          <p:cNvSpPr/>
          <p:nvPr/>
        </p:nvSpPr>
        <p:spPr>
          <a:xfrm>
            <a:off x="5691898" y="1179858"/>
            <a:ext cx="489384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/>
          <p:cNvSpPr/>
          <p:nvPr/>
        </p:nvSpPr>
        <p:spPr>
          <a:xfrm>
            <a:off x="7863904" y="2897822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/>
          <p:cNvPicPr/>
          <p:nvPr/>
        </p:nvPicPr>
        <p:blipFill>
          <a:blip r:embed="rId2"/>
          <a:stretch/>
        </p:blipFill>
        <p:spPr>
          <a:xfrm>
            <a:off x="6726960" y="2122637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/>
          <p:cNvPicPr/>
          <p:nvPr/>
        </p:nvPicPr>
        <p:blipFill>
          <a:blip r:embed="rId3"/>
          <a:stretch/>
        </p:blipFill>
        <p:spPr>
          <a:xfrm>
            <a:off x="6726960" y="2880521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/>
          <p:cNvPicPr/>
          <p:nvPr/>
        </p:nvPicPr>
        <p:blipFill>
          <a:blip r:embed="rId4"/>
          <a:stretch/>
        </p:blipFill>
        <p:spPr>
          <a:xfrm>
            <a:off x="6726960" y="3900208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/>
          <p:cNvSpPr/>
          <p:nvPr/>
        </p:nvSpPr>
        <p:spPr>
          <a:xfrm>
            <a:off x="5509772" y="2122637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/>
          <p:cNvSpPr/>
          <p:nvPr/>
        </p:nvSpPr>
        <p:spPr>
          <a:xfrm>
            <a:off x="5497156" y="2904721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/>
          <p:cNvSpPr/>
          <p:nvPr/>
        </p:nvSpPr>
        <p:spPr>
          <a:xfrm>
            <a:off x="5508608" y="3930749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/>
          <p:cNvSpPr/>
          <p:nvPr/>
        </p:nvSpPr>
        <p:spPr>
          <a:xfrm>
            <a:off x="5404205" y="1095797"/>
            <a:ext cx="5050248" cy="7184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/>
          <p:cNvSpPr/>
          <p:nvPr/>
        </p:nvSpPr>
        <p:spPr>
          <a:xfrm>
            <a:off x="7863904" y="1983747"/>
            <a:ext cx="1850464" cy="5650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lang="ru-RU" sz="1800" b="1" strike="noStrike" spc="-26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3"/>
          <p:cNvSpPr/>
          <p:nvPr/>
        </p:nvSpPr>
        <p:spPr>
          <a:xfrm>
            <a:off x="7859468" y="3790349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9,5 %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BC2A0561-2645-798E-BC88-87485141ED90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492610" y="672949"/>
            <a:ext cx="1808664" cy="718461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D6702-FCB5-FEC1-9284-87D6AD45CE44}"/>
              </a:ext>
            </a:extLst>
          </p:cNvPr>
          <p:cNvSpPr txBox="1"/>
          <p:nvPr/>
        </p:nvSpPr>
        <p:spPr>
          <a:xfrm>
            <a:off x="184488" y="2050314"/>
            <a:ext cx="1214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3BBC1-44FD-E4A7-8027-67109F329BAF}"/>
              </a:ext>
            </a:extLst>
          </p:cNvPr>
          <p:cNvSpPr txBox="1"/>
          <p:nvPr/>
        </p:nvSpPr>
        <p:spPr>
          <a:xfrm>
            <a:off x="184488" y="2878922"/>
            <a:ext cx="2576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73487111-AE3B-53ED-7130-839B5B5D5CE6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F06B4-BC19-41BB-7C6E-775F0412F62B}"/>
              </a:ext>
            </a:extLst>
          </p:cNvPr>
          <p:cNvSpPr txBox="1"/>
          <p:nvPr/>
        </p:nvSpPr>
        <p:spPr>
          <a:xfrm>
            <a:off x="5404205" y="527213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Подать заявку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На Цифровой платформе МСП.РФ</a:t>
            </a:r>
          </a:p>
          <a:p>
            <a:pPr>
              <a:defRPr/>
            </a:pPr>
            <a:r>
              <a:rPr lang="en-US" b="1" spc="-1" dirty="0">
                <a:solidFill>
                  <a:srgbClr val="C00000"/>
                </a:solidFill>
                <a:latin typeface="Calibri"/>
              </a:rPr>
              <a:t>https://</a:t>
            </a:r>
            <a:r>
              <a:rPr lang="ru-RU" b="1" spc="-1" dirty="0">
                <a:solidFill>
                  <a:srgbClr val="C00000"/>
                </a:solidFill>
                <a:latin typeface="Calibri"/>
              </a:rPr>
              <a:t>МСП.РФ/</a:t>
            </a:r>
            <a:r>
              <a:rPr lang="en-US" b="1" spc="-1" dirty="0">
                <a:solidFill>
                  <a:srgbClr val="C00000"/>
                </a:solidFill>
                <a:latin typeface="Calibri"/>
              </a:rPr>
              <a:t>services/microloan/promo/</a:t>
            </a:r>
            <a:endParaRPr lang="ru-RU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DFB17B-0A45-623F-A848-B97E10E3F190}"/>
              </a:ext>
            </a:extLst>
          </p:cNvPr>
          <p:cNvSpPr txBox="1"/>
          <p:nvPr/>
        </p:nvSpPr>
        <p:spPr>
          <a:xfrm>
            <a:off x="5404205" y="4670588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1018C5CC-A358-47D7-2007-B9D460AD3AE8}"/>
              </a:ext>
            </a:extLst>
          </p:cNvPr>
          <p:cNvSpPr txBox="1"/>
          <p:nvPr/>
        </p:nvSpPr>
        <p:spPr>
          <a:xfrm>
            <a:off x="493882" y="1721763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lang="ru-RU" sz="1400" b="1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err="1">
                <a:solidFill>
                  <a:srgbClr val="C00000"/>
                </a:solidFill>
                <a:latin typeface="Calibri"/>
                <a:cs typeface="Calibri"/>
              </a:rPr>
              <a:t>тыс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F701BD13-F0CE-B0FE-F7E8-47E002EA5431}"/>
              </a:ext>
            </a:extLst>
          </p:cNvPr>
          <p:cNvSpPr txBox="1"/>
          <p:nvPr/>
        </p:nvSpPr>
        <p:spPr>
          <a:xfrm>
            <a:off x="493882" y="1949627"/>
            <a:ext cx="2417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835059E6-58F0-CC5E-9553-4D9C163A3DFE}"/>
              </a:ext>
            </a:extLst>
          </p:cNvPr>
          <p:cNvSpPr txBox="1"/>
          <p:nvPr/>
        </p:nvSpPr>
        <p:spPr>
          <a:xfrm>
            <a:off x="493882" y="2195213"/>
            <a:ext cx="24052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>
                <a:latin typeface="Calibri"/>
                <a:cs typeface="Calibri"/>
              </a:rPr>
              <a:t>- </a:t>
            </a:r>
            <a:r>
              <a:rPr lang="ru-RU" sz="1200" spc="-10" dirty="0">
                <a:latin typeface="Calibri"/>
                <a:cs typeface="Calibri"/>
              </a:rPr>
              <a:t>Залог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58325774-B7F8-C89B-C8D0-3199E1B4CA98}"/>
              </a:ext>
            </a:extLst>
          </p:cNvPr>
          <p:cNvSpPr txBox="1"/>
          <p:nvPr/>
        </p:nvSpPr>
        <p:spPr>
          <a:xfrm>
            <a:off x="472162" y="2633241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9938DD9-6B01-71C5-8FA5-8812C096549E}"/>
              </a:ext>
            </a:extLst>
          </p:cNvPr>
          <p:cNvSpPr txBox="1"/>
          <p:nvPr/>
        </p:nvSpPr>
        <p:spPr>
          <a:xfrm>
            <a:off x="476776" y="2911229"/>
            <a:ext cx="24178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поручительство ГФ РТ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FEA98F02-5E06-69B2-AF90-7B67130515EF}"/>
              </a:ext>
            </a:extLst>
          </p:cNvPr>
          <p:cNvSpPr txBox="1"/>
          <p:nvPr/>
        </p:nvSpPr>
        <p:spPr>
          <a:xfrm>
            <a:off x="444972" y="3359034"/>
            <a:ext cx="331958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F7B29A68-FD39-0077-46CB-E2EB0D8C05C4}"/>
              </a:ext>
            </a:extLst>
          </p:cNvPr>
          <p:cNvSpPr txBox="1"/>
          <p:nvPr/>
        </p:nvSpPr>
        <p:spPr>
          <a:xfrm>
            <a:off x="444972" y="3610385"/>
            <a:ext cx="412151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 Поручительство ФЛ или ЮЛ + Залог + поручительство ГФ РТ до 50% от суммы микрозайма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96" name="object 5">
            <a:extLst>
              <a:ext uri="{FF2B5EF4-FFF2-40B4-BE49-F238E27FC236}">
                <a16:creationId xmlns:a16="http://schemas.microsoft.com/office/drawing/2014/main" id="{5839495F-D210-859F-5235-02CD4F6D2BEC}"/>
              </a:ext>
            </a:extLst>
          </p:cNvPr>
          <p:cNvSpPr txBox="1"/>
          <p:nvPr/>
        </p:nvSpPr>
        <p:spPr>
          <a:xfrm>
            <a:off x="444972" y="3994276"/>
            <a:ext cx="27058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Залог + поручительство ГФ РТ до 50%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7" name="object 5">
            <a:extLst>
              <a:ext uri="{FF2B5EF4-FFF2-40B4-BE49-F238E27FC236}">
                <a16:creationId xmlns:a16="http://schemas.microsoft.com/office/drawing/2014/main" id="{141EE62F-D967-7536-21B7-76A547CB2052}"/>
              </a:ext>
            </a:extLst>
          </p:cNvPr>
          <p:cNvSpPr txBox="1"/>
          <p:nvPr/>
        </p:nvSpPr>
        <p:spPr>
          <a:xfrm>
            <a:off x="416966" y="5414737"/>
            <a:ext cx="23962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2 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8" name="object 5">
            <a:extLst>
              <a:ext uri="{FF2B5EF4-FFF2-40B4-BE49-F238E27FC236}">
                <a16:creationId xmlns:a16="http://schemas.microsoft.com/office/drawing/2014/main" id="{024A1A85-11AD-B144-B60F-6076C47F7DDF}"/>
              </a:ext>
            </a:extLst>
          </p:cNvPr>
          <p:cNvSpPr txBox="1"/>
          <p:nvPr/>
        </p:nvSpPr>
        <p:spPr>
          <a:xfrm>
            <a:off x="416966" y="5926275"/>
            <a:ext cx="4121049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 Поручительство ФЛ или ЮЛ + Залог + поручительство ГФ РТ до 50% от суммы микрозайма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7D9BD2EE-C112-EF94-0546-C40C8E955254}"/>
              </a:ext>
            </a:extLst>
          </p:cNvPr>
          <p:cNvSpPr txBox="1"/>
          <p:nvPr/>
        </p:nvSpPr>
        <p:spPr>
          <a:xfrm>
            <a:off x="444972" y="5697000"/>
            <a:ext cx="31996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24529D9D-4862-D939-AE94-15F34BB7D4F5}"/>
              </a:ext>
            </a:extLst>
          </p:cNvPr>
          <p:cNvSpPr txBox="1"/>
          <p:nvPr/>
        </p:nvSpPr>
        <p:spPr bwMode="auto">
          <a:xfrm>
            <a:off x="528622" y="1131029"/>
            <a:ext cx="2417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5EC213B9-247F-35B0-680F-997614F17545}"/>
              </a:ext>
            </a:extLst>
          </p:cNvPr>
          <p:cNvSpPr txBox="1"/>
          <p:nvPr/>
        </p:nvSpPr>
        <p:spPr>
          <a:xfrm>
            <a:off x="9976440" y="6185051"/>
            <a:ext cx="41215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ФЛ-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ЮЛ-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ГФ РТ – НО Гарантийный Фонд РТ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DD49D4FE-6615-49AA-81EF-B47FA460230A}"/>
              </a:ext>
            </a:extLst>
          </p:cNvPr>
          <p:cNvSpPr txBox="1"/>
          <p:nvPr/>
        </p:nvSpPr>
        <p:spPr>
          <a:xfrm>
            <a:off x="444972" y="4502269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8EF223CA-F4E7-45D8-A668-FD9FD8BD3F69}"/>
              </a:ext>
            </a:extLst>
          </p:cNvPr>
          <p:cNvSpPr txBox="1"/>
          <p:nvPr/>
        </p:nvSpPr>
        <p:spPr>
          <a:xfrm>
            <a:off x="450969" y="4719435"/>
            <a:ext cx="34156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1D2752B1-408B-4D58-9E28-6B42ED52AF98}"/>
              </a:ext>
            </a:extLst>
          </p:cNvPr>
          <p:cNvSpPr txBox="1"/>
          <p:nvPr/>
        </p:nvSpPr>
        <p:spPr>
          <a:xfrm>
            <a:off x="448450" y="4938626"/>
            <a:ext cx="35863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Залог + поручительство ГФ РТ до 50% от суммы микрозайма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3591127" y="992225"/>
            <a:ext cx="4584685" cy="666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1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1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3341764" y="970482"/>
            <a:ext cx="5284354" cy="666678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855258" y="671331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2B8116B5-6106-4578-8121-B566D5BC7BF1}"/>
              </a:ext>
            </a:extLst>
          </p:cNvPr>
          <p:cNvSpPr/>
          <p:nvPr/>
        </p:nvSpPr>
        <p:spPr>
          <a:xfrm>
            <a:off x="5259547" y="1810248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1AAB9-1EA0-4689-9BE3-E1101EC0967A}"/>
              </a:ext>
            </a:extLst>
          </p:cNvPr>
          <p:cNvSpPr txBox="1"/>
          <p:nvPr/>
        </p:nvSpPr>
        <p:spPr>
          <a:xfrm>
            <a:off x="1228165" y="2282094"/>
            <a:ext cx="991496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субъекты МСП, отвечающие хотя бы одному из требований:</a:t>
            </a:r>
            <a:endPara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питания»; ОКВЭД 71 «Деятельность в области архитектуры и инженерно-технического проектирования; технических испытаний, исследования и анализа», ОКВЭД 72 «Научные исследования и разработки» раздела M «Деятельность профессиональная, научная и техническая» общероссийского классификатора видов экономической деятельности ОК 029-2014 (КДЕС Ред. </a:t>
            </a:r>
            <a:r>
              <a:rPr lang="ru-RU" sz="1600" b="0" strike="noStrike" spc="-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ru-RU" sz="1600" strike="noStrike" spc="-15">
                <a:latin typeface="Calibri"/>
                <a:ea typeface="Arial"/>
              </a:rPr>
              <a:t>;</a:t>
            </a:r>
            <a:endPara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имеющий в 202</a:t>
            </a:r>
            <a:r>
              <a:rPr lang="en-US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и/или в 202</a:t>
            </a:r>
            <a:r>
              <a:rPr lang="en-US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году действующий экспортный контракт с подтвержденной отгрузкой;</a:t>
            </a:r>
            <a:endPara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состоят в реестр малых технологических компаний в соответствии с   Федеральным законом от 04.08.2023 № 478-ФЗ; </a:t>
            </a:r>
            <a:endPara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  <a:endPara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3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Прямоугольник 142"/>
          <p:cNvSpPr/>
          <p:nvPr/>
        </p:nvSpPr>
        <p:spPr>
          <a:xfrm>
            <a:off x="6034035" y="1215345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alibri"/>
                <a:ea typeface="Arial"/>
              </a:rPr>
              <a:t>ФИНАНСОВЫЙ ПРОДУКТ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alibri"/>
                <a:ea typeface="Arial"/>
              </a:rPr>
              <a:t>«Полезная модель»</a:t>
            </a:r>
            <a:endParaRPr kumimoji="0" lang="ru-RU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3" name="Скругленный прямоугольник 3"/>
          <p:cNvSpPr/>
          <p:nvPr/>
        </p:nvSpPr>
        <p:spPr>
          <a:xfrm>
            <a:off x="5907129" y="1112244"/>
            <a:ext cx="5189040" cy="8344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154" name="Прямоугольник 143"/>
          <p:cNvSpPr/>
          <p:nvPr/>
        </p:nvSpPr>
        <p:spPr>
          <a:xfrm>
            <a:off x="7835760" y="3131847"/>
            <a:ext cx="19296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от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</a:rPr>
              <a:t>6 млн рублей 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до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</a:rPr>
              <a:t>15 млн рублей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5" name="Прямоугольник 144"/>
          <p:cNvSpPr/>
          <p:nvPr/>
        </p:nvSpPr>
        <p:spPr>
          <a:xfrm>
            <a:off x="7838190" y="3977738"/>
            <a:ext cx="2121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от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</a:rPr>
              <a:t>37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 </a:t>
            </a: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до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</a:rPr>
              <a:t>48</a:t>
            </a: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 месяцев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6" name="Прямоугольник 145"/>
          <p:cNvSpPr/>
          <p:nvPr/>
        </p:nvSpPr>
        <p:spPr>
          <a:xfrm>
            <a:off x="7929329" y="4725924"/>
            <a:ext cx="3417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</a:rPr>
              <a:t>7% годовых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7" name="Picture 8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196119" y="3229518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34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197620" y="401130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35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196119" y="4725924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60" name="Прямоугольник 146"/>
          <p:cNvSpPr/>
          <p:nvPr/>
        </p:nvSpPr>
        <p:spPr>
          <a:xfrm>
            <a:off x="5821356" y="3246621"/>
            <a:ext cx="963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alibri"/>
                <a:ea typeface="Arial"/>
              </a:rPr>
              <a:t>СУММА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1" name="Прямоугольник 147"/>
          <p:cNvSpPr/>
          <p:nvPr/>
        </p:nvSpPr>
        <p:spPr>
          <a:xfrm>
            <a:off x="5807476" y="3943943"/>
            <a:ext cx="704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alibri"/>
                <a:ea typeface="Arial"/>
              </a:rPr>
              <a:t>СРОК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2" name="Прямоугольник 148"/>
          <p:cNvSpPr/>
          <p:nvPr/>
        </p:nvSpPr>
        <p:spPr>
          <a:xfrm>
            <a:off x="5821356" y="4703580"/>
            <a:ext cx="931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alibri"/>
                <a:ea typeface="Arial"/>
              </a:rPr>
              <a:t>СТАВКА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3" name="Прямоугольник 149"/>
          <p:cNvSpPr/>
          <p:nvPr/>
        </p:nvSpPr>
        <p:spPr>
          <a:xfrm>
            <a:off x="6238710" y="2054726"/>
            <a:ext cx="5303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Для</a:t>
            </a:r>
            <a:r>
              <a:rPr kumimoji="0" lang="ru-RU" sz="1800" b="1" i="0" u="none" strike="noStrike" kern="1200" cap="none" spc="55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 </a:t>
            </a:r>
            <a:r>
              <a:rPr kumimoji="0" lang="ru-RU" sz="1800" b="1" i="0" u="none" strike="noStrike" kern="1200" cap="none" spc="-7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субъектов</a:t>
            </a:r>
            <a:r>
              <a:rPr kumimoji="0" lang="ru-RU" sz="1800" b="1" i="0" u="none" strike="noStrike" kern="1200" cap="none" spc="75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 </a:t>
            </a:r>
            <a:r>
              <a:rPr kumimoji="0" lang="ru-RU" sz="1800" b="1" i="0" u="none" strike="noStrike" kern="1200" cap="none" spc="-12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r>
              <a:rPr kumimoji="0" lang="ru-RU" sz="1800" b="1" i="0" u="none" strike="noStrike" kern="1200" cap="none" spc="43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 </a:t>
            </a:r>
            <a:r>
              <a:rPr kumimoji="0" lang="ru-RU" sz="1800" b="1" i="0" u="none" strike="noStrike" kern="1200" cap="none" spc="-7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Республики</a:t>
            </a:r>
            <a:r>
              <a:rPr kumimoji="0" lang="ru-RU" sz="1800" b="1" i="0" u="none" strike="noStrike" kern="1200" cap="none" spc="49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 </a:t>
            </a:r>
            <a:r>
              <a:rPr kumimoji="0" lang="ru-RU" sz="1800" b="1" i="0" u="none" strike="noStrike" kern="1200" cap="none" spc="-12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Татарстан, реализующих приоритетные проекты.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05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2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Под залог интеллектуальной собственности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4" name="Кольцо 3"/>
          <p:cNvSpPr/>
          <p:nvPr/>
        </p:nvSpPr>
        <p:spPr>
          <a:xfrm>
            <a:off x="5750169" y="2160773"/>
            <a:ext cx="313920" cy="3139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cxnSp>
        <p:nvCxnSpPr>
          <p:cNvPr id="165" name="Прямая соединительная линия 8"/>
          <p:cNvCxnSpPr/>
          <p:nvPr/>
        </p:nvCxnSpPr>
        <p:spPr>
          <a:xfrm>
            <a:off x="5907129" y="3043258"/>
            <a:ext cx="5109840" cy="144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66" name="TextBox 3"/>
          <p:cNvSpPr/>
          <p:nvPr/>
        </p:nvSpPr>
        <p:spPr>
          <a:xfrm>
            <a:off x="26353" y="950161"/>
            <a:ext cx="6190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Подать заявку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1. на Цифровой платформе МСП.РФ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45324E-57EB-4B46-B11D-C12FEE36DB62}"/>
              </a:ext>
            </a:extLst>
          </p:cNvPr>
          <p:cNvSpPr txBox="1"/>
          <p:nvPr/>
        </p:nvSpPr>
        <p:spPr>
          <a:xfrm>
            <a:off x="68640" y="18999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9C1C4540-7FE5-56D5-3493-EC300C5C84EC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765360" y="741661"/>
            <a:ext cx="1923686" cy="859626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35">
            <a:extLst>
              <a:ext uri="{FF2B5EF4-FFF2-40B4-BE49-F238E27FC236}">
                <a16:creationId xmlns:a16="http://schemas.microsoft.com/office/drawing/2014/main" id="{6D98306A-EF2B-6557-3089-EC5E68FF0648}"/>
              </a:ext>
            </a:extLst>
          </p:cNvPr>
          <p:cNvPicPr/>
          <p:nvPr/>
        </p:nvPicPr>
        <p:blipFill>
          <a:blip r:embed="rId6"/>
          <a:srcRect t="1691" r="61227"/>
          <a:stretch/>
        </p:blipFill>
        <p:spPr>
          <a:xfrm>
            <a:off x="0" y="1524600"/>
            <a:ext cx="4262673" cy="5331960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4A6B0-C95C-CF76-9657-A11CCB34FC6D}"/>
              </a:ext>
            </a:extLst>
          </p:cNvPr>
          <p:cNvSpPr txBox="1"/>
          <p:nvPr/>
        </p:nvSpPr>
        <p:spPr>
          <a:xfrm>
            <a:off x="177444" y="1997938"/>
            <a:ext cx="61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99BC7-C122-64DA-A533-E6A9E18BF915}"/>
              </a:ext>
            </a:extLst>
          </p:cNvPr>
          <p:cNvSpPr txBox="1"/>
          <p:nvPr/>
        </p:nvSpPr>
        <p:spPr>
          <a:xfrm>
            <a:off x="177444" y="2762467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C555158D-F84D-E288-C576-8DF560E68B53}"/>
              </a:ext>
            </a:extLst>
          </p:cNvPr>
          <p:cNvSpPr/>
          <p:nvPr/>
        </p:nvSpPr>
        <p:spPr>
          <a:xfrm>
            <a:off x="644760" y="15267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CEFA9D-F579-4BA9-A8AD-C333A5438774}"/>
              </a:ext>
            </a:extLst>
          </p:cNvPr>
          <p:cNvSpPr txBox="1"/>
          <p:nvPr/>
        </p:nvSpPr>
        <p:spPr>
          <a:xfrm>
            <a:off x="5821356" y="5376424"/>
            <a:ext cx="1628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pc="-1" dirty="0">
                <a:solidFill>
                  <a:srgbClr val="562212"/>
                </a:solidFill>
                <a:latin typeface="Calibri"/>
              </a:rPr>
              <a:t>ОБЕСПЕЧЕНИЕ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B554FD-7A59-FD69-8957-0932DB9EF48E}"/>
              </a:ext>
            </a:extLst>
          </p:cNvPr>
          <p:cNvSpPr/>
          <p:nvPr/>
        </p:nvSpPr>
        <p:spPr bwMode="auto">
          <a:xfrm>
            <a:off x="7916947" y="5375804"/>
            <a:ext cx="38124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spc="-1" dirty="0">
                <a:solidFill>
                  <a:srgbClr val="C00000"/>
                </a:solidFill>
                <a:latin typeface="Calibri"/>
              </a:rPr>
              <a:t>Без материального залога. Обеспечением является поручительство физического лица  или юридического лица и поручительство </a:t>
            </a:r>
          </a:p>
          <a:p>
            <a:pPr>
              <a:defRPr/>
            </a:pPr>
            <a:r>
              <a:rPr lang="ru-RU" sz="1400" b="1" spc="-1" dirty="0">
                <a:solidFill>
                  <a:srgbClr val="C00000"/>
                </a:solidFill>
                <a:latin typeface="Calibri"/>
              </a:rPr>
              <a:t>НО Гарантийный Фонд РТ 95% (под залог интеллектуальной собственности</a:t>
            </a:r>
            <a:r>
              <a:rPr lang="ru-RU" sz="1400" b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/>
          <p:cNvSpPr/>
          <p:nvPr/>
        </p:nvSpPr>
        <p:spPr>
          <a:xfrm>
            <a:off x="8185858" y="2933832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/>
          <p:cNvSpPr/>
          <p:nvPr/>
        </p:nvSpPr>
        <p:spPr>
          <a:xfrm>
            <a:off x="8185858" y="3661217"/>
            <a:ext cx="192601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/>
          <p:cNvSpPr/>
          <p:nvPr/>
        </p:nvSpPr>
        <p:spPr>
          <a:xfrm>
            <a:off x="8172601" y="4125719"/>
            <a:ext cx="3949200" cy="15989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40165" y="3040401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51108" y="363204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83052" y="4247318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/>
          <p:cNvSpPr/>
          <p:nvPr/>
        </p:nvSpPr>
        <p:spPr>
          <a:xfrm>
            <a:off x="5507486" y="3007011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/>
          <p:cNvSpPr/>
          <p:nvPr/>
        </p:nvSpPr>
        <p:spPr>
          <a:xfrm>
            <a:off x="5504400" y="3576081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/>
          <p:cNvSpPr/>
          <p:nvPr/>
        </p:nvSpPr>
        <p:spPr>
          <a:xfrm>
            <a:off x="5504400" y="4251991"/>
            <a:ext cx="1819765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158"/>
          <p:cNvSpPr/>
          <p:nvPr/>
        </p:nvSpPr>
        <p:spPr>
          <a:xfrm>
            <a:off x="5762768" y="1152200"/>
            <a:ext cx="5187600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/>
          <p:cNvGrpSpPr/>
          <p:nvPr/>
        </p:nvGrpSpPr>
        <p:grpSpPr>
          <a:xfrm>
            <a:off x="5681268" y="872695"/>
            <a:ext cx="5339984" cy="969939"/>
            <a:chOff x="5919480" y="126720"/>
            <a:chExt cx="5329080" cy="1146960"/>
          </a:xfrm>
        </p:grpSpPr>
        <p:sp>
          <p:nvSpPr>
            <p:cNvPr id="179" name="Скругленный прямоугольник 28"/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/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/>
          <p:cNvSpPr/>
          <p:nvPr/>
        </p:nvSpPr>
        <p:spPr>
          <a:xfrm>
            <a:off x="5819966" y="1918299"/>
            <a:ext cx="5949000" cy="12296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Д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ля приобретения Фондом оборудования, товаров, материалов, необходимых для осуществления предпринимательской деятельности с последующей реализацией в рассрочку </a:t>
            </a:r>
            <a:r>
              <a:rPr lang="ru-RU" sz="1400" b="1" spc="-7" dirty="0">
                <a:solidFill>
                  <a:srgbClr val="C79363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убъектами</a:t>
            </a:r>
            <a:r>
              <a:rPr lang="ru-RU" sz="1400" b="1" strike="noStrike" spc="63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400" b="1" strike="noStrike" spc="32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400" b="1" strike="noStrike" spc="38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lang="ru-RU" sz="1400" b="1" strike="noStrike" spc="-7" dirty="0">
                <a:solidFill>
                  <a:srgbClr val="EB5C32"/>
                </a:solidFill>
                <a:latin typeface="Calibri"/>
                <a:ea typeface="Arial"/>
              </a:rPr>
              <a:t>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Кольцо 6"/>
          <p:cNvSpPr/>
          <p:nvPr/>
        </p:nvSpPr>
        <p:spPr>
          <a:xfrm>
            <a:off x="5507486" y="1958657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/>
          <p:cNvCxnSpPr>
            <a:cxnSpLocks/>
          </p:cNvCxnSpPr>
          <p:nvPr/>
        </p:nvCxnSpPr>
        <p:spPr>
          <a:xfrm flipV="1">
            <a:off x="5978306" y="2923965"/>
            <a:ext cx="5087526" cy="1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/>
          <p:cNvSpPr/>
          <p:nvPr/>
        </p:nvSpPr>
        <p:spPr>
          <a:xfrm>
            <a:off x="194460" y="17227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A82D2D-FACC-4BDF-9880-8BFE64BD4EC9}"/>
              </a:ext>
            </a:extLst>
          </p:cNvPr>
          <p:cNvSpPr txBox="1"/>
          <p:nvPr/>
        </p:nvSpPr>
        <p:spPr>
          <a:xfrm>
            <a:off x="279822" y="1598394"/>
            <a:ext cx="3532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6B4F3583-1E17-4F18-9D56-9B60B662FAA6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10026579" y="882256"/>
            <a:ext cx="1706386" cy="702072"/>
          </a:xfrm>
          <a:prstGeom prst="rect">
            <a:avLst/>
          </a:prstGeom>
          <a:ln w="0">
            <a:noFill/>
          </a:ln>
        </p:spPr>
      </p:pic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9F6E0DFB-B832-D283-CB28-FB8B21BC4EC1}"/>
              </a:ext>
            </a:extLst>
          </p:cNvPr>
          <p:cNvSpPr/>
          <p:nvPr/>
        </p:nvSpPr>
        <p:spPr>
          <a:xfrm>
            <a:off x="681240" y="143773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F8585-3F96-C78D-FCAC-A0A87B3B7277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7970398-1C27-3864-F86D-497A8B1E91F0}"/>
              </a:ext>
            </a:extLst>
          </p:cNvPr>
          <p:cNvSpPr txBox="1"/>
          <p:nvPr/>
        </p:nvSpPr>
        <p:spPr bwMode="auto">
          <a:xfrm>
            <a:off x="472162" y="2004601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300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00B05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lang="ru-RU" sz="1400" b="1" dirty="0">
                <a:solidFill>
                  <a:srgbClr val="00B050"/>
                </a:solidFill>
                <a:latin typeface="Calibri"/>
                <a:cs typeface="Calibri"/>
              </a:rPr>
              <a:t>00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err="1">
                <a:solidFill>
                  <a:srgbClr val="00B050"/>
                </a:solidFill>
                <a:latin typeface="Calibri"/>
                <a:cs typeface="Calibri"/>
              </a:rPr>
              <a:t>тыс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5AAB5BD-91F6-45E8-2F1E-EF3933886B31}"/>
              </a:ext>
            </a:extLst>
          </p:cNvPr>
          <p:cNvSpPr txBox="1"/>
          <p:nvPr/>
        </p:nvSpPr>
        <p:spPr bwMode="auto">
          <a:xfrm>
            <a:off x="520073" y="2298783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C92D1B5-AF6A-0066-BDD3-AF999221033C}"/>
              </a:ext>
            </a:extLst>
          </p:cNvPr>
          <p:cNvSpPr txBox="1"/>
          <p:nvPr/>
        </p:nvSpPr>
        <p:spPr bwMode="auto">
          <a:xfrm>
            <a:off x="520073" y="2555145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22EB1E7C-DA67-3BD5-AAB7-2F8B5B53CA3F}"/>
              </a:ext>
            </a:extLst>
          </p:cNvPr>
          <p:cNvSpPr txBox="1"/>
          <p:nvPr/>
        </p:nvSpPr>
        <p:spPr bwMode="auto">
          <a:xfrm>
            <a:off x="472162" y="289024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500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00B05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34509181-2BE8-B3DF-F3BF-6B2D59722256}"/>
              </a:ext>
            </a:extLst>
          </p:cNvPr>
          <p:cNvSpPr txBox="1"/>
          <p:nvPr/>
        </p:nvSpPr>
        <p:spPr bwMode="auto">
          <a:xfrm>
            <a:off x="466373" y="3127398"/>
            <a:ext cx="40974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от суммы поддержки</a:t>
            </a:r>
            <a:endParaRPr sz="13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DC1B612-82B8-6F59-6737-BE62F2AB0061}"/>
              </a:ext>
            </a:extLst>
          </p:cNvPr>
          <p:cNvSpPr txBox="1"/>
          <p:nvPr/>
        </p:nvSpPr>
        <p:spPr bwMode="auto">
          <a:xfrm>
            <a:off x="472162" y="3529508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9E44DF5B-2BA0-DA78-8B64-29FC7D1D95CC}"/>
              </a:ext>
            </a:extLst>
          </p:cNvPr>
          <p:cNvSpPr txBox="1"/>
          <p:nvPr/>
        </p:nvSpPr>
        <p:spPr bwMode="auto">
          <a:xfrm>
            <a:off x="466373" y="3761564"/>
            <a:ext cx="4399702" cy="441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 Залог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F2D1A9FE-4744-5BFE-EFBF-60C1B39749D8}"/>
              </a:ext>
            </a:extLst>
          </p:cNvPr>
          <p:cNvSpPr txBox="1"/>
          <p:nvPr/>
        </p:nvSpPr>
        <p:spPr bwMode="auto">
          <a:xfrm>
            <a:off x="466373" y="4420700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2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013853E-81B3-9B25-5E4D-374B03E3945B}"/>
              </a:ext>
            </a:extLst>
          </p:cNvPr>
          <p:cNvSpPr txBox="1"/>
          <p:nvPr/>
        </p:nvSpPr>
        <p:spPr bwMode="auto">
          <a:xfrm>
            <a:off x="457528" y="4695559"/>
            <a:ext cx="298363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241851F2-E22E-6922-D77A-063772A15287}"/>
              </a:ext>
            </a:extLst>
          </p:cNvPr>
          <p:cNvSpPr txBox="1"/>
          <p:nvPr/>
        </p:nvSpPr>
        <p:spPr bwMode="auto">
          <a:xfrm>
            <a:off x="457528" y="4932712"/>
            <a:ext cx="369536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от суммы поддержки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1D646FC1-5ABE-7C5B-FDE6-083CCC0D5F83}"/>
              </a:ext>
            </a:extLst>
          </p:cNvPr>
          <p:cNvSpPr txBox="1"/>
          <p:nvPr/>
        </p:nvSpPr>
        <p:spPr bwMode="auto">
          <a:xfrm>
            <a:off x="466373" y="560272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2 млн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3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A2FB17E2-3D7F-F869-5E21-859AE67AE07E}"/>
              </a:ext>
            </a:extLst>
          </p:cNvPr>
          <p:cNvSpPr txBox="1"/>
          <p:nvPr/>
        </p:nvSpPr>
        <p:spPr bwMode="auto">
          <a:xfrm>
            <a:off x="483358" y="5877521"/>
            <a:ext cx="298363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D4D94854-1BFF-B37D-EB1B-D907060FE429}"/>
              </a:ext>
            </a:extLst>
          </p:cNvPr>
          <p:cNvSpPr txBox="1"/>
          <p:nvPr/>
        </p:nvSpPr>
        <p:spPr bwMode="auto">
          <a:xfrm>
            <a:off x="466373" y="6136928"/>
            <a:ext cx="412151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 Поручительство ФЛ или ЮЛ +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от суммы поддержки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5" name="object 5">
            <a:extLst>
              <a:ext uri="{FF2B5EF4-FFF2-40B4-BE49-F238E27FC236}">
                <a16:creationId xmlns:a16="http://schemas.microsoft.com/office/drawing/2014/main" id="{FD51637D-0315-5B65-AB7A-225AE3E0DC58}"/>
              </a:ext>
            </a:extLst>
          </p:cNvPr>
          <p:cNvSpPr txBox="1"/>
          <p:nvPr/>
        </p:nvSpPr>
        <p:spPr bwMode="auto">
          <a:xfrm>
            <a:off x="7551108" y="5524674"/>
            <a:ext cx="4519419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ФЛ 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ЮЛ 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ГФ РТ – НО Гарантийный Фонд РТ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Продукт «Даман» НО Гарантийный Фонд Республики Татарстан утвержден Советом </a:t>
            </a:r>
            <a:r>
              <a:rPr lang="ru-RU" sz="1300" spc="-10" dirty="0" err="1">
                <a:latin typeface="Calibri"/>
                <a:cs typeface="Calibri"/>
              </a:rPr>
              <a:t>Улемов</a:t>
            </a:r>
            <a:r>
              <a:rPr lang="ru-RU" sz="1300" spc="-10" dirty="0">
                <a:latin typeface="Calibri"/>
                <a:cs typeface="Calibri"/>
              </a:rPr>
              <a:t> ДУМ РТ, как дозволенный согласно канонам исламского права.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C4DEC-1A36-3144-FB58-6A1A8FEE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>
            <a:extLst>
              <a:ext uri="{FF2B5EF4-FFF2-40B4-BE49-F238E27FC236}">
                <a16:creationId xmlns:a16="http://schemas.microsoft.com/office/drawing/2014/main" id="{57F8B088-76B6-5CCF-AC97-B8B25F96940B}"/>
              </a:ext>
            </a:extLst>
          </p:cNvPr>
          <p:cNvSpPr/>
          <p:nvPr/>
        </p:nvSpPr>
        <p:spPr>
          <a:xfrm>
            <a:off x="8256281" y="3697144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400" b="1" spc="-1" dirty="0">
                <a:solidFill>
                  <a:srgbClr val="00B050"/>
                </a:solidFill>
                <a:latin typeface="Calibri"/>
                <a:ea typeface="Arial"/>
              </a:rPr>
              <a:t>5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>
            <a:extLst>
              <a:ext uri="{FF2B5EF4-FFF2-40B4-BE49-F238E27FC236}">
                <a16:creationId xmlns:a16="http://schemas.microsoft.com/office/drawing/2014/main" id="{D5783B3A-10B3-5CC5-1C7F-1BA265DDFDC5}"/>
              </a:ext>
            </a:extLst>
          </p:cNvPr>
          <p:cNvSpPr/>
          <p:nvPr/>
        </p:nvSpPr>
        <p:spPr>
          <a:xfrm>
            <a:off x="8256281" y="4424529"/>
            <a:ext cx="121716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>
            <a:extLst>
              <a:ext uri="{FF2B5EF4-FFF2-40B4-BE49-F238E27FC236}">
                <a16:creationId xmlns:a16="http://schemas.microsoft.com/office/drawing/2014/main" id="{72EF5545-3DA7-0BB3-F4B7-D6FDB406FA00}"/>
              </a:ext>
            </a:extLst>
          </p:cNvPr>
          <p:cNvSpPr/>
          <p:nvPr/>
        </p:nvSpPr>
        <p:spPr>
          <a:xfrm>
            <a:off x="8280375" y="4820585"/>
            <a:ext cx="394920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buClr>
                <a:srgbClr val="00B050"/>
              </a:buClr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Определяются исходя из реальных затрат НО МКК «Фонд поддержки предпринимательства РТ»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>
            <a:extLst>
              <a:ext uri="{FF2B5EF4-FFF2-40B4-BE49-F238E27FC236}">
                <a16:creationId xmlns:a16="http://schemas.microsoft.com/office/drawing/2014/main" id="{47182DAF-51F5-5F2B-6075-97D59869A92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610588" y="3803713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282EC368-5E51-B7EE-7DF0-4A9A4C25AC6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621531" y="4395352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id="{97279E74-7593-5A24-00E5-B71E0487ED7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53475" y="5010630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>
            <a:extLst>
              <a:ext uri="{FF2B5EF4-FFF2-40B4-BE49-F238E27FC236}">
                <a16:creationId xmlns:a16="http://schemas.microsoft.com/office/drawing/2014/main" id="{C81C04A7-536D-12BB-A671-12D060162C22}"/>
              </a:ext>
            </a:extLst>
          </p:cNvPr>
          <p:cNvSpPr/>
          <p:nvPr/>
        </p:nvSpPr>
        <p:spPr>
          <a:xfrm>
            <a:off x="5577909" y="3770323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Сумма поддержки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>
            <a:extLst>
              <a:ext uri="{FF2B5EF4-FFF2-40B4-BE49-F238E27FC236}">
                <a16:creationId xmlns:a16="http://schemas.microsoft.com/office/drawing/2014/main" id="{4F991C7C-789B-3189-ADD0-D7318E022AD1}"/>
              </a:ext>
            </a:extLst>
          </p:cNvPr>
          <p:cNvSpPr/>
          <p:nvPr/>
        </p:nvSpPr>
        <p:spPr>
          <a:xfrm>
            <a:off x="5574823" y="4339393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>
            <a:extLst>
              <a:ext uri="{FF2B5EF4-FFF2-40B4-BE49-F238E27FC236}">
                <a16:creationId xmlns:a16="http://schemas.microsoft.com/office/drawing/2014/main" id="{F6AE1540-A9DF-3E2E-123C-0C389869F210}"/>
              </a:ext>
            </a:extLst>
          </p:cNvPr>
          <p:cNvSpPr/>
          <p:nvPr/>
        </p:nvSpPr>
        <p:spPr>
          <a:xfrm>
            <a:off x="5574823" y="5015303"/>
            <a:ext cx="1819765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562212"/>
                </a:solidFill>
                <a:latin typeface="Calibri"/>
              </a:rPr>
              <a:t>Операционные расходы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158">
            <a:extLst>
              <a:ext uri="{FF2B5EF4-FFF2-40B4-BE49-F238E27FC236}">
                <a16:creationId xmlns:a16="http://schemas.microsoft.com/office/drawing/2014/main" id="{807F0915-4C2D-8A91-29E4-CC265C58C6AB}"/>
              </a:ext>
            </a:extLst>
          </p:cNvPr>
          <p:cNvSpPr/>
          <p:nvPr/>
        </p:nvSpPr>
        <p:spPr>
          <a:xfrm>
            <a:off x="5762768" y="1152200"/>
            <a:ext cx="5187600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«Кард </a:t>
            </a:r>
            <a:r>
              <a:rPr lang="ru-RU" sz="2000" b="1" strike="noStrike" spc="-1" dirty="0" err="1">
                <a:solidFill>
                  <a:srgbClr val="00B050"/>
                </a:solidFill>
                <a:latin typeface="Calibri"/>
                <a:ea typeface="Arial"/>
              </a:rPr>
              <a:t>хасан</a:t>
            </a: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 – Развитие производства»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>
            <a:extLst>
              <a:ext uri="{FF2B5EF4-FFF2-40B4-BE49-F238E27FC236}">
                <a16:creationId xmlns:a16="http://schemas.microsoft.com/office/drawing/2014/main" id="{13855BB4-2CBE-0C1F-44D5-2E8BD2DA835E}"/>
              </a:ext>
            </a:extLst>
          </p:cNvPr>
          <p:cNvGrpSpPr/>
          <p:nvPr/>
        </p:nvGrpSpPr>
        <p:grpSpPr>
          <a:xfrm>
            <a:off x="5681268" y="872695"/>
            <a:ext cx="5339984" cy="969939"/>
            <a:chOff x="5919480" y="126720"/>
            <a:chExt cx="5329080" cy="1146960"/>
          </a:xfrm>
        </p:grpSpPr>
        <p:sp>
          <p:nvSpPr>
            <p:cNvPr id="179" name="Скругленный прямоугольник 28">
              <a:extLst>
                <a:ext uri="{FF2B5EF4-FFF2-40B4-BE49-F238E27FC236}">
                  <a16:creationId xmlns:a16="http://schemas.microsoft.com/office/drawing/2014/main" id="{729EA4D8-E87A-72E1-1273-318AD86B4FFD}"/>
                </a:ext>
              </a:extLst>
            </p:cNvPr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>
              <a:extLst>
                <a:ext uri="{FF2B5EF4-FFF2-40B4-BE49-F238E27FC236}">
                  <a16:creationId xmlns:a16="http://schemas.microsoft.com/office/drawing/2014/main" id="{93AB2F00-21BD-4A39-C634-6CED96F78CD3}"/>
                </a:ext>
              </a:extLst>
            </p:cNvPr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>
            <a:extLst>
              <a:ext uri="{FF2B5EF4-FFF2-40B4-BE49-F238E27FC236}">
                <a16:creationId xmlns:a16="http://schemas.microsoft.com/office/drawing/2014/main" id="{2751855D-1230-B6A1-A7F6-771C98D4A539}"/>
              </a:ext>
            </a:extLst>
          </p:cNvPr>
          <p:cNvSpPr/>
          <p:nvPr/>
        </p:nvSpPr>
        <p:spPr>
          <a:xfrm>
            <a:off x="5819966" y="1918299"/>
            <a:ext cx="59490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экспортер относится к категории субъектов малого и среднего предпринимательства в соответствии с Федеральным законом от 24.07.2007г. № 209-ФЗ «О развитии малого и среднего предпринимательства в Российской Федерации»;</a:t>
            </a:r>
          </a:p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экспортер зарегистрирован и осуществляет свою деятельность на территории Республики Татарстан;</a:t>
            </a:r>
          </a:p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имеющий в 2024 и/или в 2025 году действующий экспортный контракт  с подтвержденными отгрузками.</a:t>
            </a:r>
          </a:p>
          <a:p>
            <a:pPr marL="70560" defTabSz="914400">
              <a:lnSpc>
                <a:spcPct val="100000"/>
              </a:lnSpc>
            </a:pPr>
            <a:endParaRPr lang="ru-RU" sz="1400" b="1" spc="-12" dirty="0">
              <a:solidFill>
                <a:srgbClr val="C79363"/>
              </a:solidFill>
              <a:latin typeface="Calibri"/>
              <a:ea typeface="Arial"/>
            </a:endParaRPr>
          </a:p>
        </p:txBody>
      </p:sp>
      <p:sp>
        <p:nvSpPr>
          <p:cNvPr id="182" name="Кольцо 6">
            <a:extLst>
              <a:ext uri="{FF2B5EF4-FFF2-40B4-BE49-F238E27FC236}">
                <a16:creationId xmlns:a16="http://schemas.microsoft.com/office/drawing/2014/main" id="{8872D545-4E8D-D3B0-7000-ED3AE2681C70}"/>
              </a:ext>
            </a:extLst>
          </p:cNvPr>
          <p:cNvSpPr/>
          <p:nvPr/>
        </p:nvSpPr>
        <p:spPr>
          <a:xfrm>
            <a:off x="5507486" y="1958657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>
            <a:extLst>
              <a:ext uri="{FF2B5EF4-FFF2-40B4-BE49-F238E27FC236}">
                <a16:creationId xmlns:a16="http://schemas.microsoft.com/office/drawing/2014/main" id="{3AC0A1B9-129B-A2D7-82C5-09C12F0F4CDF}"/>
              </a:ext>
            </a:extLst>
          </p:cNvPr>
          <p:cNvCxnSpPr>
            <a:cxnSpLocks/>
          </p:cNvCxnSpPr>
          <p:nvPr/>
        </p:nvCxnSpPr>
        <p:spPr>
          <a:xfrm flipV="1">
            <a:off x="6048729" y="3687277"/>
            <a:ext cx="5087526" cy="1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>
            <a:extLst>
              <a:ext uri="{FF2B5EF4-FFF2-40B4-BE49-F238E27FC236}">
                <a16:creationId xmlns:a16="http://schemas.microsoft.com/office/drawing/2014/main" id="{41D7386C-6460-7252-5DBF-D62004149BBE}"/>
              </a:ext>
            </a:extLst>
          </p:cNvPr>
          <p:cNvSpPr/>
          <p:nvPr/>
        </p:nvSpPr>
        <p:spPr>
          <a:xfrm>
            <a:off x="194460" y="17227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FD6C2E-ABB5-78D1-84CD-86D5DB6AFD43}"/>
              </a:ext>
            </a:extLst>
          </p:cNvPr>
          <p:cNvSpPr txBox="1"/>
          <p:nvPr/>
        </p:nvSpPr>
        <p:spPr>
          <a:xfrm>
            <a:off x="279822" y="1598394"/>
            <a:ext cx="3532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0443F44D-3540-6016-208E-96DC166D35B3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10026579" y="882256"/>
            <a:ext cx="1706386" cy="702072"/>
          </a:xfrm>
          <a:prstGeom prst="rect">
            <a:avLst/>
          </a:prstGeom>
          <a:ln w="0">
            <a:noFill/>
          </a:ln>
        </p:spPr>
      </p:pic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C7351D84-2276-81F1-B6E9-F8CA633AA75E}"/>
              </a:ext>
            </a:extLst>
          </p:cNvPr>
          <p:cNvSpPr/>
          <p:nvPr/>
        </p:nvSpPr>
        <p:spPr>
          <a:xfrm>
            <a:off x="681240" y="143773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5EFF7-B0CB-EE2E-78D4-EF252521C659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8E378FC-CAEB-4C05-1B3A-D7F590A48A6D}"/>
              </a:ext>
            </a:extLst>
          </p:cNvPr>
          <p:cNvSpPr txBox="1"/>
          <p:nvPr/>
        </p:nvSpPr>
        <p:spPr bwMode="auto">
          <a:xfrm>
            <a:off x="466373" y="1913743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lang="ru-RU" sz="1400" b="1" dirty="0">
                <a:solidFill>
                  <a:srgbClr val="00B050"/>
                </a:solidFill>
                <a:latin typeface="Calibri"/>
                <a:cs typeface="Calibri"/>
              </a:rPr>
              <a:t>00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err="1">
                <a:solidFill>
                  <a:srgbClr val="00B050"/>
                </a:solidFill>
                <a:latin typeface="Calibri"/>
                <a:cs typeface="Calibri"/>
              </a:rPr>
              <a:t>тыс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EF94ED0-696D-1EFE-4D67-3ADD56C39A87}"/>
              </a:ext>
            </a:extLst>
          </p:cNvPr>
          <p:cNvSpPr txBox="1"/>
          <p:nvPr/>
        </p:nvSpPr>
        <p:spPr bwMode="auto">
          <a:xfrm>
            <a:off x="466373" y="2088730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1CBC9D6-EF09-ED3A-DBC1-17CB4A9114EA}"/>
              </a:ext>
            </a:extLst>
          </p:cNvPr>
          <p:cNvSpPr txBox="1"/>
          <p:nvPr/>
        </p:nvSpPr>
        <p:spPr bwMode="auto">
          <a:xfrm>
            <a:off x="478047" y="2297603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</a:t>
            </a:r>
            <a:endParaRPr lang="ru-RU" sz="13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7A7DFC7-CA57-D765-8BF8-DF369070F42D}"/>
              </a:ext>
            </a:extLst>
          </p:cNvPr>
          <p:cNvSpPr txBox="1"/>
          <p:nvPr/>
        </p:nvSpPr>
        <p:spPr bwMode="auto">
          <a:xfrm>
            <a:off x="441332" y="2530972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4D1E2C2-3DF4-EF9C-5E0F-B151DD041EBE}"/>
              </a:ext>
            </a:extLst>
          </p:cNvPr>
          <p:cNvSpPr txBox="1"/>
          <p:nvPr/>
        </p:nvSpPr>
        <p:spPr bwMode="auto">
          <a:xfrm>
            <a:off x="457528" y="2734883"/>
            <a:ext cx="40974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от суммы поддержки</a:t>
            </a:r>
            <a:endParaRPr sz="13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2B7E1630-9FC7-469D-7FA4-31D6E9DD791D}"/>
              </a:ext>
            </a:extLst>
          </p:cNvPr>
          <p:cNvSpPr txBox="1"/>
          <p:nvPr/>
        </p:nvSpPr>
        <p:spPr bwMode="auto">
          <a:xfrm>
            <a:off x="457528" y="3180495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1DA9A659-AF4A-98C7-FCDC-8ACB0A731EBD}"/>
              </a:ext>
            </a:extLst>
          </p:cNvPr>
          <p:cNvSpPr txBox="1"/>
          <p:nvPr/>
        </p:nvSpPr>
        <p:spPr bwMode="auto">
          <a:xfrm>
            <a:off x="478047" y="3394934"/>
            <a:ext cx="43997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Calibri"/>
                <a:cs typeface="Calibri"/>
              </a:rPr>
              <a:t>- </a:t>
            </a:r>
            <a:r>
              <a:rPr lang="ru-RU" sz="1300" spc="-10" dirty="0">
                <a:latin typeface="Calibri"/>
                <a:cs typeface="Calibri"/>
              </a:rPr>
              <a:t>Залог</a:t>
            </a:r>
            <a:endParaRPr sz="1300" spc="-10" dirty="0">
              <a:latin typeface="Calibri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B8383BF4-5F3A-05AB-D8FE-BE9D730517DF}"/>
              </a:ext>
            </a:extLst>
          </p:cNvPr>
          <p:cNvSpPr txBox="1"/>
          <p:nvPr/>
        </p:nvSpPr>
        <p:spPr bwMode="auto">
          <a:xfrm>
            <a:off x="466373" y="4420700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млн, 2,5 млн, 3 млн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5CFC6CB7-B5B1-0ABA-8056-1143219612DC}"/>
              </a:ext>
            </a:extLst>
          </p:cNvPr>
          <p:cNvSpPr txBox="1"/>
          <p:nvPr/>
        </p:nvSpPr>
        <p:spPr bwMode="auto">
          <a:xfrm>
            <a:off x="457528" y="4695559"/>
            <a:ext cx="298363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7207E455-DE2C-85DF-FB6D-121BBC74FC88}"/>
              </a:ext>
            </a:extLst>
          </p:cNvPr>
          <p:cNvSpPr txBox="1"/>
          <p:nvPr/>
        </p:nvSpPr>
        <p:spPr bwMode="auto">
          <a:xfrm>
            <a:off x="457528" y="4932712"/>
            <a:ext cx="3695362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от суммы поддержки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sp>
        <p:nvSpPr>
          <p:cNvPr id="165" name="object 5">
            <a:extLst>
              <a:ext uri="{FF2B5EF4-FFF2-40B4-BE49-F238E27FC236}">
                <a16:creationId xmlns:a16="http://schemas.microsoft.com/office/drawing/2014/main" id="{68D2ECC4-1838-DC10-5284-7B299EBEF5CB}"/>
              </a:ext>
            </a:extLst>
          </p:cNvPr>
          <p:cNvSpPr txBox="1"/>
          <p:nvPr/>
        </p:nvSpPr>
        <p:spPr bwMode="auto">
          <a:xfrm>
            <a:off x="7551108" y="5524674"/>
            <a:ext cx="4519419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ФЛ 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ЮЛ 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ГФ РТ – НО Гарантийный Фонд РТ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Продукт «Даман» НО Гарантийный Фонд Республики Татарстан утвержден Советом </a:t>
            </a:r>
            <a:r>
              <a:rPr lang="ru-RU" sz="1300" spc="-10" dirty="0" err="1">
                <a:latin typeface="Calibri"/>
                <a:cs typeface="Calibri"/>
              </a:rPr>
              <a:t>Улемов</a:t>
            </a:r>
            <a:r>
              <a:rPr lang="ru-RU" sz="1300" spc="-10" dirty="0">
                <a:latin typeface="Calibri"/>
                <a:cs typeface="Calibri"/>
              </a:rPr>
              <a:t> ДУМ РТ, как дозволенный согласно канонам исламского права.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588F8F67-43FC-33C6-37B8-9C6B04DD8E61}"/>
              </a:ext>
            </a:extLst>
          </p:cNvPr>
          <p:cNvSpPr txBox="1"/>
          <p:nvPr/>
        </p:nvSpPr>
        <p:spPr bwMode="auto">
          <a:xfrm>
            <a:off x="441332" y="366203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1,5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F163B592-0719-216A-B3EF-3A8AE0109520}"/>
              </a:ext>
            </a:extLst>
          </p:cNvPr>
          <p:cNvSpPr txBox="1"/>
          <p:nvPr/>
        </p:nvSpPr>
        <p:spPr bwMode="auto">
          <a:xfrm>
            <a:off x="403925" y="3868139"/>
            <a:ext cx="43997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Calibri"/>
                <a:cs typeface="Calibri"/>
              </a:rPr>
              <a:t>- </a:t>
            </a:r>
            <a:r>
              <a:rPr lang="ru-RU" sz="1300" spc="-10" dirty="0">
                <a:latin typeface="Calibri"/>
                <a:cs typeface="Calibri"/>
              </a:rPr>
              <a:t>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</a:t>
            </a:r>
            <a:endParaRPr sz="1300" spc="-10" dirty="0">
              <a:latin typeface="Calibri"/>
              <a:cs typeface="Calibri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9978F1B3-F904-3F48-AF4E-3AB216813C80}"/>
              </a:ext>
            </a:extLst>
          </p:cNvPr>
          <p:cNvSpPr txBox="1"/>
          <p:nvPr/>
        </p:nvSpPr>
        <p:spPr bwMode="auto">
          <a:xfrm>
            <a:off x="403925" y="4110597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20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169"/>
          <p:cNvSpPr/>
          <p:nvPr/>
        </p:nvSpPr>
        <p:spPr>
          <a:xfrm>
            <a:off x="8074320" y="3031663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170"/>
          <p:cNvSpPr/>
          <p:nvPr/>
        </p:nvSpPr>
        <p:spPr>
          <a:xfrm>
            <a:off x="8074320" y="3834447"/>
            <a:ext cx="1578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171"/>
          <p:cNvSpPr/>
          <p:nvPr/>
        </p:nvSpPr>
        <p:spPr>
          <a:xfrm>
            <a:off x="8047519" y="4367859"/>
            <a:ext cx="39492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2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454578" y="3172603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21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454578" y="3827957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22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441605" y="4533023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91" name="Прямоугольник 172"/>
          <p:cNvSpPr/>
          <p:nvPr/>
        </p:nvSpPr>
        <p:spPr>
          <a:xfrm>
            <a:off x="4765267" y="3134916"/>
            <a:ext cx="38106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173"/>
          <p:cNvSpPr/>
          <p:nvPr/>
        </p:nvSpPr>
        <p:spPr>
          <a:xfrm>
            <a:off x="4781596" y="3801285"/>
            <a:ext cx="29422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174"/>
          <p:cNvSpPr/>
          <p:nvPr/>
        </p:nvSpPr>
        <p:spPr>
          <a:xfrm>
            <a:off x="4765267" y="4483311"/>
            <a:ext cx="4052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175"/>
          <p:cNvSpPr/>
          <p:nvPr/>
        </p:nvSpPr>
        <p:spPr>
          <a:xfrm>
            <a:off x="5255403" y="1203107"/>
            <a:ext cx="5564192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Группа 4"/>
          <p:cNvGrpSpPr/>
          <p:nvPr/>
        </p:nvGrpSpPr>
        <p:grpSpPr>
          <a:xfrm>
            <a:off x="5412599" y="716422"/>
            <a:ext cx="5906429" cy="1269890"/>
            <a:chOff x="5989320" y="-208800"/>
            <a:chExt cx="5329440" cy="1725120"/>
          </a:xfrm>
        </p:grpSpPr>
        <p:sp>
          <p:nvSpPr>
            <p:cNvPr id="197" name="Скругленный прямоугольник 49"/>
            <p:cNvSpPr/>
            <p:nvPr/>
          </p:nvSpPr>
          <p:spPr>
            <a:xfrm>
              <a:off x="5989320" y="262800"/>
              <a:ext cx="5187600" cy="1253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98" name="Прямоугольник 176"/>
            <p:cNvSpPr/>
            <p:nvPr/>
          </p:nvSpPr>
          <p:spPr>
            <a:xfrm>
              <a:off x="8824680" y="-208800"/>
              <a:ext cx="2494080" cy="61128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99" name="Прямоугольник 177"/>
          <p:cNvSpPr/>
          <p:nvPr/>
        </p:nvSpPr>
        <p:spPr>
          <a:xfrm>
            <a:off x="5860112" y="2189896"/>
            <a:ext cx="5749232" cy="10449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Исламский лизинг оборудования для резидентов промышленных парков Р</a:t>
            </a:r>
            <a:r>
              <a:rPr lang="ru-RU" sz="16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lang="ru-RU" sz="1600" b="1" strike="noStrike" spc="38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Кольцо 7"/>
          <p:cNvSpPr/>
          <p:nvPr/>
        </p:nvSpPr>
        <p:spPr>
          <a:xfrm>
            <a:off x="5442377" y="2143653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 dirty="0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01" name="Прямая соединительная линия 5"/>
          <p:cNvCxnSpPr/>
          <p:nvPr/>
        </p:nvCxnSpPr>
        <p:spPr>
          <a:xfrm>
            <a:off x="5999108" y="2999440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202" name="TextBox 15"/>
          <p:cNvSpPr/>
          <p:nvPr/>
        </p:nvSpPr>
        <p:spPr>
          <a:xfrm>
            <a:off x="35066" y="1285882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98DAA00D-7E5B-5E14-A743-F01918BE68C6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936978" y="607337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830585-9B3D-0175-B5CF-536F2C4BDBEC}"/>
              </a:ext>
            </a:extLst>
          </p:cNvPr>
          <p:cNvSpPr txBox="1"/>
          <p:nvPr/>
        </p:nvSpPr>
        <p:spPr>
          <a:xfrm>
            <a:off x="167584" y="2760349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616A5CF7-BE75-06AB-EC4D-4F06F94FA665}"/>
              </a:ext>
            </a:extLst>
          </p:cNvPr>
          <p:cNvSpPr/>
          <p:nvPr/>
        </p:nvSpPr>
        <p:spPr>
          <a:xfrm>
            <a:off x="644760" y="15267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8FAEFDC-FE7A-C02B-C99D-FADC4E07A2E4}"/>
              </a:ext>
            </a:extLst>
          </p:cNvPr>
          <p:cNvSpPr txBox="1"/>
          <p:nvPr/>
        </p:nvSpPr>
        <p:spPr bwMode="auto">
          <a:xfrm>
            <a:off x="506675" y="3824579"/>
            <a:ext cx="24311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>
                <a:latin typeface="Calibri"/>
                <a:cs typeface="Calibri"/>
              </a:rPr>
              <a:t>от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lang="ru-RU" b="1" spc="-20" dirty="0">
                <a:solidFill>
                  <a:srgbClr val="00B050"/>
                </a:solidFill>
                <a:latin typeface="Calibri"/>
                <a:cs typeface="Calibri"/>
              </a:rPr>
              <a:t>1 млн</a:t>
            </a:r>
            <a:r>
              <a:rPr lang="ru-RU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b="1" spc="-40" dirty="0">
                <a:solidFill>
                  <a:srgbClr val="00B050"/>
                </a:solidFill>
                <a:latin typeface="Calibri"/>
                <a:cs typeface="Calibri"/>
              </a:rPr>
              <a:t>15</a:t>
            </a:r>
            <a:r>
              <a:rPr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рублей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C344D0E-C113-5425-35E2-BD1AAB847888}"/>
              </a:ext>
            </a:extLst>
          </p:cNvPr>
          <p:cNvSpPr txBox="1"/>
          <p:nvPr/>
        </p:nvSpPr>
        <p:spPr bwMode="auto">
          <a:xfrm>
            <a:off x="520023" y="4367859"/>
            <a:ext cx="24178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Calibri"/>
                <a:cs typeface="Calibri"/>
              </a:rPr>
              <a:t>- Залог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4E3B0DA-2EE4-2754-108B-130110B842EA}"/>
              </a:ext>
            </a:extLst>
          </p:cNvPr>
          <p:cNvSpPr txBox="1"/>
          <p:nvPr/>
        </p:nvSpPr>
        <p:spPr bwMode="auto">
          <a:xfrm>
            <a:off x="506675" y="4650351"/>
            <a:ext cx="394920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spc="-10" dirty="0">
                <a:latin typeface="Calibri"/>
                <a:cs typeface="Calibri"/>
              </a:rPr>
              <a:t>- Залог + поручительство НО Гарантийный Фонд РТ </a:t>
            </a:r>
            <a:r>
              <a:rPr lang="ru-RU" sz="16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 - утвержден Советом </a:t>
            </a:r>
            <a:r>
              <a:rPr lang="ru-RU" sz="1600" spc="-10" dirty="0" err="1">
                <a:solidFill>
                  <a:srgbClr val="00B050"/>
                </a:solidFill>
                <a:latin typeface="Calibri"/>
                <a:cs typeface="Calibri"/>
              </a:rPr>
              <a:t>Улемов</a:t>
            </a:r>
            <a:r>
              <a:rPr lang="ru-RU" sz="1600" spc="-10" dirty="0">
                <a:solidFill>
                  <a:srgbClr val="00B050"/>
                </a:solidFill>
                <a:latin typeface="Calibri"/>
                <a:cs typeface="Calibri"/>
              </a:rPr>
              <a:t> ДУМ РТ, как дозволенный согласно канонам исламского права) </a:t>
            </a:r>
            <a:r>
              <a:rPr lang="ru-RU" sz="1600" spc="-10" dirty="0">
                <a:latin typeface="Calibri"/>
                <a:cs typeface="Calibri"/>
              </a:rPr>
              <a:t>до 60% от суммы поддержки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F4C25-F4C7-8227-580D-A1BA8FEE002B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F9A5A3-D1BB-4079-8896-164B6D41556A}"/>
              </a:ext>
            </a:extLst>
          </p:cNvPr>
          <p:cNvSpPr txBox="1"/>
          <p:nvPr/>
        </p:nvSpPr>
        <p:spPr>
          <a:xfrm>
            <a:off x="429624" y="3134573"/>
            <a:ext cx="3532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6099</TotalTime>
  <Words>4646</Words>
  <Application>Microsoft Office PowerPoint</Application>
  <PresentationFormat>Широкоэкранный</PresentationFormat>
  <Paragraphs>649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34</vt:i4>
      </vt:variant>
    </vt:vector>
  </HeadingPairs>
  <TitlesOfParts>
    <vt:vector size="57" baseType="lpstr">
      <vt:lpstr>Arial</vt:lpstr>
      <vt:lpstr>Arial Black</vt:lpstr>
      <vt:lpstr>Calibri</vt:lpstr>
      <vt:lpstr>Microsoft Sans Serif</vt:lpstr>
      <vt:lpstr>OpenSymbol</vt:lpstr>
      <vt:lpstr>Raleway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Office Theme</vt:lpstr>
      <vt:lpstr>МЕРЫ ПОДДЕРЖКИ  МАЛОГО И СРЕДНЕГО БИЗНЕСА  В РЕСПУБЛИКЕ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dc:description/>
  <cp:lastModifiedBy>Шакирзянов Рустем Наилевич</cp:lastModifiedBy>
  <cp:revision>760</cp:revision>
  <cp:lastPrinted>2025-03-17T12:14:53Z</cp:lastPrinted>
  <dcterms:created xsi:type="dcterms:W3CDTF">2022-12-12T14:36:21Z</dcterms:created>
  <dcterms:modified xsi:type="dcterms:W3CDTF">2025-05-21T11:02:05Z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25</vt:r8>
  </property>
</Properties>
</file>