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1"/>
  </p:sldMasterIdLst>
  <p:notesMasterIdLst>
    <p:notesMasterId r:id="rId16"/>
  </p:notesMasterIdLst>
  <p:sldIdLst>
    <p:sldId id="579" r:id="rId2"/>
    <p:sldId id="593" r:id="rId3"/>
    <p:sldId id="594" r:id="rId4"/>
    <p:sldId id="595" r:id="rId5"/>
    <p:sldId id="572" r:id="rId6"/>
    <p:sldId id="568" r:id="rId7"/>
    <p:sldId id="570" r:id="rId8"/>
    <p:sldId id="596" r:id="rId9"/>
    <p:sldId id="602" r:id="rId10"/>
    <p:sldId id="603" r:id="rId11"/>
    <p:sldId id="605" r:id="rId12"/>
    <p:sldId id="598" r:id="rId13"/>
    <p:sldId id="575" r:id="rId14"/>
    <p:sldId id="604" r:id="rId15"/>
  </p:sldIdLst>
  <p:sldSz cx="12192000" cy="6858000"/>
  <p:notesSz cx="6797675" cy="9926638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579"/>
            <p14:sldId id="593"/>
            <p14:sldId id="594"/>
            <p14:sldId id="595"/>
            <p14:sldId id="572"/>
            <p14:sldId id="568"/>
            <p14:sldId id="570"/>
            <p14:sldId id="596"/>
            <p14:sldId id="602"/>
            <p14:sldId id="603"/>
            <p14:sldId id="605"/>
            <p14:sldId id="598"/>
            <p14:sldId id="575"/>
            <p14:sldId id="604"/>
          </p14:sldIdLst>
        </p14:section>
      </p14:sectionLst>
    </p:ext>
    <p:ext uri="{EFAFB233-063F-42B5-8137-9DF3F51BA10A}">
      <p15:sldGuideLst xmlns:p15="http://schemas.microsoft.com/office/powerpoint/2012/main">
        <p15:guide id="2" pos="302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2003" userDrawn="1">
          <p15:clr>
            <a:srgbClr val="A4A3A4"/>
          </p15:clr>
        </p15:guide>
        <p15:guide id="9" pos="5677" userDrawn="1">
          <p15:clr>
            <a:srgbClr val="A4A3A4"/>
          </p15:clr>
        </p15:guide>
        <p15:guide id="12" pos="6840" userDrawn="1">
          <p15:clr>
            <a:srgbClr val="A4A3A4"/>
          </p15:clr>
        </p15:guide>
        <p15:guide id="21" orient="horz" pos="1058" userDrawn="1">
          <p15:clr>
            <a:srgbClr val="A4A3A4"/>
          </p15:clr>
        </p15:guide>
        <p15:guide id="22" orient="horz" pos="482" userDrawn="1">
          <p15:clr>
            <a:srgbClr val="A4A3A4"/>
          </p15:clr>
        </p15:guide>
        <p15:guide id="23" pos="529" userDrawn="1">
          <p15:clr>
            <a:srgbClr val="A4A3A4"/>
          </p15:clr>
        </p15:guide>
        <p15:guide id="24" pos="4271" userDrawn="1">
          <p15:clr>
            <a:srgbClr val="A4A3A4"/>
          </p15:clr>
        </p15:guide>
        <p15:guide id="26" pos="1455" userDrawn="1">
          <p15:clr>
            <a:srgbClr val="A4A3A4"/>
          </p15:clr>
        </p15:guide>
        <p15:guide id="27" pos="5337" userDrawn="1">
          <p15:clr>
            <a:srgbClr val="A4A3A4"/>
          </p15:clr>
        </p15:guide>
        <p15:guide id="28" orient="horz" pos="1548" userDrawn="1">
          <p15:clr>
            <a:srgbClr val="A4A3A4"/>
          </p15:clr>
        </p15:guide>
        <p15:guide id="29" pos="2962" userDrawn="1">
          <p15:clr>
            <a:srgbClr val="A4A3A4"/>
          </p15:clr>
        </p15:guide>
        <p15:guide id="30" orient="horz" pos="1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>
    <p:extLst>
      <p:ext uri="{19B8F6BF-5375-455C-9EA6-DF929625EA0E}">
        <p15:presenceInfo xmlns:p15="http://schemas.microsoft.com/office/powerpoint/2012/main" userId="S-1-5-21-2509222527-3473664192-1900209780-7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FF2"/>
    <a:srgbClr val="8670F2"/>
    <a:srgbClr val="9165E8"/>
    <a:srgbClr val="4FCEFF"/>
    <a:srgbClr val="84E0F7"/>
    <a:srgbClr val="7F7F7F"/>
    <a:srgbClr val="FFD633"/>
    <a:srgbClr val="61D1E1"/>
    <a:srgbClr val="191919"/>
    <a:srgbClr val="FFC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>
        <p:guide pos="302"/>
        <p:guide pos="7333"/>
        <p:guide orient="horz" pos="300"/>
        <p:guide orient="horz" pos="4020"/>
        <p:guide pos="3840"/>
        <p:guide pos="2003"/>
        <p:guide pos="5677"/>
        <p:guide pos="6840"/>
        <p:guide orient="horz" pos="1058"/>
        <p:guide orient="horz" pos="482"/>
        <p:guide pos="529"/>
        <p:guide pos="4271"/>
        <p:guide pos="1455"/>
        <p:guide pos="5337"/>
        <p:guide orient="horz" pos="1548"/>
        <p:guide pos="2962"/>
        <p:guide orient="horz" pos="1842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54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3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1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2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9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FE1F0-838E-41AA-9724-5CC6AB69BA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2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8F54A-9430-4949-B95F-C543C1DE53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618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8F54A-9430-4949-B95F-C543C1DE53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3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1pPr>
            <a:lvl2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2pPr>
            <a:lvl3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3pPr>
            <a:lvl4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4pPr>
            <a:lvl5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17351" y="6211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</a:defRPr>
            </a:lvl1pPr>
          </a:lstStyle>
          <a:p>
            <a:fld id="{748D0776-2027-49E3-9E69-9347B21BD9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61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17351" y="6211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</a:defRPr>
            </a:lvl1pPr>
          </a:lstStyle>
          <a:p>
            <a:fld id="{748D0776-2027-49E3-9E69-9347B21BD9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08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17351" y="6211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</a:defRPr>
            </a:lvl1pPr>
          </a:lstStyle>
          <a:p>
            <a:fld id="{748D0776-2027-49E3-9E69-9347B21BD9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28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13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0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3855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Слайд think-cell" r:id="rId9" imgW="347" imgH="348" progId="TCLayout.ActiveDocument.1">
                  <p:embed/>
                </p:oleObj>
              </mc:Choice>
              <mc:Fallback>
                <p:oleObj name="Слайд think-cell" r:id="rId9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22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9" r:id="rId2"/>
    <p:sldLayoutId id="2147484304" r:id="rId3"/>
    <p:sldLayoutId id="2147484305" r:id="rId4"/>
    <p:sldLayoutId id="214748430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T Root UI Bold" panose="020B0603020202020204" pitchFamily="34" charset="-52"/>
          <a:ea typeface="PT Root UI Bold" panose="020B0603020202020204" pitchFamily="34" charset="-5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2.png"/><Relationship Id="rId12" Type="http://schemas.openxmlformats.org/officeDocument/2006/relationships/image" Target="../media/image97.png"/><Relationship Id="rId2" Type="http://schemas.openxmlformats.org/officeDocument/2006/relationships/tags" Target="../tags/tag7.xml"/><Relationship Id="rId16" Type="http://schemas.openxmlformats.org/officeDocument/2006/relationships/image" Target="../media/image101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96.jpe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00.jpeg"/><Relationship Id="rId10" Type="http://schemas.openxmlformats.org/officeDocument/2006/relationships/image" Target="../media/image95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2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7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10" Type="http://schemas.openxmlformats.org/officeDocument/2006/relationships/image" Target="../media/image15.png"/><Relationship Id="rId19" Type="http://schemas.openxmlformats.org/officeDocument/2006/relationships/image" Target="../media/image24.gif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4.png"/><Relationship Id="rId39" Type="http://schemas.openxmlformats.org/officeDocument/2006/relationships/image" Target="../media/image66.png"/><Relationship Id="rId21" Type="http://schemas.openxmlformats.org/officeDocument/2006/relationships/image" Target="../media/image49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2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5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0.png"/><Relationship Id="rId27" Type="http://schemas.openxmlformats.org/officeDocument/2006/relationships/image" Target="../media/image10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3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170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tags" Target="../tags/tag4.xml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75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2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A2BB27-C1AD-AAC1-A9FA-F792F65B8BB7}"/>
              </a:ext>
            </a:extLst>
          </p:cNvPr>
          <p:cNvSpPr txBox="1"/>
          <p:nvPr/>
        </p:nvSpPr>
        <p:spPr>
          <a:xfrm>
            <a:off x="844722" y="1885246"/>
            <a:ext cx="108689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4767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 развитии сервиса «Производственная кооперация и сбыт» на </a:t>
            </a:r>
            <a:r>
              <a:rPr lang="ru-RU" sz="5400" b="1" dirty="0" smtClean="0">
                <a:solidFill>
                  <a:srgbClr val="00B0F0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Цифровой платформе МСП.РФ</a:t>
            </a:r>
            <a:endParaRPr lang="ru-RU" sz="5400" b="1" dirty="0">
              <a:solidFill>
                <a:srgbClr val="00B0F0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pic>
        <p:nvPicPr>
          <p:cNvPr id="16" name="Рисунок 57">
            <a:extLst>
              <a:ext uri="{FF2B5EF4-FFF2-40B4-BE49-F238E27FC236}">
                <a16:creationId xmlns:a16="http://schemas.microsoft.com/office/drawing/2014/main" id="{B09A6947-A8A5-2D52-4E52-307D97028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9" y="850165"/>
            <a:ext cx="1162407" cy="607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11" y="934459"/>
            <a:ext cx="2697347" cy="5234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6200000">
            <a:off x="88534" y="5042067"/>
            <a:ext cx="1039067" cy="180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4767"/>
            <a:r>
              <a:rPr lang="ru-RU" sz="11100" b="1" dirty="0" smtClean="0">
                <a:ln w="25400">
                  <a:solidFill>
                    <a:srgbClr val="4FCEFF"/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↘</a:t>
            </a:r>
            <a:endParaRPr lang="ru-RU" sz="11100" b="1" dirty="0">
              <a:ln w="25400">
                <a:solidFill>
                  <a:srgbClr val="4FCEFF"/>
                </a:solidFill>
              </a:ln>
              <a:noFill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2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55907" y="2335443"/>
            <a:ext cx="544314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Обновлен перечень основных видов деятельности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субъектов МСП для включения в Реестр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К</a:t>
            </a:r>
            <a:r>
              <a:rPr lang="ru-RU" sz="1600" b="1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лассификатор </a:t>
            </a: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продукции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по модели Единого каталога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товаров, работ, услуг (ЕКТРУ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)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Карточки товаров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(с фото), обновлен состав информации о компании и производимой продукции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Чат с компаниями из Реестра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с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возможностью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пересылки файлов и уведомлениями на </a:t>
            </a:r>
            <a:r>
              <a:rPr lang="en-US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e-mail</a:t>
            </a:r>
            <a:endParaRPr lang="ru-RU" sz="1600" dirty="0" smtClean="0">
              <a:latin typeface="PT Root UI" panose="020B0303020202020204" pitchFamily="34" charset="-52"/>
              <a:ea typeface="PT Root UI" panose="020B0303020202020204" pitchFamily="34" charset="-52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Система рекомендаций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похожих товаров (услуг) других компаний из Реестра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Подписка на </a:t>
            </a:r>
            <a:r>
              <a:rPr lang="ru-RU" sz="16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уведомления </a:t>
            </a: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о </a:t>
            </a:r>
            <a:r>
              <a:rPr lang="ru-RU" sz="16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новых </a:t>
            </a: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товарах в Реестре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по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заданным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параметрам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(возможность настройки до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5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подписок)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«Умная» поисковая строка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Проверка опыта поставок и контактной информации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сотрудниками Корпорации МСП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4758" y="2335782"/>
            <a:ext cx="546754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Функционал </a:t>
            </a:r>
            <a:r>
              <a:rPr lang="ru-RU" sz="16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для </a:t>
            </a: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самостоятельного размещения </a:t>
            </a:r>
            <a:r>
              <a:rPr lang="ru-RU" sz="16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потребностей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авторизованными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пользователями</a:t>
            </a:r>
          </a:p>
          <a:p>
            <a:pPr marL="342900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endParaRPr lang="ru-RU" sz="1600" dirty="0" smtClean="0">
              <a:latin typeface="PT Root UI" panose="020B0303020202020204" pitchFamily="34" charset="-52"/>
              <a:ea typeface="PT Root UI" panose="020B0303020202020204" pitchFamily="34" charset="-52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Уведомление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пользователей </a:t>
            </a:r>
            <a:r>
              <a:rPr lang="ru-RU" sz="16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о публикации новых </a:t>
            </a: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потребностей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в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формате подписки (возможность настройки до 5 подписок)</a:t>
            </a:r>
            <a:endParaRPr lang="ru-RU" sz="1600" dirty="0" smtClean="0">
              <a:solidFill>
                <a:srgbClr val="FFFF00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FFFF00"/>
              </a:solidFill>
              <a:latin typeface="PT Root UI" panose="020B0303020202020204" pitchFamily="34" charset="-52"/>
              <a:ea typeface="PT Root UI" panose="020B0303020202020204" pitchFamily="34" charset="-52"/>
              <a:cs typeface="Segoe UI Semibold" panose="020B0702040204020203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Отдельные страницы для каждой номенклатурной позиции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 потребностей (индивидуальные ссылки)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latin typeface="PT Root UI" panose="020B0303020202020204" pitchFamily="34" charset="-52"/>
              <a:ea typeface="PT Root UI" panose="020B0303020202020204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Возможность для руководителя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организации </a:t>
            </a:r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</a:rPr>
              <a:t>назначить </a:t>
            </a:r>
            <a:r>
              <a:rPr lang="ru-RU" sz="16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ответственного сотрудника </a:t>
            </a:r>
            <a:r>
              <a:rPr lang="ru-RU" sz="1600" dirty="0">
                <a:latin typeface="PT Root UI" panose="020B0303020202020204" pitchFamily="34" charset="-52"/>
                <a:ea typeface="PT Root UI" panose="020B0303020202020204" pitchFamily="34" charset="-52"/>
              </a:rPr>
              <a:t>для работы с </a:t>
            </a:r>
            <a:r>
              <a:rPr lang="ru-RU" sz="1600" dirty="0" smtClean="0">
                <a:latin typeface="PT Root UI" panose="020B0303020202020204" pitchFamily="34" charset="-52"/>
                <a:ea typeface="PT Root UI" panose="020B0303020202020204" pitchFamily="34" charset="-52"/>
              </a:rPr>
              <a:t>сервисом</a:t>
            </a:r>
            <a:endParaRPr lang="ru-RU" sz="1600" dirty="0">
              <a:solidFill>
                <a:srgbClr val="FFFF00"/>
              </a:solidFill>
              <a:latin typeface="PT Root UI" panose="020B0303020202020204" pitchFamily="34" charset="-52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543" y="1568235"/>
            <a:ext cx="5123127" cy="767208"/>
          </a:xfrm>
          <a:prstGeom prst="roundRect">
            <a:avLst>
              <a:gd name="adj" fmla="val 294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Реестр промышленных компаний</a:t>
            </a:r>
            <a:endParaRPr lang="ru-RU" dirty="0">
              <a:solidFill>
                <a:schemeClr val="bg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80536" y="1536999"/>
            <a:ext cx="5718205" cy="767208"/>
          </a:xfrm>
          <a:prstGeom prst="roundRect">
            <a:avLst>
              <a:gd name="adj" fmla="val 294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Стать поставщиком ритейлеров и производителей</a:t>
            </a:r>
            <a:endParaRPr lang="ru-RU" sz="2000" dirty="0">
              <a:solidFill>
                <a:schemeClr val="bg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ACB90E8B-B8F0-2A74-9BCE-5040131924F9}"/>
              </a:ext>
            </a:extLst>
          </p:cNvPr>
          <p:cNvSpPr txBox="1">
            <a:spLocks/>
          </p:cNvSpPr>
          <p:nvPr/>
        </p:nvSpPr>
        <p:spPr>
          <a:xfrm>
            <a:off x="11542303" y="6613537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49150-8608-4927-A2AD-0FD9DDF7E6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907" y="1083000"/>
            <a:ext cx="890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Добавлены онбординг-подсказки и новый функционал модулей сервиса:</a:t>
            </a:r>
            <a:endParaRPr lang="ru-RU" sz="2000" dirty="0">
              <a:latin typeface="PT Root UI" panose="020B0303020202020204" pitchFamily="34" charset="-52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  <p:pic>
        <p:nvPicPr>
          <p:cNvPr id="12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16EF1956-6A2B-C71F-C239-97AB0FAD5F7F}"/>
              </a:ext>
            </a:extLst>
          </p:cNvPr>
          <p:cNvSpPr/>
          <p:nvPr/>
        </p:nvSpPr>
        <p:spPr>
          <a:xfrm>
            <a:off x="6311348" y="5662399"/>
            <a:ext cx="5456582" cy="1043471"/>
          </a:xfrm>
          <a:prstGeom prst="roundRect">
            <a:avLst>
              <a:gd name="adj" fmla="val 859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Также ведутся работы по интеграции </a:t>
            </a:r>
            <a:r>
              <a:rPr lang="ru-RU" sz="1600" dirty="0" smtClean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Цифровой платформы МСП.РФ </a:t>
            </a:r>
            <a:r>
              <a:rPr lang="ru-RU" sz="1600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с кооперационными площадками </a:t>
            </a:r>
            <a:r>
              <a:rPr lang="ru-RU" sz="1600" dirty="0" smtClean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Санкт-Петербурга и Республики </a:t>
            </a:r>
            <a:r>
              <a:rPr lang="ru-RU" sz="1600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Татарстан</a:t>
            </a:r>
            <a:r>
              <a:rPr lang="ru-RU" sz="1600" dirty="0" smtClean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 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CFAFD6-D9D2-87C9-499D-2BF8234A716A}"/>
              </a:ext>
            </a:extLst>
          </p:cNvPr>
          <p:cNvSpPr txBox="1"/>
          <p:nvPr/>
        </p:nvSpPr>
        <p:spPr>
          <a:xfrm>
            <a:off x="355907" y="118525"/>
            <a:ext cx="8495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9165E8"/>
                </a:solidFill>
              </a:rPr>
              <a:t>Обновление сервиса «Производственная кооперация и сбыт»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165E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71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275957" y="124077"/>
            <a:ext cx="8152426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2500"/>
              </a:lnSpc>
            </a:pPr>
            <a:r>
              <a:rPr lang="ru-RU" sz="2800" b="1" dirty="0" smtClean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Обновление сервиса «Производственная кооперация и сбыт» </a:t>
            </a:r>
            <a:endParaRPr lang="ru-RU" sz="2800" b="1" dirty="0">
              <a:solidFill>
                <a:srgbClr val="9165E8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pic>
        <p:nvPicPr>
          <p:cNvPr id="9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5957" y="867229"/>
            <a:ext cx="524624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Карточка товара в Реестре промышленных компаний</a:t>
            </a:r>
            <a:endParaRPr lang="ru-RU" sz="1600" dirty="0"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57" y="1205783"/>
            <a:ext cx="4397433" cy="54312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59805" y="867229"/>
            <a:ext cx="233576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Онбординг-подсказки </a:t>
            </a:r>
            <a:endParaRPr lang="ru-RU" sz="1600" b="1" dirty="0"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9" y="1214304"/>
            <a:ext cx="5460059" cy="2705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9" y="4012008"/>
            <a:ext cx="5460059" cy="27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8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5907" y="332615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CFAFD6-D9D2-87C9-499D-2BF8234A716A}"/>
              </a:ext>
            </a:extLst>
          </p:cNvPr>
          <p:cNvSpPr txBox="1"/>
          <p:nvPr/>
        </p:nvSpPr>
        <p:spPr>
          <a:xfrm>
            <a:off x="355907" y="150324"/>
            <a:ext cx="8778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defRPr>
            </a:lvl1pPr>
          </a:lstStyle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</a:rPr>
              <a:t>Кейсы кооперационного взаимодействия субъектов МСП </a:t>
            </a:r>
            <a:r>
              <a:rPr lang="ru-RU" dirty="0">
                <a:solidFill>
                  <a:prstClr val="black"/>
                </a:solidFill>
              </a:rPr>
              <a:t>Республики </a:t>
            </a:r>
            <a:r>
              <a:rPr lang="ru-RU" dirty="0" smtClean="0">
                <a:solidFill>
                  <a:prstClr val="black"/>
                </a:solidFill>
              </a:rPr>
              <a:t>Татарстан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16EF1956-6A2B-C71F-C239-97AB0FAD5F7F}"/>
              </a:ext>
            </a:extLst>
          </p:cNvPr>
          <p:cNvSpPr/>
          <p:nvPr/>
        </p:nvSpPr>
        <p:spPr>
          <a:xfrm>
            <a:off x="326915" y="4945438"/>
            <a:ext cx="5005012" cy="1353006"/>
          </a:xfrm>
          <a:prstGeom prst="roundRect">
            <a:avLst>
              <a:gd name="adj" fmla="val 859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866F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АО «Полиматиз»</a:t>
            </a:r>
            <a:r>
              <a:rPr lang="ru-RU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заключило договор поставки гидрофильного спандбонда с       </a:t>
            </a:r>
            <a:r>
              <a:rPr lang="ru-RU" b="1" dirty="0" smtClean="0">
                <a:solidFill>
                  <a:srgbClr val="8670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АО «Гигиена» </a:t>
            </a:r>
            <a:r>
              <a:rPr lang="ru-RU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из Ставропольского края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  <p:pic>
        <p:nvPicPr>
          <p:cNvPr id="16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16EF1956-6A2B-C71F-C239-97AB0FAD5F7F}"/>
              </a:ext>
            </a:extLst>
          </p:cNvPr>
          <p:cNvSpPr/>
          <p:nvPr/>
        </p:nvSpPr>
        <p:spPr>
          <a:xfrm>
            <a:off x="326916" y="2057996"/>
            <a:ext cx="5005011" cy="1783178"/>
          </a:xfrm>
          <a:prstGeom prst="roundRect">
            <a:avLst>
              <a:gd name="adj" fmla="val 859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866F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ООО «Лениногорский механический завод», </a:t>
            </a:r>
            <a:r>
              <a:rPr lang="ru-RU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производитель автокомплектующих, при </a:t>
            </a:r>
            <a:r>
              <a:rPr lang="ru-RU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поддержке Корпорации МСП</a:t>
            </a:r>
            <a:r>
              <a:rPr lang="ru-RU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договорился о поставке партии опытных образцов в       </a:t>
            </a:r>
            <a:r>
              <a:rPr lang="ru-RU" dirty="0" smtClean="0">
                <a:solidFill>
                  <a:srgbClr val="866F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ОАО «МТЗ» (Республика Беларусь)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16EF1956-6A2B-C71F-C239-97AB0FAD5F7F}"/>
              </a:ext>
            </a:extLst>
          </p:cNvPr>
          <p:cNvSpPr/>
          <p:nvPr/>
        </p:nvSpPr>
        <p:spPr>
          <a:xfrm>
            <a:off x="6331452" y="2049149"/>
            <a:ext cx="5242840" cy="1720918"/>
          </a:xfrm>
          <a:prstGeom prst="roundRect">
            <a:avLst>
              <a:gd name="adj" fmla="val 859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866F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ООО «Обувная компания БАРС» </a:t>
            </a:r>
            <a:r>
              <a:rPr lang="ru-RU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заключило </a:t>
            </a:r>
            <a:r>
              <a:rPr lang="ru-RU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договор с ф</a:t>
            </a:r>
            <a:r>
              <a:rPr lang="ru-RU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илиалом </a:t>
            </a:r>
            <a:r>
              <a:rPr lang="ru-RU" dirty="0">
                <a:solidFill>
                  <a:srgbClr val="866F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АО "КМПО" - </a:t>
            </a:r>
            <a:r>
              <a:rPr lang="ru-RU" dirty="0" smtClean="0">
                <a:solidFill>
                  <a:srgbClr val="866F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Зеленодольским машиностроительным заводом - на поставку спецобуви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866FF2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16EF1956-6A2B-C71F-C239-97AB0FAD5F7F}"/>
              </a:ext>
            </a:extLst>
          </p:cNvPr>
          <p:cNvSpPr/>
          <p:nvPr/>
        </p:nvSpPr>
        <p:spPr>
          <a:xfrm>
            <a:off x="6331453" y="4946772"/>
            <a:ext cx="5242839" cy="1313825"/>
          </a:xfrm>
          <a:prstGeom prst="roundRect">
            <a:avLst>
              <a:gd name="adj" fmla="val 859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866F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ООО «Завод полимерных материалов «БАКЕЛИТ» </a:t>
            </a:r>
            <a:r>
              <a:rPr lang="ru-RU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заключило </a:t>
            </a:r>
            <a:r>
              <a:rPr lang="ru-RU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договор </a:t>
            </a:r>
            <a:r>
              <a:rPr lang="ru-RU" dirty="0" smtClean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на поставку изопола, уплотнительных шнуров и др. с </a:t>
            </a:r>
            <a:r>
              <a:rPr lang="ru-RU" dirty="0" smtClean="0">
                <a:solidFill>
                  <a:srgbClr val="866FF2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онлайн-гипермаркетом «Всеинструменты.ру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49209" name="Picture 57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4" y="1051906"/>
            <a:ext cx="1006090" cy="10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11" name="Picture 59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29" y="1183924"/>
            <a:ext cx="1538174" cy="8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13" name="Picture 61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5" y="3971505"/>
            <a:ext cx="1076509" cy="8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1661" y="4082017"/>
            <a:ext cx="1623309" cy="662804"/>
          </a:xfrm>
          <a:prstGeom prst="rect">
            <a:avLst/>
          </a:prstGeom>
        </p:spPr>
      </p:pic>
      <p:pic>
        <p:nvPicPr>
          <p:cNvPr id="49216" name="Picture 64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52" y="1271657"/>
            <a:ext cx="1431009" cy="6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18" name="Picture 66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95" y="1336338"/>
            <a:ext cx="2021095" cy="5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22" name="Picture 70" descr="Фото №1 на стенде ООО «Завод полимерных материалов «БАКЕЛИТ», г.Нижнекамск. 430236 картинка из каталога «Производство России»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53" y="4135328"/>
            <a:ext cx="2121203" cy="6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24" name="Picture 72" descr="Picture backgrou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834" y="4164496"/>
            <a:ext cx="1641234" cy="6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08307" y="310514"/>
            <a:ext cx="1035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Как воспользоваться сервисом «Производственная кооперация и сбыт»? </a:t>
            </a:r>
            <a:endParaRPr lang="ru-RU" sz="28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2500" y="1508885"/>
            <a:ext cx="5810736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25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Откликнуться на потребности крупных производителей: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8764" y="2707668"/>
            <a:ext cx="4698209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Зайти на МСП.РФ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Авторизоваться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с помощью учетной записи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Госуслугах с «привязанным» бизнесом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В меню «Сервисы» выбрать «Производственная кооперация 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сбыт» и найти подходящую потребность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по наименованию товара, коду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ОКПД2 или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региону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поставки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Откликнуться на интересующий запрос и заполнить анкету поставщика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408307" y="2667633"/>
            <a:ext cx="383023" cy="383023"/>
            <a:chOff x="2301447" y="2329448"/>
            <a:chExt cx="383023" cy="383023"/>
          </a:xfrm>
        </p:grpSpPr>
        <p:sp>
          <p:nvSpPr>
            <p:cNvPr id="41" name="Овал 40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PT Root UI Bold" panose="020B0603020202020204" pitchFamily="34" charset="-52"/>
                  <a:ea typeface="PT Root UI Bold" panose="020B0603020202020204" pitchFamily="34" charset="-52"/>
                  <a:cs typeface="Segoe UI Semibold" panose="020B0702040204020203" pitchFamily="34" charset="0"/>
                </a:rPr>
                <a:t>1</a:t>
              </a:r>
              <a:endPara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08307" y="4021799"/>
            <a:ext cx="383023" cy="383023"/>
            <a:chOff x="2301447" y="2329448"/>
            <a:chExt cx="383023" cy="383023"/>
          </a:xfrm>
        </p:grpSpPr>
        <p:sp>
          <p:nvSpPr>
            <p:cNvPr id="44" name="Овал 43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PT Root UI Bold" panose="020B0603020202020204" pitchFamily="34" charset="-52"/>
                  <a:ea typeface="PT Root UI Bold" panose="020B0603020202020204" pitchFamily="34" charset="-52"/>
                  <a:cs typeface="Segoe UI Semibold" panose="020B0702040204020203" pitchFamily="34" charset="0"/>
                </a:rPr>
                <a:t>3</a:t>
              </a:r>
              <a:endPara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08307" y="3163355"/>
            <a:ext cx="383023" cy="383023"/>
            <a:chOff x="2301447" y="2329448"/>
            <a:chExt cx="383023" cy="383023"/>
          </a:xfrm>
        </p:grpSpPr>
        <p:sp>
          <p:nvSpPr>
            <p:cNvPr id="47" name="Овал 46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PT Root UI Bold" panose="020B0603020202020204" pitchFamily="34" charset="-52"/>
                  <a:ea typeface="PT Root UI Bold" panose="020B0603020202020204" pitchFamily="34" charset="-52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08307" y="4853548"/>
            <a:ext cx="383023" cy="383023"/>
            <a:chOff x="2301447" y="2329448"/>
            <a:chExt cx="383023" cy="383023"/>
          </a:xfrm>
        </p:grpSpPr>
        <p:sp>
          <p:nvSpPr>
            <p:cNvPr id="51" name="Овал 50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PT Root UI Bold" panose="020B0603020202020204" pitchFamily="34" charset="-52"/>
                  <a:ea typeface="PT Root UI Bold" panose="020B0603020202020204" pitchFamily="34" charset="-52"/>
                  <a:cs typeface="Segoe UI Semibold" panose="020B0702040204020203" pitchFamily="34" charset="0"/>
                </a:rPr>
                <a:t>4</a:t>
              </a:r>
              <a:endPara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3998" y="5468400"/>
            <a:ext cx="1266517" cy="126000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580766" y="1436718"/>
            <a:ext cx="5449749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25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Вступить в Реестр промышленных компаний: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96934" y="2667633"/>
            <a:ext cx="4698209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Зайти на МСП.РФ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Авторизоваться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с помощью учетной записи на </a:t>
            </a:r>
            <a:r>
              <a:rPr lang="ru-RU" sz="1400" dirty="0">
                <a:solidFill>
                  <a:srgbClr val="191919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Госуслугах с «привязанным» бизнесом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меню «Сервисы» выбрать «Производственная кооперация и сбыт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В меню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 сервиса перейти в модуль «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Реестр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промышленных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компаний»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Если Ваша компания соответствует критериям, система предложит подать заявку на вступление в Реестр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6366477" y="2627598"/>
            <a:ext cx="383023" cy="383023"/>
            <a:chOff x="2301447" y="2329448"/>
            <a:chExt cx="383023" cy="383023"/>
          </a:xfrm>
        </p:grpSpPr>
        <p:sp>
          <p:nvSpPr>
            <p:cNvPr id="57" name="Овал 56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PT Root UI Bold" panose="020B0603020202020204" pitchFamily="34" charset="-52"/>
                  <a:ea typeface="PT Root UI Bold" panose="020B0603020202020204" pitchFamily="34" charset="-52"/>
                  <a:cs typeface="Segoe UI Semibold" panose="020B0702040204020203" pitchFamily="34" charset="0"/>
                </a:rPr>
                <a:t>1</a:t>
              </a:r>
              <a:endPara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366477" y="3749010"/>
            <a:ext cx="383023" cy="383023"/>
            <a:chOff x="2301447" y="2329448"/>
            <a:chExt cx="383023" cy="383023"/>
          </a:xfrm>
        </p:grpSpPr>
        <p:sp>
          <p:nvSpPr>
            <p:cNvPr id="60" name="Овал 59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PT Root UI Bold" panose="020B0603020202020204" pitchFamily="34" charset="-52"/>
                  <a:ea typeface="PT Root UI Bold" panose="020B0603020202020204" pitchFamily="34" charset="-52"/>
                  <a:cs typeface="Segoe UI Semibold" panose="020B0702040204020203" pitchFamily="34" charset="0"/>
                </a:rPr>
                <a:t>3</a:t>
              </a:r>
              <a:endPara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366477" y="3123320"/>
            <a:ext cx="383023" cy="383023"/>
            <a:chOff x="2301447" y="2329448"/>
            <a:chExt cx="383023" cy="383023"/>
          </a:xfrm>
        </p:grpSpPr>
        <p:sp>
          <p:nvSpPr>
            <p:cNvPr id="63" name="Овал 62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PT Root UI Bold" panose="020B0603020202020204" pitchFamily="34" charset="-52"/>
                  <a:ea typeface="PT Root UI Bold" panose="020B0603020202020204" pitchFamily="34" charset="-52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366477" y="4381250"/>
            <a:ext cx="383023" cy="383023"/>
            <a:chOff x="2301447" y="2329448"/>
            <a:chExt cx="383023" cy="383023"/>
          </a:xfrm>
        </p:grpSpPr>
        <p:sp>
          <p:nvSpPr>
            <p:cNvPr id="66" name="Овал 65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PT Root UI Bold" panose="020B0603020202020204" pitchFamily="34" charset="-52"/>
                  <a:ea typeface="PT Root UI Bold" panose="020B0603020202020204" pitchFamily="34" charset="-52"/>
                  <a:cs typeface="Segoe UI Semibold" panose="020B0702040204020203" pitchFamily="34" charset="0"/>
                </a:rPr>
                <a:t>4</a:t>
              </a:r>
              <a:endPara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46452" y="6038190"/>
            <a:ext cx="614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191919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" panose="020B0502040204020203" pitchFamily="34" charset="0"/>
              </a:rPr>
              <a:t>А </a:t>
            </a:r>
            <a:r>
              <a:rPr lang="ru-RU" dirty="0">
                <a:solidFill>
                  <a:srgbClr val="191919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" panose="020B0502040204020203" pitchFamily="34" charset="0"/>
              </a:rPr>
              <a:t>еще можно найти </a:t>
            </a:r>
            <a:r>
              <a:rPr lang="ru-RU" dirty="0" smtClean="0">
                <a:solidFill>
                  <a:srgbClr val="191919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" panose="020B0502040204020203" pitchFamily="34" charset="0"/>
              </a:rPr>
              <a:t>нужного </a:t>
            </a:r>
            <a:r>
              <a:rPr lang="ru-RU" dirty="0">
                <a:solidFill>
                  <a:srgbClr val="191919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" panose="020B0502040204020203" pitchFamily="34" charset="0"/>
              </a:rPr>
              <a:t>поставщика в своем </a:t>
            </a:r>
            <a:r>
              <a:rPr lang="ru-RU" dirty="0" smtClean="0">
                <a:solidFill>
                  <a:srgbClr val="191919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" panose="020B0502040204020203" pitchFamily="34" charset="0"/>
              </a:rPr>
              <a:t>регионе </a:t>
            </a:r>
            <a:r>
              <a:rPr lang="ru-RU" dirty="0">
                <a:solidFill>
                  <a:srgbClr val="191919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" panose="020B0502040204020203" pitchFamily="34" charset="0"/>
              </a:rPr>
              <a:t>по наименованию продукции/коду </a:t>
            </a:r>
            <a:r>
              <a:rPr lang="ru-RU" dirty="0" smtClean="0">
                <a:solidFill>
                  <a:srgbClr val="191919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" panose="020B0502040204020203" pitchFamily="34" charset="0"/>
              </a:rPr>
              <a:t>ОКПД2</a:t>
            </a:r>
            <a:endParaRPr lang="ru-RU" sz="1100" spc="-6" dirty="0">
              <a:solidFill>
                <a:srgbClr val="FF6464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36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849" y="723905"/>
            <a:ext cx="572813" cy="299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52" y="770133"/>
            <a:ext cx="1465327" cy="1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2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5907" y="332615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CFAFD6-D9D2-87C9-499D-2BF8234A716A}"/>
              </a:ext>
            </a:extLst>
          </p:cNvPr>
          <p:cNvSpPr txBox="1"/>
          <p:nvPr/>
        </p:nvSpPr>
        <p:spPr>
          <a:xfrm>
            <a:off x="355907" y="118525"/>
            <a:ext cx="849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</a:rPr>
              <a:t>Сервис «Производственная кооперация и сбыт»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A0A5BB4C-475C-902C-1DAF-655069B1AE51}"/>
              </a:ext>
            </a:extLst>
          </p:cNvPr>
          <p:cNvSpPr/>
          <p:nvPr/>
        </p:nvSpPr>
        <p:spPr>
          <a:xfrm>
            <a:off x="468230" y="1177932"/>
            <a:ext cx="11230550" cy="2429795"/>
          </a:xfrm>
          <a:prstGeom prst="roundRect">
            <a:avLst>
              <a:gd name="adj" fmla="val 13570"/>
            </a:avLst>
          </a:prstGeom>
          <a:noFill/>
          <a:ln>
            <a:solidFill>
              <a:srgbClr val="916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100" dirty="0" smtClean="0">
              <a:solidFill>
                <a:srgbClr val="9165E8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962" y="1294704"/>
            <a:ext cx="10798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Помогать частному бизнесу региона </a:t>
            </a:r>
            <a:r>
              <a:rPr lang="ru-RU" sz="2000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размещать свои потребности </a:t>
            </a:r>
            <a:r>
              <a:rPr lang="ru-RU" sz="20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на Цифровой платформе </a:t>
            </a:r>
            <a:r>
              <a:rPr lang="ru-RU" sz="20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МСП.РФ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Помогать субъектам МСП региона </a:t>
            </a:r>
            <a:r>
              <a:rPr lang="ru-RU" sz="2000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находить </a:t>
            </a:r>
            <a:r>
              <a:rPr lang="ru-RU" sz="20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на Цифровой платформе МСП.РФ </a:t>
            </a:r>
            <a:r>
              <a:rPr lang="ru-RU" sz="2000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релевантные потребности и откликаться на них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Помогать субъектам МСП региона </a:t>
            </a:r>
            <a:r>
              <a:rPr lang="ru-RU" sz="2000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размещать информацию о своей компании и производимой продукции в Реестре промышленных компаний </a:t>
            </a:r>
            <a:r>
              <a:rPr lang="ru-RU" sz="20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на Цифровой платформе МСП.РФ</a:t>
            </a:r>
            <a:endParaRPr lang="ru-RU" sz="2000" dirty="0"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A0A5BB4C-475C-902C-1DAF-655069B1AE51}"/>
              </a:ext>
            </a:extLst>
          </p:cNvPr>
          <p:cNvSpPr/>
          <p:nvPr/>
        </p:nvSpPr>
        <p:spPr>
          <a:xfrm>
            <a:off x="468230" y="3888627"/>
            <a:ext cx="11230550" cy="1140087"/>
          </a:xfrm>
          <a:prstGeom prst="roundRect">
            <a:avLst>
              <a:gd name="adj" fmla="val 1357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rgbClr val="9165E8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8230" y="3930092"/>
            <a:ext cx="11230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Представители Корпорации МСП готовы принять участие в мероприятиях для субъектов МСП и крупного частного бизнеса в вашем регионе с целью популяризации возможностей сервиса «Производственная кооперация и сбыт» и других мер поддержки.</a:t>
            </a:r>
            <a:endParaRPr lang="ru-RU" sz="2000" dirty="0">
              <a:solidFill>
                <a:schemeClr val="bg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ACB90E8B-B8F0-2A74-9BCE-5040131924F9}"/>
              </a:ext>
            </a:extLst>
          </p:cNvPr>
          <p:cNvSpPr txBox="1">
            <a:spLocks/>
          </p:cNvSpPr>
          <p:nvPr/>
        </p:nvSpPr>
        <p:spPr>
          <a:xfrm>
            <a:off x="11542303" y="6613537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49150-8608-4927-A2AD-0FD9DDF7E6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907" y="683580"/>
            <a:ext cx="10332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7" dirty="0" smtClean="0">
                <a:solidFill>
                  <a:srgbClr val="191919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Основные задачи:</a:t>
            </a:r>
            <a:endParaRPr lang="ru-RU" sz="2000" spc="7" dirty="0">
              <a:solidFill>
                <a:srgbClr val="191919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50D54E4-0632-EB9A-8EA6-B400797489D3}"/>
              </a:ext>
            </a:extLst>
          </p:cNvPr>
          <p:cNvSpPr/>
          <p:nvPr/>
        </p:nvSpPr>
        <p:spPr>
          <a:xfrm>
            <a:off x="4603903" y="5514154"/>
            <a:ext cx="601728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7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Телеграмм-чат для обсуждения вопросов и обмена опытом: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pic>
        <p:nvPicPr>
          <p:cNvPr id="29" name="Рисунок 2" descr="http://qrcoder.ru/code/?https%3A%2F%2Ft.me%2F%2Bv1zS8-7LySE1MWIy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45" y="5091880"/>
            <a:ext cx="1706323" cy="170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  <p:pic>
        <p:nvPicPr>
          <p:cNvPr id="21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89460" y="2454844"/>
            <a:ext cx="4938879" cy="66662"/>
          </a:xfrm>
          <a:prstGeom prst="rect">
            <a:avLst/>
          </a:prstGeom>
          <a:solidFill>
            <a:srgbClr val="50CD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45E710-F96D-300F-0374-6E276D7CB429}"/>
              </a:ext>
            </a:extLst>
          </p:cNvPr>
          <p:cNvSpPr txBox="1"/>
          <p:nvPr/>
        </p:nvSpPr>
        <p:spPr>
          <a:xfrm>
            <a:off x="3932882" y="2212819"/>
            <a:ext cx="586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4767"/>
            <a:r>
              <a:rPr lang="ru-RU" sz="2000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Для того, чтобы </a:t>
            </a:r>
            <a:r>
              <a:rPr lang="ru-RU" sz="2000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предприниматели </a:t>
            </a:r>
            <a:r>
              <a:rPr lang="ru-RU" sz="2000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могли: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138" y="1677840"/>
            <a:ext cx="4541520" cy="71120"/>
          </a:xfrm>
          <a:prstGeom prst="rect">
            <a:avLst/>
          </a:prstGeom>
          <a:solidFill>
            <a:srgbClr val="50CD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5E710-F96D-300F-0374-6E276D7CB429}"/>
              </a:ext>
            </a:extLst>
          </p:cNvPr>
          <p:cNvSpPr txBox="1"/>
          <p:nvPr/>
        </p:nvSpPr>
        <p:spPr>
          <a:xfrm>
            <a:off x="382477" y="1111083"/>
            <a:ext cx="650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4767"/>
            <a:r>
              <a:rPr lang="ru-RU" sz="2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Государственная организация, которая занимается</a:t>
            </a:r>
          </a:p>
          <a:p>
            <a:pPr defTabSz="944767"/>
            <a:r>
              <a:rPr lang="ru-RU" sz="2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развитием </a:t>
            </a:r>
            <a:r>
              <a:rPr lang="ru-RU" sz="2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малого и среднего </a:t>
            </a:r>
            <a:r>
              <a:rPr lang="ru-RU" sz="2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бизнеса</a:t>
            </a:r>
            <a:endParaRPr lang="ru-RU" sz="2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50CDFF">
                  <a:alpha val="26667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7"/>
          <a:srcRect t="14756" b="11399"/>
          <a:stretch/>
        </p:blipFill>
        <p:spPr>
          <a:xfrm>
            <a:off x="1117758" y="4453138"/>
            <a:ext cx="1537906" cy="7750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>
            <a:off x="583364" y="3048000"/>
            <a:ext cx="0" cy="2895600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70" y="3436829"/>
            <a:ext cx="1872369" cy="417170"/>
          </a:xfrm>
          <a:prstGeom prst="rect">
            <a:avLst/>
          </a:prstGeom>
        </p:spPr>
      </p:pic>
      <p:pic>
        <p:nvPicPr>
          <p:cNvPr id="16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5E710-F96D-300F-0374-6E276D7CB429}"/>
              </a:ext>
            </a:extLst>
          </p:cNvPr>
          <p:cNvSpPr txBox="1"/>
          <p:nvPr/>
        </p:nvSpPr>
        <p:spPr>
          <a:xfrm>
            <a:off x="382477" y="354556"/>
            <a:ext cx="1054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4767"/>
            <a:r>
              <a:rPr lang="ru-RU" sz="28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Корпорация МСП и ее задачи</a:t>
            </a:r>
            <a:endParaRPr lang="ru-RU" sz="28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pic>
        <p:nvPicPr>
          <p:cNvPr id="18" name="Рисунок 57">
            <a:extLst>
              <a:ext uri="{FF2B5EF4-FFF2-40B4-BE49-F238E27FC236}">
                <a16:creationId xmlns:a16="http://schemas.microsoft.com/office/drawing/2014/main" id="{B09A6947-A8A5-2D52-4E52-307D97028F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6" y="1973392"/>
            <a:ext cx="1812694" cy="94766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583364" y="3667760"/>
            <a:ext cx="360065" cy="2275840"/>
            <a:chOff x="583364" y="3667760"/>
            <a:chExt cx="574876" cy="2275840"/>
          </a:xfrm>
        </p:grpSpPr>
        <p:cxnSp>
          <p:nvCxnSpPr>
            <p:cNvPr id="20" name="Straight Connector 8">
              <a:extLst>
                <a:ext uri="{FF2B5EF4-FFF2-40B4-BE49-F238E27FC236}">
                  <a16:creationId xmlns:a16="http://schemas.microsoft.com/office/drawing/2014/main" id="{8E01591F-888E-9B52-8DD8-FDF696844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364" y="3667760"/>
              <a:ext cx="574876" cy="0"/>
            </a:xfrm>
            <a:prstGeom prst="line">
              <a:avLst/>
            </a:prstGeom>
            <a:ln w="12700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">
              <a:extLst>
                <a:ext uri="{FF2B5EF4-FFF2-40B4-BE49-F238E27FC236}">
                  <a16:creationId xmlns:a16="http://schemas.microsoft.com/office/drawing/2014/main" id="{8E01591F-888E-9B52-8DD8-FDF696844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364" y="4836160"/>
              <a:ext cx="574876" cy="0"/>
            </a:xfrm>
            <a:prstGeom prst="line">
              <a:avLst/>
            </a:prstGeom>
            <a:ln w="12700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">
              <a:extLst>
                <a:ext uri="{FF2B5EF4-FFF2-40B4-BE49-F238E27FC236}">
                  <a16:creationId xmlns:a16="http://schemas.microsoft.com/office/drawing/2014/main" id="{8E01591F-888E-9B52-8DD8-FDF696844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364" y="5943600"/>
              <a:ext cx="574876" cy="0"/>
            </a:xfrm>
            <a:prstGeom prst="line">
              <a:avLst/>
            </a:prstGeom>
            <a:ln w="12700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222AA0-91F1-6535-6DC9-2E950AD586C3}"/>
              </a:ext>
            </a:extLst>
          </p:cNvPr>
          <p:cNvSpPr txBox="1"/>
          <p:nvPr/>
        </p:nvSpPr>
        <p:spPr>
          <a:xfrm>
            <a:off x="4952280" y="2916126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Получить льготные кредиты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AF4081-368C-2399-B4C3-EF05AB4EFF14}"/>
              </a:ext>
            </a:extLst>
          </p:cNvPr>
          <p:cNvSpPr txBox="1"/>
          <p:nvPr/>
        </p:nvSpPr>
        <p:spPr>
          <a:xfrm>
            <a:off x="4952280" y="5556061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buClr>
                <a:srgbClr val="84E0F7"/>
              </a:buClr>
              <a:buSzPct val="150000"/>
              <a:defRPr/>
            </a:pPr>
            <a:r>
              <a:rPr lang="ru-RU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Разобраться </a:t>
            </a:r>
          </a:p>
          <a:p>
            <a:pPr marR="2786">
              <a:buClr>
                <a:srgbClr val="84E0F7"/>
              </a:buClr>
              <a:buSzPct val="150000"/>
              <a:defRPr/>
            </a:pPr>
            <a:r>
              <a:rPr lang="ru-RU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в требованиях банков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FB25BA-825D-78E1-CB88-B71678338ECB}"/>
              </a:ext>
            </a:extLst>
          </p:cNvPr>
          <p:cNvSpPr txBox="1"/>
          <p:nvPr/>
        </p:nvSpPr>
        <p:spPr>
          <a:xfrm>
            <a:off x="4952280" y="4256660"/>
            <a:ext cx="2695696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buClr>
                <a:srgbClr val="84E0F7"/>
              </a:buClr>
              <a:buSzPct val="150000"/>
              <a:defRPr/>
            </a:pPr>
            <a:r>
              <a:rPr lang="ru-RU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Получить </a:t>
            </a:r>
            <a:r>
              <a:rPr lang="ru-RU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обеспечение</a:t>
            </a:r>
          </a:p>
          <a:p>
            <a:pPr marR="2786">
              <a:spcBef>
                <a:spcPts val="361"/>
              </a:spcBef>
              <a:buClr>
                <a:srgbClr val="84E0F7"/>
              </a:buClr>
              <a:buSzPct val="150000"/>
              <a:defRPr/>
            </a:pPr>
            <a:r>
              <a:rPr lang="ru-RU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для займа</a:t>
            </a:r>
            <a:endParaRPr lang="ru-RU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9868FC-E216-73E0-D346-74D6F5B2B3C3}"/>
              </a:ext>
            </a:extLst>
          </p:cNvPr>
          <p:cNvSpPr txBox="1"/>
          <p:nvPr/>
        </p:nvSpPr>
        <p:spPr>
          <a:xfrm>
            <a:off x="8204918" y="2916126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buClr>
                <a:srgbClr val="84E0F7"/>
              </a:buClr>
              <a:buSzPct val="150000"/>
              <a:defRPr/>
            </a:pPr>
            <a:r>
              <a:rPr lang="ru-RU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Взять в льготный лизинг оборудование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81A86A-A923-FD1B-551F-F95E2D755A2F}"/>
              </a:ext>
            </a:extLst>
          </p:cNvPr>
          <p:cNvSpPr txBox="1"/>
          <p:nvPr/>
        </p:nvSpPr>
        <p:spPr>
          <a:xfrm>
            <a:off x="8204918" y="4256659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Aft>
                <a:spcPts val="600"/>
              </a:spcAft>
            </a:pPr>
            <a:r>
              <a:rPr lang="ru-RU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Найти новые рынки сбыта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5889E7-8CDD-8453-0A07-33B16C160A37}"/>
              </a:ext>
            </a:extLst>
          </p:cNvPr>
          <p:cNvSpPr txBox="1"/>
          <p:nvPr/>
        </p:nvSpPr>
        <p:spPr>
          <a:xfrm>
            <a:off x="8204918" y="5556062"/>
            <a:ext cx="272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Решить локальные </a:t>
            </a:r>
          </a:p>
          <a:p>
            <a:r>
              <a:rPr lang="ru-RU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и системные проблемы</a:t>
            </a:r>
          </a:p>
        </p:txBody>
      </p:sp>
      <p:cxnSp>
        <p:nvCxnSpPr>
          <p:cNvPr id="36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 flipH="1">
            <a:off x="4901539" y="2975610"/>
            <a:ext cx="1" cy="501015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9222AA0-91F1-6535-6DC9-2E950AD586C3}"/>
              </a:ext>
            </a:extLst>
          </p:cNvPr>
          <p:cNvSpPr txBox="1"/>
          <p:nvPr/>
        </p:nvSpPr>
        <p:spPr>
          <a:xfrm>
            <a:off x="4323409" y="2908481"/>
            <a:ext cx="57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1</a:t>
            </a:r>
            <a:endParaRPr lang="ru-RU" sz="24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cxnSp>
        <p:nvCxnSpPr>
          <p:cNvPr id="43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 flipH="1">
            <a:off x="4901539" y="4323788"/>
            <a:ext cx="1" cy="501015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9222AA0-91F1-6535-6DC9-2E950AD586C3}"/>
              </a:ext>
            </a:extLst>
          </p:cNvPr>
          <p:cNvSpPr txBox="1"/>
          <p:nvPr/>
        </p:nvSpPr>
        <p:spPr>
          <a:xfrm>
            <a:off x="4323409" y="4256659"/>
            <a:ext cx="57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2</a:t>
            </a:r>
          </a:p>
        </p:txBody>
      </p:sp>
      <p:cxnSp>
        <p:nvCxnSpPr>
          <p:cNvPr id="45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 flipH="1">
            <a:off x="4901539" y="5671966"/>
            <a:ext cx="1" cy="501015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9222AA0-91F1-6535-6DC9-2E950AD586C3}"/>
              </a:ext>
            </a:extLst>
          </p:cNvPr>
          <p:cNvSpPr txBox="1"/>
          <p:nvPr/>
        </p:nvSpPr>
        <p:spPr>
          <a:xfrm>
            <a:off x="4323409" y="5604837"/>
            <a:ext cx="57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3</a:t>
            </a:r>
            <a:endParaRPr lang="ru-RU" sz="24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cxnSp>
        <p:nvCxnSpPr>
          <p:cNvPr id="47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 flipH="1">
            <a:off x="8182369" y="2975610"/>
            <a:ext cx="1" cy="501015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9222AA0-91F1-6535-6DC9-2E950AD586C3}"/>
              </a:ext>
            </a:extLst>
          </p:cNvPr>
          <p:cNvSpPr txBox="1"/>
          <p:nvPr/>
        </p:nvSpPr>
        <p:spPr>
          <a:xfrm>
            <a:off x="7604239" y="2908481"/>
            <a:ext cx="57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4</a:t>
            </a:r>
            <a:endParaRPr lang="ru-RU" sz="24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cxnSp>
        <p:nvCxnSpPr>
          <p:cNvPr id="49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 flipH="1">
            <a:off x="8182369" y="4323788"/>
            <a:ext cx="1" cy="501015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9222AA0-91F1-6535-6DC9-2E950AD586C3}"/>
              </a:ext>
            </a:extLst>
          </p:cNvPr>
          <p:cNvSpPr txBox="1"/>
          <p:nvPr/>
        </p:nvSpPr>
        <p:spPr>
          <a:xfrm>
            <a:off x="7604239" y="4256659"/>
            <a:ext cx="57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5</a:t>
            </a:r>
            <a:endParaRPr lang="ru-RU" sz="24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cxnSp>
        <p:nvCxnSpPr>
          <p:cNvPr id="51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 flipH="1">
            <a:off x="8182369" y="5671966"/>
            <a:ext cx="1" cy="501015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9222AA0-91F1-6535-6DC9-2E950AD586C3}"/>
              </a:ext>
            </a:extLst>
          </p:cNvPr>
          <p:cNvSpPr txBox="1"/>
          <p:nvPr/>
        </p:nvSpPr>
        <p:spPr>
          <a:xfrm>
            <a:off x="7604239" y="5604837"/>
            <a:ext cx="57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6</a:t>
            </a:r>
            <a:endParaRPr lang="ru-RU" sz="24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91" y="5681260"/>
            <a:ext cx="2041455" cy="216618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943429" y="5410685"/>
            <a:ext cx="3405908" cy="946300"/>
          </a:xfrm>
          <a:prstGeom prst="roundRect">
            <a:avLst>
              <a:gd name="adj" fmla="val 13704"/>
            </a:avLst>
          </a:prstGeom>
          <a:noFill/>
          <a:ln>
            <a:solidFill>
              <a:srgbClr val="50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024769" y="5988493"/>
            <a:ext cx="3224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rgbClr val="50CDFF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все </a:t>
            </a:r>
            <a:r>
              <a:rPr lang="ru-RU" sz="1400" dirty="0">
                <a:solidFill>
                  <a:srgbClr val="50CDFF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меры поддержки в одном месте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513991" y="1231339"/>
            <a:ext cx="419465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algn="r"/>
            <a:r>
              <a:rPr lang="ru-RU" sz="1400" spc="7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ЕДИНЫЙ РЕЕСТР</a:t>
            </a:r>
          </a:p>
          <a:p>
            <a:pPr lvl="1" algn="r"/>
            <a:r>
              <a:rPr lang="ru-RU" sz="1400" spc="7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СУБЪЕКТОВ МАЛОГО И СРЕДНЕГО ПРЕДПРИНИМАТЕЛЬСТВА</a:t>
            </a:r>
          </a:p>
          <a:p>
            <a:pPr lvl="1" algn="r"/>
            <a:r>
              <a:rPr lang="ru-RU" sz="1400" spc="7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ФНС РОССИИ</a:t>
            </a:r>
            <a:endParaRPr lang="ru-RU" sz="1400" spc="7" dirty="0"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57" name="Picture 24" descr="http://qrcoder.ru/code/?https%3A%2F%2Frmsp.nalog.ru%2Fsearch.html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650" y="103347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1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30755" y="4267409"/>
            <a:ext cx="3333863" cy="71120"/>
          </a:xfrm>
          <a:prstGeom prst="rect">
            <a:avLst/>
          </a:prstGeom>
          <a:solidFill>
            <a:srgbClr val="FF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8">
            <a:extLst>
              <a:ext uri="{FF2B5EF4-FFF2-40B4-BE49-F238E27FC236}">
                <a16:creationId xmlns:a16="http://schemas.microsoft.com/office/drawing/2014/main" id="{D8FF1E59-0782-5A01-2FF4-8C48E1710F5D}"/>
              </a:ext>
            </a:extLst>
          </p:cNvPr>
          <p:cNvSpPr/>
          <p:nvPr/>
        </p:nvSpPr>
        <p:spPr>
          <a:xfrm>
            <a:off x="432618" y="4024131"/>
            <a:ext cx="3579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44767">
              <a:defRPr/>
            </a:pPr>
            <a:r>
              <a:rPr lang="ru-RU" sz="2000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Что полезного для бизнеса?</a:t>
            </a:r>
            <a:endParaRPr lang="ru-RU" sz="2000" dirty="0"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0353" y="1353532"/>
            <a:ext cx="3412985" cy="71120"/>
          </a:xfrm>
          <a:prstGeom prst="rect">
            <a:avLst/>
          </a:prstGeom>
          <a:solidFill>
            <a:srgbClr val="FF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9165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BCDC99-EB7A-D1E9-2199-D1459C434493}"/>
              </a:ext>
            </a:extLst>
          </p:cNvPr>
          <p:cNvSpPr txBox="1"/>
          <p:nvPr/>
        </p:nvSpPr>
        <p:spPr>
          <a:xfrm>
            <a:off x="382478" y="354556"/>
            <a:ext cx="5705823" cy="54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Цифровая платформа </a:t>
            </a:r>
            <a:r>
              <a:rPr lang="ru-RU" sz="2800" b="1" u="sng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МСП.РФ</a:t>
            </a:r>
          </a:p>
        </p:txBody>
      </p:sp>
      <p:sp>
        <p:nvSpPr>
          <p:cNvPr id="36" name="Прямоугольник 3">
            <a:extLst>
              <a:ext uri="{FF2B5EF4-FFF2-40B4-BE49-F238E27FC236}">
                <a16:creationId xmlns:a16="http://schemas.microsoft.com/office/drawing/2014/main" id="{90CDCDC8-CA20-6EDC-8908-1A78D795D968}"/>
              </a:ext>
            </a:extLst>
          </p:cNvPr>
          <p:cNvSpPr/>
          <p:nvPr/>
        </p:nvSpPr>
        <p:spPr>
          <a:xfrm>
            <a:off x="419306" y="2230484"/>
            <a:ext cx="30285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6 080 000</a:t>
            </a:r>
            <a:endParaRPr lang="ru-RU" sz="3200" dirty="0">
              <a:solidFill>
                <a:srgbClr val="9165E8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DE2E59-EBCC-78BC-68CE-12ECE8D17D37}"/>
              </a:ext>
            </a:extLst>
          </p:cNvPr>
          <p:cNvSpPr txBox="1"/>
          <p:nvPr/>
        </p:nvSpPr>
        <p:spPr>
          <a:xfrm>
            <a:off x="419308" y="2635830"/>
            <a:ext cx="28368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использований сервисов</a:t>
            </a:r>
            <a:br>
              <a:rPr lang="ru-RU" sz="1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и обращений к </a:t>
            </a:r>
            <a:r>
              <a:rPr lang="ru-RU" sz="1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мерам поддержки</a:t>
            </a:r>
          </a:p>
        </p:txBody>
      </p:sp>
      <p:sp>
        <p:nvSpPr>
          <p:cNvPr id="38" name="Прямоугольник 3">
            <a:extLst>
              <a:ext uri="{FF2B5EF4-FFF2-40B4-BE49-F238E27FC236}">
                <a16:creationId xmlns:a16="http://schemas.microsoft.com/office/drawing/2014/main" id="{66DAFA54-0B11-F75D-6437-C831898A9D61}"/>
              </a:ext>
            </a:extLst>
          </p:cNvPr>
          <p:cNvSpPr/>
          <p:nvPr/>
        </p:nvSpPr>
        <p:spPr>
          <a:xfrm>
            <a:off x="2892450" y="2229881"/>
            <a:ext cx="227489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853 000</a:t>
            </a:r>
            <a:endParaRPr lang="ru-RU" sz="3200" dirty="0">
              <a:solidFill>
                <a:srgbClr val="9165E8"/>
              </a:solidFill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F6EFFE-D7A0-C904-9315-69D3C59D8001}"/>
              </a:ext>
            </a:extLst>
          </p:cNvPr>
          <p:cNvSpPr txBox="1"/>
          <p:nvPr/>
        </p:nvSpPr>
        <p:spPr>
          <a:xfrm>
            <a:off x="2892450" y="2642505"/>
            <a:ext cx="218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пользователей</a:t>
            </a:r>
          </a:p>
        </p:txBody>
      </p:sp>
      <p:sp>
        <p:nvSpPr>
          <p:cNvPr id="40" name="Прямоугольник 3">
            <a:extLst>
              <a:ext uri="{FF2B5EF4-FFF2-40B4-BE49-F238E27FC236}">
                <a16:creationId xmlns:a16="http://schemas.microsoft.com/office/drawing/2014/main" id="{53F3644B-507F-F940-ADB2-CF3C98A6BC6B}"/>
              </a:ext>
            </a:extLst>
          </p:cNvPr>
          <p:cNvSpPr/>
          <p:nvPr/>
        </p:nvSpPr>
        <p:spPr>
          <a:xfrm>
            <a:off x="2889604" y="3072151"/>
            <a:ext cx="18251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dirty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30+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0095B9-DA27-E356-6BEE-6C67A88A65A5}"/>
              </a:ext>
            </a:extLst>
          </p:cNvPr>
          <p:cNvSpPr txBox="1"/>
          <p:nvPr/>
        </p:nvSpPr>
        <p:spPr>
          <a:xfrm>
            <a:off x="2883891" y="3463883"/>
            <a:ext cx="2255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онлайн-сервисов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69" y="400028"/>
            <a:ext cx="1210327" cy="4281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67802A11-228E-C31A-34CE-2804C02C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50" y="4744004"/>
            <a:ext cx="1476020" cy="14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445E710-F96D-300F-0374-6E276D7CB429}"/>
              </a:ext>
            </a:extLst>
          </p:cNvPr>
          <p:cNvSpPr txBox="1"/>
          <p:nvPr/>
        </p:nvSpPr>
        <p:spPr>
          <a:xfrm>
            <a:off x="382478" y="1111083"/>
            <a:ext cx="982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4767"/>
            <a:r>
              <a:rPr lang="ru-RU" sz="2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Государственная </a:t>
            </a:r>
            <a:r>
              <a:rPr lang="ru-RU" sz="2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платформа поддержки предпринимателей, самозанятых и тех, кто планирует начать свой бизнес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52" y="518965"/>
            <a:ext cx="1138808" cy="256748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868911" y="3514647"/>
            <a:ext cx="21384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Поддержка</a:t>
            </a:r>
            <a:br>
              <a:rPr lang="ru-RU" sz="1400" dirty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</a:br>
            <a:r>
              <a:rPr lang="ru-RU" sz="1400" dirty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на каждой стадии развития бизнеса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FE5B40-F418-7714-F3A0-41DCDA67E68C}"/>
              </a:ext>
            </a:extLst>
          </p:cNvPr>
          <p:cNvSpPr txBox="1"/>
          <p:nvPr/>
        </p:nvSpPr>
        <p:spPr>
          <a:xfrm>
            <a:off x="986373" y="4641777"/>
            <a:ext cx="4481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6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онлайн-доступ</a:t>
            </a:r>
            <a:r>
              <a:rPr lang="en-US" sz="16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к </a:t>
            </a:r>
            <a:r>
              <a:rPr lang="ru-RU" sz="16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мерам поддержки бизнеса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1589B7-6A9C-4964-53BA-0F1DC3946053}"/>
              </a:ext>
            </a:extLst>
          </p:cNvPr>
          <p:cNvSpPr txBox="1"/>
          <p:nvPr/>
        </p:nvSpPr>
        <p:spPr>
          <a:xfrm>
            <a:off x="986373" y="5061895"/>
            <a:ext cx="4507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 sz="160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r>
              <a:rPr lang="ru-RU" dirty="0"/>
              <a:t>к</a:t>
            </a:r>
            <a:r>
              <a:rPr lang="ru-RU" dirty="0" smtClean="0"/>
              <a:t>анал коммуникации</a:t>
            </a:r>
            <a:r>
              <a:rPr lang="en-US" dirty="0" smtClean="0"/>
              <a:t> </a:t>
            </a:r>
            <a:r>
              <a:rPr lang="ru-RU" dirty="0" smtClean="0"/>
              <a:t>бизнеса </a:t>
            </a:r>
            <a:r>
              <a:rPr lang="ru-RU" dirty="0"/>
              <a:t>и государства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24F8A0-71C3-D57C-2C97-FD03935A1D0D}"/>
              </a:ext>
            </a:extLst>
          </p:cNvPr>
          <p:cNvSpPr txBox="1"/>
          <p:nvPr/>
        </p:nvSpPr>
        <p:spPr>
          <a:xfrm>
            <a:off x="986373" y="5482014"/>
            <a:ext cx="406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 sz="160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r>
              <a:rPr lang="ru-RU" dirty="0"/>
              <a:t>п</a:t>
            </a:r>
            <a:r>
              <a:rPr lang="ru-RU" dirty="0" smtClean="0"/>
              <a:t>оиск </a:t>
            </a:r>
            <a:r>
              <a:rPr lang="ru-RU" dirty="0"/>
              <a:t>новых </a:t>
            </a:r>
            <a:r>
              <a:rPr lang="ru-RU" dirty="0" smtClean="0"/>
              <a:t>партнеров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рынков сбыта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ECFCF2-6895-0656-4E67-7AAF7CD17D8C}"/>
              </a:ext>
            </a:extLst>
          </p:cNvPr>
          <p:cNvSpPr txBox="1"/>
          <p:nvPr/>
        </p:nvSpPr>
        <p:spPr>
          <a:xfrm>
            <a:off x="986373" y="5871710"/>
            <a:ext cx="3721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 sz="160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r>
              <a:rPr lang="ru-RU" dirty="0"/>
              <a:t>б</a:t>
            </a:r>
            <a:r>
              <a:rPr lang="ru-RU" dirty="0" smtClean="0"/>
              <a:t>изнес-обучение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база знаний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56" y="2756467"/>
            <a:ext cx="951408" cy="49738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24140" r="2335" b="31389"/>
          <a:stretch/>
        </p:blipFill>
        <p:spPr>
          <a:xfrm>
            <a:off x="5867824" y="5106935"/>
            <a:ext cx="1037440" cy="308086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6539531" y="1968463"/>
            <a:ext cx="3734488" cy="3997885"/>
            <a:chOff x="6237691" y="2273475"/>
            <a:chExt cx="3734488" cy="4154181"/>
          </a:xfrm>
        </p:grpSpPr>
        <p:sp>
          <p:nvSpPr>
            <p:cNvPr id="64" name="Дуга 63"/>
            <p:cNvSpPr>
              <a:spLocks noChangeAspect="1"/>
            </p:cNvSpPr>
            <p:nvPr/>
          </p:nvSpPr>
          <p:spPr>
            <a:xfrm rot="264417">
              <a:off x="6551364" y="2664806"/>
              <a:ext cx="3149733" cy="3259793"/>
            </a:xfrm>
            <a:prstGeom prst="arc">
              <a:avLst>
                <a:gd name="adj1" fmla="val 11482598"/>
                <a:gd name="adj2" fmla="val 9497215"/>
              </a:avLst>
            </a:prstGeom>
            <a:ln w="12700">
              <a:solidFill>
                <a:srgbClr val="9165E8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rot="20892992">
              <a:off x="6247618" y="2273475"/>
              <a:ext cx="3724561" cy="3826249"/>
            </a:xfrm>
            <a:prstGeom prst="rect">
              <a:avLst/>
            </a:prstGeom>
            <a:noFill/>
          </p:spPr>
          <p:txBody>
            <a:bodyPr wrap="square" lIns="0" tIns="51831" rIns="207323" bIns="51831" rtlCol="0">
              <a:prstTxWarp prst="textArchDown">
                <a:avLst>
                  <a:gd name="adj" fmla="val 1292130"/>
                </a:avLst>
              </a:prstTxWarp>
              <a:spAutoFit/>
            </a:bodyPr>
            <a:lstStyle/>
            <a:p>
              <a:pPr algn="just">
                <a:buClr>
                  <a:srgbClr val="5A8AEB"/>
                </a:buClr>
                <a:buSzPct val="100000"/>
              </a:pPr>
              <a:r>
                <a:rPr lang="ru-RU" dirty="0" smtClean="0">
                  <a:solidFill>
                    <a:srgbClr val="9165E8"/>
                  </a:solidFill>
                  <a:latin typeface="PT Root UI Medium" panose="020B0503020202020204" pitchFamily="34" charset="-52"/>
                  <a:ea typeface="PT Root UI Medium" panose="020B0503020202020204" pitchFamily="34" charset="-52"/>
                  <a:cs typeface="Segoe UI Semibold" panose="020B0702040204020203" pitchFamily="34" charset="0"/>
                </a:rPr>
                <a:t>         </a:t>
              </a:r>
              <a:r>
                <a:rPr lang="ru-RU" dirty="0">
                  <a:solidFill>
                    <a:srgbClr val="9165E8"/>
                  </a:solidFill>
                  <a:latin typeface="PT Root UI Medium" panose="020B0503020202020204" pitchFamily="34" charset="-52"/>
                  <a:ea typeface="PT Root UI Medium" panose="020B0503020202020204" pitchFamily="34" charset="-52"/>
                  <a:cs typeface="Segoe UI Semibold" panose="020B0702040204020203" pitchFamily="34" charset="0"/>
                </a:rPr>
                <a:t>  тра</a:t>
              </a:r>
              <a:r>
                <a:rPr lang="ru-RU" dirty="0" smtClean="0">
                  <a:solidFill>
                    <a:srgbClr val="9165E8"/>
                  </a:solidFill>
                  <a:latin typeface="PT Root UI Medium" panose="020B0503020202020204" pitchFamily="34" charset="-52"/>
                  <a:ea typeface="PT Root UI Medium" panose="020B0503020202020204" pitchFamily="34" charset="-52"/>
                  <a:cs typeface="Segoe UI Semibold" panose="020B0702040204020203" pitchFamily="34" charset="0"/>
                </a:rPr>
                <a:t>нсформация                 зрелость </a:t>
              </a:r>
              <a:endParaRPr lang="ru-RU" sz="2000" dirty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 rot="960893">
              <a:off x="6237691" y="2499918"/>
              <a:ext cx="3709404" cy="3927738"/>
            </a:xfrm>
            <a:prstGeom prst="rect">
              <a:avLst/>
            </a:prstGeom>
          </p:spPr>
          <p:txBody>
            <a:bodyPr wrap="square" lIns="0" tIns="0" rIns="0" bIns="0">
              <a:prstTxWarp prst="textArchUp">
                <a:avLst>
                  <a:gd name="adj" fmla="val 11922863"/>
                </a:avLst>
              </a:prstTxWarp>
              <a:spAutoFit/>
            </a:bodyPr>
            <a:lstStyle/>
            <a:p>
              <a:r>
                <a:rPr lang="ru-RU" dirty="0" smtClean="0">
                  <a:solidFill>
                    <a:srgbClr val="9165E8"/>
                  </a:solidFill>
                  <a:latin typeface="PT Root UI Medium" panose="020B0503020202020204" pitchFamily="34" charset="-52"/>
                  <a:ea typeface="PT Root UI Medium" panose="020B0503020202020204" pitchFamily="34" charset="-52"/>
                  <a:cs typeface="Segoe UI Semibold" panose="020B0702040204020203" pitchFamily="34" charset="0"/>
                </a:rPr>
                <a:t>         идея               старт                 рост</a:t>
              </a:r>
              <a:endParaRPr lang="ru-RU" dirty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855588" y="4336597"/>
              <a:ext cx="783512" cy="254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200" dirty="0" smtClean="0">
                  <a:latin typeface="PT Root UI" panose="020B0303020202020204" pitchFamily="34" charset="-52"/>
                  <a:ea typeface="PT Root UI" panose="020B0303020202020204" pitchFamily="34" charset="-52"/>
                </a:rPr>
                <a:t>госуслуги</a:t>
              </a:r>
              <a:endParaRPr lang="ru-RU" sz="1200" dirty="0">
                <a:latin typeface="PT Root UI" panose="020B0303020202020204" pitchFamily="34" charset="-52"/>
                <a:ea typeface="PT Root UI" panose="020B0303020202020204" pitchFamily="34" charset="-52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7504121" y="5030048"/>
              <a:ext cx="11897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Root UI" panose="020B0303020202020204" pitchFamily="34" charset="-52"/>
                  <a:ea typeface="PT Root UI" panose="020B0303020202020204" pitchFamily="34" charset="-52"/>
                </a:rPr>
                <a:t>федеральные </a:t>
              </a:r>
              <a:r>
                <a:rPr lang="ru-RU" sz="1200" dirty="0" smtClean="0">
                  <a:latin typeface="PT Root UI" panose="020B0303020202020204" pitchFamily="34" charset="-52"/>
                  <a:ea typeface="PT Root UI" panose="020B0303020202020204" pitchFamily="34" charset="-52"/>
                </a:rPr>
                <a:t>меры</a:t>
              </a:r>
              <a:endParaRPr lang="ru-RU" sz="1200" dirty="0">
                <a:latin typeface="PT Root UI" panose="020B0303020202020204" pitchFamily="34" charset="-52"/>
                <a:ea typeface="PT Root UI" panose="020B0303020202020204" pitchFamily="34" charset="-52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458552" y="4225864"/>
              <a:ext cx="1309720" cy="423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PT Root UI" panose="020B0303020202020204" pitchFamily="34" charset="-52"/>
                  <a:ea typeface="PT Root UI" panose="020B0303020202020204" pitchFamily="34" charset="-52"/>
                </a:rPr>
                <a:t>корпоративный </a:t>
              </a:r>
              <a:r>
                <a:rPr lang="ru-RU" sz="1200" dirty="0" smtClean="0">
                  <a:latin typeface="PT Root UI" panose="020B0303020202020204" pitchFamily="34" charset="-52"/>
                  <a:ea typeface="PT Root UI" panose="020B0303020202020204" pitchFamily="34" charset="-52"/>
                </a:rPr>
                <a:t>сектор</a:t>
              </a:r>
              <a:endParaRPr lang="ru-RU" sz="1000" dirty="0">
                <a:latin typeface="PT Root UI" panose="020B0303020202020204" pitchFamily="34" charset="-52"/>
                <a:ea typeface="PT Root UI" panose="020B0303020202020204" pitchFamily="34" charset="-52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876523" y="3161436"/>
              <a:ext cx="11530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PT Root UI" panose="020B0303020202020204" pitchFamily="34" charset="-52"/>
                  <a:ea typeface="PT Root UI" panose="020B0303020202020204" pitchFamily="34" charset="-52"/>
                </a:rPr>
                <a:t>меры поддержки 89 регионов</a:t>
              </a:r>
              <a:endParaRPr lang="ru-RU" sz="1200" dirty="0">
                <a:latin typeface="PT Root UI" panose="020B0303020202020204" pitchFamily="34" charset="-52"/>
                <a:ea typeface="PT Root UI" panose="020B0303020202020204" pitchFamily="34" charset="-52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8261221" y="3289749"/>
              <a:ext cx="10626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PT Root UI" panose="020B0303020202020204" pitchFamily="34" charset="-52"/>
                  <a:ea typeface="PT Root UI" panose="020B0303020202020204" pitchFamily="34" charset="-52"/>
                </a:rPr>
                <a:t>сервисы для бизнеса</a:t>
              </a:r>
              <a:endParaRPr lang="ru-RU" sz="1200" dirty="0">
                <a:latin typeface="PT Root UI" panose="020B0303020202020204" pitchFamily="34" charset="-52"/>
                <a:ea typeface="PT Root UI" panose="020B0303020202020204" pitchFamily="34" charset="-52"/>
              </a:endParaRPr>
            </a:p>
          </p:txBody>
        </p:sp>
        <p:grpSp>
          <p:nvGrpSpPr>
            <p:cNvPr id="84" name="Группа 83"/>
            <p:cNvGrpSpPr>
              <a:grpSpLocks noChangeAspect="1"/>
            </p:cNvGrpSpPr>
            <p:nvPr/>
          </p:nvGrpSpPr>
          <p:grpSpPr>
            <a:xfrm>
              <a:off x="6708775" y="3091351"/>
              <a:ext cx="2795401" cy="2298589"/>
              <a:chOff x="6658804" y="2669557"/>
              <a:chExt cx="2796330" cy="2299353"/>
            </a:xfrm>
          </p:grpSpPr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8034439" y="2669557"/>
                <a:ext cx="22782" cy="1151636"/>
              </a:xfrm>
              <a:prstGeom prst="line">
                <a:avLst/>
              </a:prstGeom>
              <a:ln>
                <a:solidFill>
                  <a:srgbClr val="8144C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H="1">
                <a:off x="7158137" y="3841403"/>
                <a:ext cx="873187" cy="1122339"/>
              </a:xfrm>
              <a:prstGeom prst="line">
                <a:avLst/>
              </a:prstGeom>
              <a:ln>
                <a:solidFill>
                  <a:srgbClr val="8144C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8104800" y="3882505"/>
                <a:ext cx="822317" cy="1086405"/>
              </a:xfrm>
              <a:prstGeom prst="line">
                <a:avLst/>
              </a:prstGeom>
              <a:ln>
                <a:solidFill>
                  <a:srgbClr val="8144C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rot="4500000" flipH="1">
                <a:off x="8771134" y="2918899"/>
                <a:ext cx="0" cy="1368000"/>
              </a:xfrm>
              <a:prstGeom prst="line">
                <a:avLst/>
              </a:prstGeom>
              <a:ln>
                <a:solidFill>
                  <a:srgbClr val="8144C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17100000">
                <a:off x="7342804" y="2912953"/>
                <a:ext cx="0" cy="1368000"/>
              </a:xfrm>
              <a:prstGeom prst="line">
                <a:avLst/>
              </a:prstGeom>
              <a:ln>
                <a:solidFill>
                  <a:srgbClr val="8144C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1564" y="3751767"/>
              <a:ext cx="910008" cy="941806"/>
            </a:xfrm>
            <a:prstGeom prst="rect">
              <a:avLst/>
            </a:prstGeom>
          </p:spPr>
        </p:pic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11" y="4479827"/>
            <a:ext cx="977619" cy="345869"/>
          </a:xfrm>
          <a:prstGeom prst="rect">
            <a:avLst/>
          </a:prstGeom>
        </p:spPr>
      </p:pic>
      <p:grpSp>
        <p:nvGrpSpPr>
          <p:cNvPr id="92" name="Группа 91"/>
          <p:cNvGrpSpPr/>
          <p:nvPr/>
        </p:nvGrpSpPr>
        <p:grpSpPr>
          <a:xfrm>
            <a:off x="10275010" y="1813193"/>
            <a:ext cx="1592227" cy="2931212"/>
            <a:chOff x="10275010" y="1813193"/>
            <a:chExt cx="1592227" cy="2931212"/>
          </a:xfrm>
        </p:grpSpPr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68302B71-6526-CFFB-33EE-76092CBCC1CA}"/>
                </a:ext>
              </a:extLst>
            </p:cNvPr>
            <p:cNvSpPr/>
            <p:nvPr/>
          </p:nvSpPr>
          <p:spPr>
            <a:xfrm>
              <a:off x="10461757" y="3284152"/>
              <a:ext cx="75181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solidFill>
                    <a:schemeClr val="bg1">
                      <a:lumMod val="75000"/>
                    </a:schemeClr>
                  </a:solidFill>
                  <a:latin typeface="PT Root UI Medium" panose="020B0503020202020204" pitchFamily="34" charset="-52"/>
                  <a:ea typeface="PT Root UI Medium" panose="020B0503020202020204" pitchFamily="34" charset="-52"/>
                  <a:cs typeface="Segoe UI Semibold" panose="020B0702040204020203" pitchFamily="34" charset="0"/>
                </a:rPr>
                <a:t>банки</a:t>
              </a:r>
              <a:endParaRPr lang="ru-RU" sz="1100" dirty="0">
                <a:solidFill>
                  <a:schemeClr val="bg1">
                    <a:lumMod val="75000"/>
                  </a:schemeClr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endParaRPr>
            </a:p>
          </p:txBody>
        </p:sp>
        <p:pic>
          <p:nvPicPr>
            <p:cNvPr id="94" name="Picture 33" descr="https://mobile-review.com/all/wp-content/uploads/2022/04/minczifry.png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5078" y="2096619"/>
              <a:ext cx="813919" cy="17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0466" y="1813193"/>
              <a:ext cx="753101" cy="1890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24" descr="https://static.tildacdn.com/tild6638-3762-4334-b866-633236393234/_kjuj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57" b="18239"/>
            <a:stretch/>
          </p:blipFill>
          <p:spPr bwMode="auto">
            <a:xfrm>
              <a:off x="10826935" y="2991032"/>
              <a:ext cx="858523" cy="283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648" y="2358950"/>
              <a:ext cx="763381" cy="317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8302B71-6526-CFFB-33EE-76092CBCC1CA}"/>
                </a:ext>
              </a:extLst>
            </p:cNvPr>
            <p:cNvSpPr/>
            <p:nvPr/>
          </p:nvSpPr>
          <p:spPr>
            <a:xfrm>
              <a:off x="11116317" y="2295222"/>
              <a:ext cx="75092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850"/>
                </a:lnSpc>
              </a:pPr>
              <a:r>
                <a:rPr lang="ru-RU" sz="800" dirty="0" smtClean="0">
                  <a:solidFill>
                    <a:schemeClr val="bg1">
                      <a:lumMod val="75000"/>
                    </a:schemeClr>
                  </a:solidFill>
                  <a:latin typeface="PT Root UI Medium" panose="020B0503020202020204" pitchFamily="34" charset="-52"/>
                  <a:ea typeface="PT Root UI Medium" panose="020B0503020202020204" pitchFamily="34" charset="-52"/>
                  <a:cs typeface="Segoe UI Semibold" panose="020B0702040204020203" pitchFamily="34" charset="0"/>
                </a:rPr>
                <a:t>заказчики </a:t>
              </a:r>
              <a:br>
                <a:rPr lang="ru-RU" sz="800" dirty="0" smtClean="0">
                  <a:solidFill>
                    <a:schemeClr val="bg1">
                      <a:lumMod val="75000"/>
                    </a:schemeClr>
                  </a:solidFill>
                  <a:latin typeface="PT Root UI Medium" panose="020B0503020202020204" pitchFamily="34" charset="-52"/>
                  <a:ea typeface="PT Root UI Medium" panose="020B0503020202020204" pitchFamily="34" charset="-52"/>
                  <a:cs typeface="Segoe UI Semibold" panose="020B0702040204020203" pitchFamily="34" charset="0"/>
                </a:rPr>
              </a:br>
              <a:r>
                <a:rPr lang="ru-RU" sz="800" dirty="0" smtClean="0">
                  <a:solidFill>
                    <a:schemeClr val="bg1">
                      <a:lumMod val="75000"/>
                    </a:schemeClr>
                  </a:solidFill>
                  <a:latin typeface="PT Root UI Medium" panose="020B0503020202020204" pitchFamily="34" charset="-52"/>
                  <a:ea typeface="PT Root UI Medium" panose="020B0503020202020204" pitchFamily="34" charset="-52"/>
                  <a:cs typeface="Segoe UI Semibold" panose="020B0702040204020203" pitchFamily="34" charset="0"/>
                </a:rPr>
                <a:t>по 223-ФЗ</a:t>
              </a:r>
              <a:endParaRPr lang="ru-RU" sz="800" dirty="0">
                <a:solidFill>
                  <a:schemeClr val="bg1">
                    <a:lumMod val="75000"/>
                  </a:schemeClr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endParaRPr>
            </a:p>
          </p:txBody>
        </p:sp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4229" y="2680935"/>
              <a:ext cx="1214806" cy="310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5010" y="2992233"/>
              <a:ext cx="631076" cy="367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Picture 4" descr="https://static.insales-cdn.com/files/1/917/24019861/original/19a06a161e5a4109b8c364ba8fa0d545_c0e75a2cce9fea461ae667fdf24e4569.png?1667571328"/>
            <p:cNvPicPr>
              <a:picLocks noChangeAspect="1" noChangeArrowheads="1"/>
            </p:cNvPicPr>
            <p:nvPr/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586" y="4603219"/>
              <a:ext cx="977284" cy="14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358" y="4352448"/>
              <a:ext cx="549330" cy="1713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Picture 9" descr="https://www.mealty.ru/img/partners/avito.png"/>
            <p:cNvPicPr>
              <a:picLocks noChangeAspect="1" noChangeArrowheads="1"/>
            </p:cNvPicPr>
            <p:nvPr/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738" y="4109622"/>
              <a:ext cx="562015" cy="16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1" descr="https://xn--h1abj1a.xn--p1ai/wp-content/uploads/2023/07/2560px-ozon_2019.svg_.png"/>
            <p:cNvPicPr>
              <a:picLocks noChangeAspect="1" noChangeArrowheads="1"/>
            </p:cNvPicPr>
            <p:nvPr/>
          </p:nvPicPr>
          <p:blipFill>
            <a:blip r:embed="rId1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7960" y="4137917"/>
              <a:ext cx="497997" cy="10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3" descr="https://logos-marques.com/wp-content/uploads/2021/03/VK-Logo-2016.png"/>
            <p:cNvPicPr>
              <a:picLocks noChangeAspect="1" noChangeArrowheads="1"/>
            </p:cNvPicPr>
            <p:nvPr/>
          </p:nvPicPr>
          <p:blipFill>
            <a:blip r:embed="rId1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278" y="3801070"/>
              <a:ext cx="374148" cy="21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5" descr="https://avatars.dzeninfra.ru/get-zen_doc/3531091/pub_616094fdd416587b202effb3_616098f8508bef66365420cb/orig"/>
            <p:cNvPicPr>
              <a:picLocks noChangeAspect="1" noChangeArrowheads="1"/>
            </p:cNvPicPr>
            <p:nvPr/>
          </p:nvPicPr>
          <p:blipFill>
            <a:blip r:embed="rId1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9990" y="4324916"/>
              <a:ext cx="423574" cy="22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7" descr="https://res.cloudinary.com/admitad-gmbh/image/upload/v1690891629/u5z6padojljylaocddm4.jpg"/>
            <p:cNvPicPr>
              <a:picLocks noChangeAspect="1" noChangeArrowheads="1"/>
            </p:cNvPicPr>
            <p:nvPr/>
          </p:nvPicPr>
          <p:blipFill>
            <a:blip r:embed="rId2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503" y="3880455"/>
              <a:ext cx="874693" cy="17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1" descr="https://sh15-vologda-r19.gosweb.gosuslugi.ru/netcat_files/48/173/gosuslugi.png"/>
            <p:cNvPicPr>
              <a:picLocks noChangeAspect="1" noChangeArrowheads="1"/>
            </p:cNvPicPr>
            <p:nvPr/>
          </p:nvPicPr>
          <p:blipFill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5331" y="1834760"/>
              <a:ext cx="272695" cy="28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3" descr="https://abali.ru/wp-content/uploads/2023/07/Opora-Rossii.png"/>
            <p:cNvPicPr>
              <a:picLocks noChangeAspect="1" noChangeArrowheads="1"/>
            </p:cNvPicPr>
            <p:nvPr/>
          </p:nvPicPr>
          <p:blipFill>
            <a:blip r:embed="rId2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6764" y="3285946"/>
              <a:ext cx="334018" cy="20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5" descr="https://repinlife.ru/wp-content/uploads/2022/01/delovaya-rossiya-1.jpg"/>
            <p:cNvPicPr>
              <a:picLocks noChangeAspect="1" noChangeArrowheads="1"/>
            </p:cNvPicPr>
            <p:nvPr/>
          </p:nvPicPr>
          <p:blipFill>
            <a:blip r:embed="rId2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4431" y="3601914"/>
              <a:ext cx="401688" cy="17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https://upl-74.ru/upload/iblock/015/7jpkzya2qmasg4750e0gzwy6h5h1pnej.jpg"/>
            <p:cNvPicPr>
              <a:picLocks noChangeAspect="1" noChangeArrowheads="1"/>
            </p:cNvPicPr>
            <p:nvPr/>
          </p:nvPicPr>
          <p:blipFill>
            <a:blip r:embed="rId2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3856" y="3560305"/>
              <a:ext cx="381739" cy="20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0" descr="https://des.sev.gov.ru/files/medialibrary/507/rspp.jpg"/>
            <p:cNvPicPr>
              <a:picLocks noChangeAspect="1" noChangeArrowheads="1"/>
            </p:cNvPicPr>
            <p:nvPr/>
          </p:nvPicPr>
          <p:blipFill>
            <a:blip r:embed="rId2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6302" y="3525979"/>
              <a:ext cx="251487" cy="25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3" name="Скругленный прямоугольник 112"/>
          <p:cNvSpPr/>
          <p:nvPr/>
        </p:nvSpPr>
        <p:spPr>
          <a:xfrm>
            <a:off x="585037" y="4429294"/>
            <a:ext cx="4808111" cy="1868249"/>
          </a:xfrm>
          <a:prstGeom prst="roundRect">
            <a:avLst>
              <a:gd name="adj" fmla="val 6310"/>
            </a:avLst>
          </a:prstGeom>
          <a:noFill/>
          <a:ln>
            <a:solidFill>
              <a:srgbClr val="916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>
            <a:off x="906431" y="4707049"/>
            <a:ext cx="2" cy="226473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>
            <a:off x="906431" y="5114507"/>
            <a:ext cx="2" cy="226473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>
            <a:off x="906431" y="5521965"/>
            <a:ext cx="2" cy="226473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8">
            <a:extLst>
              <a:ext uri="{FF2B5EF4-FFF2-40B4-BE49-F238E27FC236}">
                <a16:creationId xmlns:a16="http://schemas.microsoft.com/office/drawing/2014/main" id="{8E01591F-888E-9B52-8DD8-FDF696844671}"/>
              </a:ext>
            </a:extLst>
          </p:cNvPr>
          <p:cNvCxnSpPr>
            <a:cxnSpLocks/>
          </p:cNvCxnSpPr>
          <p:nvPr/>
        </p:nvCxnSpPr>
        <p:spPr>
          <a:xfrm>
            <a:off x="906431" y="5929423"/>
            <a:ext cx="2" cy="226473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8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9278240" y="1457310"/>
            <a:ext cx="1513405" cy="45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Скругленный прямоугольник 19"/>
          <p:cNvSpPr/>
          <p:nvPr/>
        </p:nvSpPr>
        <p:spPr>
          <a:xfrm>
            <a:off x="3813497" y="4579186"/>
            <a:ext cx="2332768" cy="283593"/>
          </a:xfrm>
          <a:custGeom>
            <a:avLst/>
            <a:gdLst>
              <a:gd name="connsiteX0" fmla="*/ 0 w 2465759"/>
              <a:gd name="connsiteY0" fmla="*/ 132991 h 283593"/>
              <a:gd name="connsiteX1" fmla="*/ 132991 w 2465759"/>
              <a:gd name="connsiteY1" fmla="*/ 0 h 283593"/>
              <a:gd name="connsiteX2" fmla="*/ 2332768 w 2465759"/>
              <a:gd name="connsiteY2" fmla="*/ 0 h 283593"/>
              <a:gd name="connsiteX3" fmla="*/ 2465759 w 2465759"/>
              <a:gd name="connsiteY3" fmla="*/ 132991 h 283593"/>
              <a:gd name="connsiteX4" fmla="*/ 2465759 w 2465759"/>
              <a:gd name="connsiteY4" fmla="*/ 150602 h 283593"/>
              <a:gd name="connsiteX5" fmla="*/ 2332768 w 2465759"/>
              <a:gd name="connsiteY5" fmla="*/ 283593 h 283593"/>
              <a:gd name="connsiteX6" fmla="*/ 132991 w 2465759"/>
              <a:gd name="connsiteY6" fmla="*/ 283593 h 283593"/>
              <a:gd name="connsiteX7" fmla="*/ 0 w 2465759"/>
              <a:gd name="connsiteY7" fmla="*/ 150602 h 283593"/>
              <a:gd name="connsiteX8" fmla="*/ 0 w 2465759"/>
              <a:gd name="connsiteY8" fmla="*/ 132991 h 283593"/>
              <a:gd name="connsiteX0" fmla="*/ 0 w 2465759"/>
              <a:gd name="connsiteY0" fmla="*/ 132991 h 283593"/>
              <a:gd name="connsiteX1" fmla="*/ 132991 w 2465759"/>
              <a:gd name="connsiteY1" fmla="*/ 0 h 283593"/>
              <a:gd name="connsiteX2" fmla="*/ 2332768 w 2465759"/>
              <a:gd name="connsiteY2" fmla="*/ 0 h 283593"/>
              <a:gd name="connsiteX3" fmla="*/ 2465759 w 2465759"/>
              <a:gd name="connsiteY3" fmla="*/ 132991 h 283593"/>
              <a:gd name="connsiteX4" fmla="*/ 2332768 w 2465759"/>
              <a:gd name="connsiteY4" fmla="*/ 283593 h 283593"/>
              <a:gd name="connsiteX5" fmla="*/ 132991 w 2465759"/>
              <a:gd name="connsiteY5" fmla="*/ 283593 h 283593"/>
              <a:gd name="connsiteX6" fmla="*/ 0 w 2465759"/>
              <a:gd name="connsiteY6" fmla="*/ 150602 h 283593"/>
              <a:gd name="connsiteX7" fmla="*/ 0 w 2465759"/>
              <a:gd name="connsiteY7" fmla="*/ 132991 h 283593"/>
              <a:gd name="connsiteX0" fmla="*/ 2465759 w 2557199"/>
              <a:gd name="connsiteY0" fmla="*/ 132991 h 283593"/>
              <a:gd name="connsiteX1" fmla="*/ 2332768 w 2557199"/>
              <a:gd name="connsiteY1" fmla="*/ 283593 h 283593"/>
              <a:gd name="connsiteX2" fmla="*/ 132991 w 2557199"/>
              <a:gd name="connsiteY2" fmla="*/ 283593 h 283593"/>
              <a:gd name="connsiteX3" fmla="*/ 0 w 2557199"/>
              <a:gd name="connsiteY3" fmla="*/ 150602 h 283593"/>
              <a:gd name="connsiteX4" fmla="*/ 0 w 2557199"/>
              <a:gd name="connsiteY4" fmla="*/ 132991 h 283593"/>
              <a:gd name="connsiteX5" fmla="*/ 132991 w 2557199"/>
              <a:gd name="connsiteY5" fmla="*/ 0 h 283593"/>
              <a:gd name="connsiteX6" fmla="*/ 2332768 w 2557199"/>
              <a:gd name="connsiteY6" fmla="*/ 0 h 283593"/>
              <a:gd name="connsiteX7" fmla="*/ 2557199 w 2557199"/>
              <a:gd name="connsiteY7" fmla="*/ 224431 h 283593"/>
              <a:gd name="connsiteX0" fmla="*/ 2332768 w 2557199"/>
              <a:gd name="connsiteY0" fmla="*/ 283593 h 283593"/>
              <a:gd name="connsiteX1" fmla="*/ 132991 w 2557199"/>
              <a:gd name="connsiteY1" fmla="*/ 283593 h 283593"/>
              <a:gd name="connsiteX2" fmla="*/ 0 w 2557199"/>
              <a:gd name="connsiteY2" fmla="*/ 150602 h 283593"/>
              <a:gd name="connsiteX3" fmla="*/ 0 w 2557199"/>
              <a:gd name="connsiteY3" fmla="*/ 132991 h 283593"/>
              <a:gd name="connsiteX4" fmla="*/ 132991 w 2557199"/>
              <a:gd name="connsiteY4" fmla="*/ 0 h 283593"/>
              <a:gd name="connsiteX5" fmla="*/ 2332768 w 2557199"/>
              <a:gd name="connsiteY5" fmla="*/ 0 h 283593"/>
              <a:gd name="connsiteX6" fmla="*/ 2557199 w 2557199"/>
              <a:gd name="connsiteY6" fmla="*/ 224431 h 283593"/>
              <a:gd name="connsiteX0" fmla="*/ 2332768 w 2332768"/>
              <a:gd name="connsiteY0" fmla="*/ 283593 h 283593"/>
              <a:gd name="connsiteX1" fmla="*/ 132991 w 2332768"/>
              <a:gd name="connsiteY1" fmla="*/ 283593 h 283593"/>
              <a:gd name="connsiteX2" fmla="*/ 0 w 2332768"/>
              <a:gd name="connsiteY2" fmla="*/ 150602 h 283593"/>
              <a:gd name="connsiteX3" fmla="*/ 0 w 2332768"/>
              <a:gd name="connsiteY3" fmla="*/ 132991 h 283593"/>
              <a:gd name="connsiteX4" fmla="*/ 132991 w 2332768"/>
              <a:gd name="connsiteY4" fmla="*/ 0 h 283593"/>
              <a:gd name="connsiteX5" fmla="*/ 2332768 w 2332768"/>
              <a:gd name="connsiteY5" fmla="*/ 0 h 2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2768" h="283593">
                <a:moveTo>
                  <a:pt x="2332768" y="283593"/>
                </a:moveTo>
                <a:lnTo>
                  <a:pt x="132991" y="283593"/>
                </a:lnTo>
                <a:cubicBezTo>
                  <a:pt x="59542" y="283593"/>
                  <a:pt x="0" y="224051"/>
                  <a:pt x="0" y="150602"/>
                </a:cubicBezTo>
                <a:lnTo>
                  <a:pt x="0" y="132991"/>
                </a:lnTo>
                <a:cubicBezTo>
                  <a:pt x="0" y="59542"/>
                  <a:pt x="59542" y="0"/>
                  <a:pt x="132991" y="0"/>
                </a:cubicBezTo>
                <a:lnTo>
                  <a:pt x="2332768" y="0"/>
                </a:lnTo>
              </a:path>
            </a:pathLst>
          </a:custGeom>
          <a:noFill/>
          <a:ln>
            <a:solidFill>
              <a:srgbClr val="916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Прямоугольник 308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9165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BDBCDC99-EB7A-D1E9-2199-D1459C434493}"/>
              </a:ext>
            </a:extLst>
          </p:cNvPr>
          <p:cNvSpPr txBox="1"/>
          <p:nvPr/>
        </p:nvSpPr>
        <p:spPr>
          <a:xfrm>
            <a:off x="382478" y="354556"/>
            <a:ext cx="5705823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3800"/>
              </a:lnSpc>
              <a:defRPr/>
            </a:pPr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Цифровая платформа </a:t>
            </a:r>
            <a:r>
              <a:rPr lang="ru-RU" sz="2800" b="1" u="sng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МСП.РФ</a:t>
            </a:r>
          </a:p>
        </p:txBody>
      </p:sp>
      <p:sp>
        <p:nvSpPr>
          <p:cNvPr id="311" name="Rounded Rectangle 5">
            <a:extLst>
              <a:ext uri="{FF2B5EF4-FFF2-40B4-BE49-F238E27FC236}">
                <a16:creationId xmlns:a16="http://schemas.microsoft.com/office/drawing/2014/main" id="{BBD5D2F0-8846-06CE-F650-4922BB2FFCFA}"/>
              </a:ext>
            </a:extLst>
          </p:cNvPr>
          <p:cNvSpPr/>
          <p:nvPr/>
        </p:nvSpPr>
        <p:spPr>
          <a:xfrm>
            <a:off x="3179715" y="1092491"/>
            <a:ext cx="2816114" cy="2261380"/>
          </a:xfrm>
          <a:prstGeom prst="roundRect">
            <a:avLst>
              <a:gd name="adj" fmla="val 6275"/>
            </a:avLst>
          </a:prstGeom>
          <a:noFill/>
          <a:ln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ounded Rectangle 13">
            <a:extLst>
              <a:ext uri="{FF2B5EF4-FFF2-40B4-BE49-F238E27FC236}">
                <a16:creationId xmlns:a16="http://schemas.microsoft.com/office/drawing/2014/main" id="{16B913B1-3824-4808-EB4D-75164AC307B6}"/>
              </a:ext>
            </a:extLst>
          </p:cNvPr>
          <p:cNvSpPr/>
          <p:nvPr/>
        </p:nvSpPr>
        <p:spPr>
          <a:xfrm>
            <a:off x="8848344" y="3501480"/>
            <a:ext cx="2841748" cy="2767457"/>
          </a:xfrm>
          <a:prstGeom prst="roundRect">
            <a:avLst>
              <a:gd name="adj" fmla="val 4498"/>
            </a:avLst>
          </a:prstGeom>
          <a:noFill/>
          <a:ln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313" name="Rounded Rectangle 15">
            <a:extLst>
              <a:ext uri="{FF2B5EF4-FFF2-40B4-BE49-F238E27FC236}">
                <a16:creationId xmlns:a16="http://schemas.microsoft.com/office/drawing/2014/main" id="{187EEF79-579C-A8F8-0589-81B57C71A014}"/>
              </a:ext>
            </a:extLst>
          </p:cNvPr>
          <p:cNvSpPr/>
          <p:nvPr/>
        </p:nvSpPr>
        <p:spPr>
          <a:xfrm>
            <a:off x="6148363" y="1092491"/>
            <a:ext cx="2541503" cy="2261380"/>
          </a:xfrm>
          <a:prstGeom prst="roundRect">
            <a:avLst>
              <a:gd name="adj" fmla="val 5771"/>
            </a:avLst>
          </a:prstGeom>
          <a:noFill/>
          <a:ln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00"/>
          </a:p>
        </p:txBody>
      </p:sp>
      <p:sp>
        <p:nvSpPr>
          <p:cNvPr id="314" name="Rounded Rectangle 16">
            <a:extLst>
              <a:ext uri="{FF2B5EF4-FFF2-40B4-BE49-F238E27FC236}">
                <a16:creationId xmlns:a16="http://schemas.microsoft.com/office/drawing/2014/main" id="{3E0883A5-CAB7-094C-F487-996C5D380EA8}"/>
              </a:ext>
            </a:extLst>
          </p:cNvPr>
          <p:cNvSpPr/>
          <p:nvPr/>
        </p:nvSpPr>
        <p:spPr>
          <a:xfrm>
            <a:off x="481165" y="3503201"/>
            <a:ext cx="5514824" cy="2765738"/>
          </a:xfrm>
          <a:custGeom>
            <a:avLst/>
            <a:gdLst>
              <a:gd name="connsiteX0" fmla="*/ 0 w 5514665"/>
              <a:gd name="connsiteY0" fmla="*/ 131428 h 2765738"/>
              <a:gd name="connsiteX1" fmla="*/ 131428 w 5514665"/>
              <a:gd name="connsiteY1" fmla="*/ 0 h 2765738"/>
              <a:gd name="connsiteX2" fmla="*/ 5383237 w 5514665"/>
              <a:gd name="connsiteY2" fmla="*/ 0 h 2765738"/>
              <a:gd name="connsiteX3" fmla="*/ 5514665 w 5514665"/>
              <a:gd name="connsiteY3" fmla="*/ 131428 h 2765738"/>
              <a:gd name="connsiteX4" fmla="*/ 5514665 w 5514665"/>
              <a:gd name="connsiteY4" fmla="*/ 2634310 h 2765738"/>
              <a:gd name="connsiteX5" fmla="*/ 5383237 w 5514665"/>
              <a:gd name="connsiteY5" fmla="*/ 2765738 h 2765738"/>
              <a:gd name="connsiteX6" fmla="*/ 131428 w 5514665"/>
              <a:gd name="connsiteY6" fmla="*/ 2765738 h 2765738"/>
              <a:gd name="connsiteX7" fmla="*/ 0 w 5514665"/>
              <a:gd name="connsiteY7" fmla="*/ 2634310 h 2765738"/>
              <a:gd name="connsiteX8" fmla="*/ 0 w 5514665"/>
              <a:gd name="connsiteY8" fmla="*/ 131428 h 2765738"/>
              <a:gd name="connsiteX0" fmla="*/ 0 w 5514824"/>
              <a:gd name="connsiteY0" fmla="*/ 131428 h 2765738"/>
              <a:gd name="connsiteX1" fmla="*/ 131428 w 5514824"/>
              <a:gd name="connsiteY1" fmla="*/ 0 h 2765738"/>
              <a:gd name="connsiteX2" fmla="*/ 5383237 w 5514824"/>
              <a:gd name="connsiteY2" fmla="*/ 0 h 2765738"/>
              <a:gd name="connsiteX3" fmla="*/ 5514665 w 5514824"/>
              <a:gd name="connsiteY3" fmla="*/ 131428 h 2765738"/>
              <a:gd name="connsiteX4" fmla="*/ 5514824 w 5514824"/>
              <a:gd name="connsiteY4" fmla="*/ 1083087 h 2765738"/>
              <a:gd name="connsiteX5" fmla="*/ 5514665 w 5514824"/>
              <a:gd name="connsiteY5" fmla="*/ 2634310 h 2765738"/>
              <a:gd name="connsiteX6" fmla="*/ 5383237 w 5514824"/>
              <a:gd name="connsiteY6" fmla="*/ 2765738 h 2765738"/>
              <a:gd name="connsiteX7" fmla="*/ 131428 w 5514824"/>
              <a:gd name="connsiteY7" fmla="*/ 2765738 h 2765738"/>
              <a:gd name="connsiteX8" fmla="*/ 0 w 5514824"/>
              <a:gd name="connsiteY8" fmla="*/ 2634310 h 2765738"/>
              <a:gd name="connsiteX9" fmla="*/ 0 w 5514824"/>
              <a:gd name="connsiteY9" fmla="*/ 131428 h 2765738"/>
              <a:gd name="connsiteX0" fmla="*/ 0 w 5514824"/>
              <a:gd name="connsiteY0" fmla="*/ 131428 h 2765738"/>
              <a:gd name="connsiteX1" fmla="*/ 131428 w 5514824"/>
              <a:gd name="connsiteY1" fmla="*/ 0 h 2765738"/>
              <a:gd name="connsiteX2" fmla="*/ 5383237 w 5514824"/>
              <a:gd name="connsiteY2" fmla="*/ 0 h 2765738"/>
              <a:gd name="connsiteX3" fmla="*/ 5514665 w 5514824"/>
              <a:gd name="connsiteY3" fmla="*/ 131428 h 2765738"/>
              <a:gd name="connsiteX4" fmla="*/ 5514824 w 5514824"/>
              <a:gd name="connsiteY4" fmla="*/ 1083087 h 2765738"/>
              <a:gd name="connsiteX5" fmla="*/ 5514823 w 5514824"/>
              <a:gd name="connsiteY5" fmla="*/ 1359312 h 2765738"/>
              <a:gd name="connsiteX6" fmla="*/ 5514665 w 5514824"/>
              <a:gd name="connsiteY6" fmla="*/ 2634310 h 2765738"/>
              <a:gd name="connsiteX7" fmla="*/ 5383237 w 5514824"/>
              <a:gd name="connsiteY7" fmla="*/ 2765738 h 2765738"/>
              <a:gd name="connsiteX8" fmla="*/ 131428 w 5514824"/>
              <a:gd name="connsiteY8" fmla="*/ 2765738 h 2765738"/>
              <a:gd name="connsiteX9" fmla="*/ 0 w 5514824"/>
              <a:gd name="connsiteY9" fmla="*/ 2634310 h 2765738"/>
              <a:gd name="connsiteX10" fmla="*/ 0 w 5514824"/>
              <a:gd name="connsiteY10" fmla="*/ 131428 h 2765738"/>
              <a:gd name="connsiteX0" fmla="*/ 5514823 w 5606263"/>
              <a:gd name="connsiteY0" fmla="*/ 1359312 h 2765738"/>
              <a:gd name="connsiteX1" fmla="*/ 5514665 w 5606263"/>
              <a:gd name="connsiteY1" fmla="*/ 2634310 h 2765738"/>
              <a:gd name="connsiteX2" fmla="*/ 5383237 w 5606263"/>
              <a:gd name="connsiteY2" fmla="*/ 2765738 h 2765738"/>
              <a:gd name="connsiteX3" fmla="*/ 131428 w 5606263"/>
              <a:gd name="connsiteY3" fmla="*/ 2765738 h 2765738"/>
              <a:gd name="connsiteX4" fmla="*/ 0 w 5606263"/>
              <a:gd name="connsiteY4" fmla="*/ 2634310 h 2765738"/>
              <a:gd name="connsiteX5" fmla="*/ 0 w 5606263"/>
              <a:gd name="connsiteY5" fmla="*/ 131428 h 2765738"/>
              <a:gd name="connsiteX6" fmla="*/ 131428 w 5606263"/>
              <a:gd name="connsiteY6" fmla="*/ 0 h 2765738"/>
              <a:gd name="connsiteX7" fmla="*/ 5383237 w 5606263"/>
              <a:gd name="connsiteY7" fmla="*/ 0 h 2765738"/>
              <a:gd name="connsiteX8" fmla="*/ 5514665 w 5606263"/>
              <a:gd name="connsiteY8" fmla="*/ 131428 h 2765738"/>
              <a:gd name="connsiteX9" fmla="*/ 5514824 w 5606263"/>
              <a:gd name="connsiteY9" fmla="*/ 1083087 h 2765738"/>
              <a:gd name="connsiteX10" fmla="*/ 5606263 w 5606263"/>
              <a:gd name="connsiteY10" fmla="*/ 1450752 h 2765738"/>
              <a:gd name="connsiteX0" fmla="*/ 5514823 w 5514824"/>
              <a:gd name="connsiteY0" fmla="*/ 1359312 h 2765738"/>
              <a:gd name="connsiteX1" fmla="*/ 5514665 w 5514824"/>
              <a:gd name="connsiteY1" fmla="*/ 2634310 h 2765738"/>
              <a:gd name="connsiteX2" fmla="*/ 5383237 w 5514824"/>
              <a:gd name="connsiteY2" fmla="*/ 2765738 h 2765738"/>
              <a:gd name="connsiteX3" fmla="*/ 131428 w 5514824"/>
              <a:gd name="connsiteY3" fmla="*/ 2765738 h 2765738"/>
              <a:gd name="connsiteX4" fmla="*/ 0 w 5514824"/>
              <a:gd name="connsiteY4" fmla="*/ 2634310 h 2765738"/>
              <a:gd name="connsiteX5" fmla="*/ 0 w 5514824"/>
              <a:gd name="connsiteY5" fmla="*/ 131428 h 2765738"/>
              <a:gd name="connsiteX6" fmla="*/ 131428 w 5514824"/>
              <a:gd name="connsiteY6" fmla="*/ 0 h 2765738"/>
              <a:gd name="connsiteX7" fmla="*/ 5383237 w 5514824"/>
              <a:gd name="connsiteY7" fmla="*/ 0 h 2765738"/>
              <a:gd name="connsiteX8" fmla="*/ 5514665 w 5514824"/>
              <a:gd name="connsiteY8" fmla="*/ 131428 h 2765738"/>
              <a:gd name="connsiteX9" fmla="*/ 5514824 w 5514824"/>
              <a:gd name="connsiteY9" fmla="*/ 1083087 h 27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14824" h="2765738">
                <a:moveTo>
                  <a:pt x="5514823" y="1359312"/>
                </a:moveTo>
                <a:cubicBezTo>
                  <a:pt x="5514770" y="1784311"/>
                  <a:pt x="5514718" y="2209311"/>
                  <a:pt x="5514665" y="2634310"/>
                </a:cubicBezTo>
                <a:cubicBezTo>
                  <a:pt x="5514665" y="2706896"/>
                  <a:pt x="5455823" y="2765738"/>
                  <a:pt x="5383237" y="2765738"/>
                </a:cubicBezTo>
                <a:lnTo>
                  <a:pt x="131428" y="2765738"/>
                </a:lnTo>
                <a:cubicBezTo>
                  <a:pt x="58842" y="2765738"/>
                  <a:pt x="0" y="2706896"/>
                  <a:pt x="0" y="2634310"/>
                </a:cubicBezTo>
                <a:lnTo>
                  <a:pt x="0" y="131428"/>
                </a:lnTo>
                <a:cubicBezTo>
                  <a:pt x="0" y="58842"/>
                  <a:pt x="58842" y="0"/>
                  <a:pt x="131428" y="0"/>
                </a:cubicBezTo>
                <a:lnTo>
                  <a:pt x="5383237" y="0"/>
                </a:lnTo>
                <a:cubicBezTo>
                  <a:pt x="5455823" y="0"/>
                  <a:pt x="5514665" y="58842"/>
                  <a:pt x="5514665" y="131428"/>
                </a:cubicBezTo>
                <a:lnTo>
                  <a:pt x="5514824" y="1083087"/>
                </a:lnTo>
              </a:path>
            </a:pathLst>
          </a:custGeom>
          <a:noFill/>
          <a:ln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Прямоугольник 69">
            <a:extLst>
              <a:ext uri="{FF2B5EF4-FFF2-40B4-BE49-F238E27FC236}">
                <a16:creationId xmlns:a16="http://schemas.microsoft.com/office/drawing/2014/main" id="{37173F74-ACA9-0E44-2EBA-447035C74625}"/>
              </a:ext>
            </a:extLst>
          </p:cNvPr>
          <p:cNvSpPr/>
          <p:nvPr/>
        </p:nvSpPr>
        <p:spPr>
          <a:xfrm>
            <a:off x="9134842" y="3744192"/>
            <a:ext cx="13282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Информация</a:t>
            </a:r>
          </a:p>
        </p:txBody>
      </p:sp>
      <p:sp>
        <p:nvSpPr>
          <p:cNvPr id="316" name="Прямоугольник 70">
            <a:extLst>
              <a:ext uri="{FF2B5EF4-FFF2-40B4-BE49-F238E27FC236}">
                <a16:creationId xmlns:a16="http://schemas.microsoft.com/office/drawing/2014/main" id="{44E3BECC-56D1-E013-B121-90A7C3FDBB3C}"/>
              </a:ext>
            </a:extLst>
          </p:cNvPr>
          <p:cNvSpPr/>
          <p:nvPr/>
        </p:nvSpPr>
        <p:spPr>
          <a:xfrm>
            <a:off x="6387010" y="1259416"/>
            <a:ext cx="206700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Финансовые сервисы</a:t>
            </a:r>
          </a:p>
        </p:txBody>
      </p:sp>
      <p:sp>
        <p:nvSpPr>
          <p:cNvPr id="317" name="Прямоугольник 92">
            <a:extLst>
              <a:ext uri="{FF2B5EF4-FFF2-40B4-BE49-F238E27FC236}">
                <a16:creationId xmlns:a16="http://schemas.microsoft.com/office/drawing/2014/main" id="{5AA519DF-209B-61A3-395F-9EB92C641099}"/>
              </a:ext>
            </a:extLst>
          </p:cNvPr>
          <p:cNvSpPr/>
          <p:nvPr/>
        </p:nvSpPr>
        <p:spPr>
          <a:xfrm>
            <a:off x="3532546" y="1259416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Личный кабинет</a:t>
            </a:r>
          </a:p>
        </p:txBody>
      </p:sp>
      <p:sp>
        <p:nvSpPr>
          <p:cNvPr id="318" name="Прямоугольник 92">
            <a:extLst>
              <a:ext uri="{FF2B5EF4-FFF2-40B4-BE49-F238E27FC236}">
                <a16:creationId xmlns:a16="http://schemas.microsoft.com/office/drawing/2014/main" id="{CC19C12D-6149-48EE-2825-539B1B8CD810}"/>
              </a:ext>
            </a:extLst>
          </p:cNvPr>
          <p:cNvSpPr/>
          <p:nvPr/>
        </p:nvSpPr>
        <p:spPr>
          <a:xfrm>
            <a:off x="833996" y="3711340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Инструменты для бизнеса</a:t>
            </a:r>
          </a:p>
        </p:txBody>
      </p:sp>
      <p:pic>
        <p:nvPicPr>
          <p:cNvPr id="319" name="Рисунок 6">
            <a:extLst>
              <a:ext uri="{FF2B5EF4-FFF2-40B4-BE49-F238E27FC236}">
                <a16:creationId xmlns:a16="http://schemas.microsoft.com/office/drawing/2014/main" id="{DD13E705-8D43-6B16-8BB1-2CC8819A8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92" y="2217559"/>
            <a:ext cx="178687" cy="178687"/>
          </a:xfrm>
          <a:prstGeom prst="rect">
            <a:avLst/>
          </a:prstGeom>
        </p:spPr>
      </p:pic>
      <p:pic>
        <p:nvPicPr>
          <p:cNvPr id="320" name="Google Shape;182;p21">
            <a:extLst>
              <a:ext uri="{FF2B5EF4-FFF2-40B4-BE49-F238E27FC236}">
                <a16:creationId xmlns:a16="http://schemas.microsoft.com/office/drawing/2014/main" id="{546C02C4-7648-6F0D-E5D0-E2B210C530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251" y="1790836"/>
            <a:ext cx="212148" cy="13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Рисунок 8">
            <a:extLst>
              <a:ext uri="{FF2B5EF4-FFF2-40B4-BE49-F238E27FC236}">
                <a16:creationId xmlns:a16="http://schemas.microsoft.com/office/drawing/2014/main" id="{4F404E2F-95BA-2B1A-0AFE-D4E6FA93E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15" y="2016994"/>
            <a:ext cx="136755" cy="136755"/>
          </a:xfrm>
          <a:prstGeom prst="rect">
            <a:avLst/>
          </a:prstGeom>
        </p:spPr>
      </p:pic>
      <p:sp>
        <p:nvSpPr>
          <p:cNvPr id="322" name="TextBox 321">
            <a:extLst>
              <a:ext uri="{FF2B5EF4-FFF2-40B4-BE49-F238E27FC236}">
                <a16:creationId xmlns:a16="http://schemas.microsoft.com/office/drawing/2014/main" id="{7034A9D2-459D-9432-CEEC-FE6125A018B7}"/>
              </a:ext>
            </a:extLst>
          </p:cNvPr>
          <p:cNvSpPr txBox="1"/>
          <p:nvPr/>
        </p:nvSpPr>
        <p:spPr>
          <a:xfrm>
            <a:off x="3795370" y="1524758"/>
            <a:ext cx="16641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цифровой профиль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E36669C8-0076-2CB0-6F6B-EC0D55E22AE5}"/>
              </a:ext>
            </a:extLst>
          </p:cNvPr>
          <p:cNvSpPr txBox="1"/>
          <p:nvPr/>
        </p:nvSpPr>
        <p:spPr>
          <a:xfrm>
            <a:off x="3795370" y="1737921"/>
            <a:ext cx="19586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расчет рейтинга бизнеса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1893968C-CF89-CFAE-629E-640BB8974469}"/>
              </a:ext>
            </a:extLst>
          </p:cNvPr>
          <p:cNvSpPr txBox="1"/>
          <p:nvPr/>
        </p:nvSpPr>
        <p:spPr>
          <a:xfrm>
            <a:off x="3795370" y="1939602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уведомления от госорганов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6BA49121-A1F4-0964-967A-5E37DDC32051}"/>
              </a:ext>
            </a:extLst>
          </p:cNvPr>
          <p:cNvSpPr txBox="1"/>
          <p:nvPr/>
        </p:nvSpPr>
        <p:spPr>
          <a:xfrm>
            <a:off x="3795370" y="2162039"/>
            <a:ext cx="20614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календарь предпринимателя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5300A099-B73D-0232-4AC6-D9F8DC2F12E9}"/>
              </a:ext>
            </a:extLst>
          </p:cNvPr>
          <p:cNvSpPr txBox="1"/>
          <p:nvPr/>
        </p:nvSpPr>
        <p:spPr>
          <a:xfrm>
            <a:off x="9349859" y="4160193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законодательный дайджест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57ACA126-0C5B-C806-317F-6EDDDEF32596}"/>
              </a:ext>
            </a:extLst>
          </p:cNvPr>
          <p:cNvSpPr txBox="1"/>
          <p:nvPr/>
        </p:nvSpPr>
        <p:spPr>
          <a:xfrm>
            <a:off x="9349859" y="4467910"/>
            <a:ext cx="16641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новости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7BB48064-8F58-3AA5-61E6-189781EBB9B6}"/>
              </a:ext>
            </a:extLst>
          </p:cNvPr>
          <p:cNvSpPr txBox="1"/>
          <p:nvPr/>
        </p:nvSpPr>
        <p:spPr>
          <a:xfrm>
            <a:off x="9349859" y="4775365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статистика для бизнеса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3B2FC50B-7962-2F7D-6D01-DE56F8F108E2}"/>
              </a:ext>
            </a:extLst>
          </p:cNvPr>
          <p:cNvSpPr txBox="1"/>
          <p:nvPr/>
        </p:nvSpPr>
        <p:spPr>
          <a:xfrm>
            <a:off x="9349859" y="5083322"/>
            <a:ext cx="15437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самозанятым: старт, развитие, поддержка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F772584E-FFE5-C744-6D2D-9C9AD78210C4}"/>
              </a:ext>
            </a:extLst>
          </p:cNvPr>
          <p:cNvSpPr txBox="1"/>
          <p:nvPr/>
        </p:nvSpPr>
        <p:spPr>
          <a:xfrm>
            <a:off x="6563939" y="1478683"/>
            <a:ext cx="206357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получение кредита онлайн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CA4F72A-9AEE-2FEB-EF41-5E3BD6649C0D}"/>
              </a:ext>
            </a:extLst>
          </p:cNvPr>
          <p:cNvSpPr txBox="1"/>
          <p:nvPr/>
        </p:nvSpPr>
        <p:spPr>
          <a:xfrm>
            <a:off x="6563939" y="1737231"/>
            <a:ext cx="21259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льготный </a:t>
            </a: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лизинг оборудования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4FEA7B83-9137-FF67-5222-98E669986A13}"/>
              </a:ext>
            </a:extLst>
          </p:cNvPr>
          <p:cNvSpPr txBox="1"/>
          <p:nvPr/>
        </p:nvSpPr>
        <p:spPr>
          <a:xfrm>
            <a:off x="6563939" y="1973104"/>
            <a:ext cx="19139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льготное кредитование инновационных компаний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1F49333-68B1-D82C-2DB4-C62D9054A4E4}"/>
              </a:ext>
            </a:extLst>
          </p:cNvPr>
          <p:cNvSpPr txBox="1"/>
          <p:nvPr/>
        </p:nvSpPr>
        <p:spPr>
          <a:xfrm>
            <a:off x="6563939" y="2353112"/>
            <a:ext cx="2125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центр поддержки </a:t>
            </a: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инвестиционного кредитования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34" name="Прямоугольник 92">
            <a:extLst>
              <a:ext uri="{FF2B5EF4-FFF2-40B4-BE49-F238E27FC236}">
                <a16:creationId xmlns:a16="http://schemas.microsoft.com/office/drawing/2014/main" id="{035B66B9-5260-1549-CF39-CB88389ECFF0}"/>
              </a:ext>
            </a:extLst>
          </p:cNvPr>
          <p:cNvSpPr/>
          <p:nvPr/>
        </p:nvSpPr>
        <p:spPr>
          <a:xfrm>
            <a:off x="833996" y="4184431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Начни свое дело</a:t>
            </a:r>
          </a:p>
        </p:txBody>
      </p:sp>
      <p:sp>
        <p:nvSpPr>
          <p:cNvPr id="335" name="Прямоугольник 92">
            <a:extLst>
              <a:ext uri="{FF2B5EF4-FFF2-40B4-BE49-F238E27FC236}">
                <a16:creationId xmlns:a16="http://schemas.microsoft.com/office/drawing/2014/main" id="{A2A9DAFF-A364-E8E4-9C9F-ABF098293DC0}"/>
              </a:ext>
            </a:extLst>
          </p:cNvPr>
          <p:cNvSpPr/>
          <p:nvPr/>
        </p:nvSpPr>
        <p:spPr>
          <a:xfrm>
            <a:off x="3514345" y="3720272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Ваши помощники</a:t>
            </a:r>
          </a:p>
        </p:txBody>
      </p:sp>
      <p:pic>
        <p:nvPicPr>
          <p:cNvPr id="336" name="Google Shape;184;p21">
            <a:extLst>
              <a:ext uri="{FF2B5EF4-FFF2-40B4-BE49-F238E27FC236}">
                <a16:creationId xmlns:a16="http://schemas.microsoft.com/office/drawing/2014/main" id="{D396E217-6BD8-5DA5-D147-B89CC0D81CE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9862" y="4174226"/>
            <a:ext cx="110313" cy="14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183;p21">
            <a:extLst>
              <a:ext uri="{FF2B5EF4-FFF2-40B4-BE49-F238E27FC236}">
                <a16:creationId xmlns:a16="http://schemas.microsoft.com/office/drawing/2014/main" id="{467B115F-4A1C-3C3E-BFFF-9CCA4FEF8F8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1497" y="4827266"/>
            <a:ext cx="142853" cy="11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Рисунок 1">
            <a:extLst>
              <a:ext uri="{FF2B5EF4-FFF2-40B4-BE49-F238E27FC236}">
                <a16:creationId xmlns:a16="http://schemas.microsoft.com/office/drawing/2014/main" id="{B4CC0923-2DCB-BD1B-102F-5E7879CB7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95" y="4478114"/>
            <a:ext cx="166445" cy="166445"/>
          </a:xfrm>
          <a:prstGeom prst="rect">
            <a:avLst/>
          </a:prstGeom>
        </p:spPr>
      </p:pic>
      <p:pic>
        <p:nvPicPr>
          <p:cNvPr id="339" name="Рисунок 7">
            <a:extLst>
              <a:ext uri="{FF2B5EF4-FFF2-40B4-BE49-F238E27FC236}">
                <a16:creationId xmlns:a16="http://schemas.microsoft.com/office/drawing/2014/main" id="{DB8C6584-36CC-2060-BAA9-D023ED0B7C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04" y="5129639"/>
            <a:ext cx="184237" cy="184237"/>
          </a:xfrm>
          <a:prstGeom prst="rect">
            <a:avLst/>
          </a:prstGeom>
        </p:spPr>
      </p:pic>
      <p:pic>
        <p:nvPicPr>
          <p:cNvPr id="340" name="Google Shape;180;p21">
            <a:extLst>
              <a:ext uri="{FF2B5EF4-FFF2-40B4-BE49-F238E27FC236}">
                <a16:creationId xmlns:a16="http://schemas.microsoft.com/office/drawing/2014/main" id="{76179BC9-DE54-5C78-0166-A26A20E981D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9099" y="1538565"/>
            <a:ext cx="180299" cy="16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Рисунок 3">
            <a:extLst>
              <a:ext uri="{FF2B5EF4-FFF2-40B4-BE49-F238E27FC236}">
                <a16:creationId xmlns:a16="http://schemas.microsoft.com/office/drawing/2014/main" id="{0EEB01DF-87AA-1113-A3B3-EA4B271138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61" y="2446255"/>
            <a:ext cx="228372" cy="228372"/>
          </a:xfrm>
          <a:prstGeom prst="rect">
            <a:avLst/>
          </a:prstGeom>
        </p:spPr>
      </p:pic>
      <p:pic>
        <p:nvPicPr>
          <p:cNvPr id="342" name="Рисунок 85">
            <a:extLst>
              <a:ext uri="{FF2B5EF4-FFF2-40B4-BE49-F238E27FC236}">
                <a16:creationId xmlns:a16="http://schemas.microsoft.com/office/drawing/2014/main" id="{258F571E-358B-7AE1-93A9-B1D7F66E7F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92" y="2083535"/>
            <a:ext cx="189059" cy="189059"/>
          </a:xfrm>
          <a:prstGeom prst="rect">
            <a:avLst/>
          </a:prstGeom>
        </p:spPr>
      </p:pic>
      <p:sp>
        <p:nvSpPr>
          <p:cNvPr id="343" name="TextBox 342">
            <a:extLst>
              <a:ext uri="{FF2B5EF4-FFF2-40B4-BE49-F238E27FC236}">
                <a16:creationId xmlns:a16="http://schemas.microsoft.com/office/drawing/2014/main" id="{397DEA87-3C71-1C08-7FA3-040E67375C07}"/>
              </a:ext>
            </a:extLst>
          </p:cNvPr>
          <p:cNvSpPr txBox="1"/>
          <p:nvPr/>
        </p:nvSpPr>
        <p:spPr>
          <a:xfrm>
            <a:off x="1100911" y="4621156"/>
            <a:ext cx="20821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старт </a:t>
            </a: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бизнеса онлайн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8BF41AB0-D387-CC07-B579-BC9284580292}"/>
              </a:ext>
            </a:extLst>
          </p:cNvPr>
          <p:cNvSpPr txBox="1"/>
          <p:nvPr/>
        </p:nvSpPr>
        <p:spPr>
          <a:xfrm>
            <a:off x="1100911" y="4962125"/>
            <a:ext cx="22813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выбор организационно-правовой формы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BD16D593-E9CD-906B-A970-747E66326B4E}"/>
              </a:ext>
            </a:extLst>
          </p:cNvPr>
          <p:cNvSpPr txBox="1"/>
          <p:nvPr/>
        </p:nvSpPr>
        <p:spPr>
          <a:xfrm>
            <a:off x="1100911" y="5399195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выбор налогового режима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17C3617C-29B8-EA47-C834-81E730559F26}"/>
              </a:ext>
            </a:extLst>
          </p:cNvPr>
          <p:cNvSpPr txBox="1"/>
          <p:nvPr/>
        </p:nvSpPr>
        <p:spPr>
          <a:xfrm>
            <a:off x="1100911" y="5710545"/>
            <a:ext cx="26086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получение электронной подписи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C8F69584-0D5E-07BA-AE8B-C73D83E057CD}"/>
              </a:ext>
            </a:extLst>
          </p:cNvPr>
          <p:cNvSpPr txBox="1"/>
          <p:nvPr/>
        </p:nvSpPr>
        <p:spPr>
          <a:xfrm>
            <a:off x="3849792" y="4596782"/>
            <a:ext cx="16641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solidFill>
                  <a:srgbClr val="9165E8"/>
                </a:solidFill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бизнес-обучение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67586557-2EDA-D1C1-2589-DBCEFB7CE5BD}"/>
              </a:ext>
            </a:extLst>
          </p:cNvPr>
          <p:cNvSpPr txBox="1"/>
          <p:nvPr/>
        </p:nvSpPr>
        <p:spPr>
          <a:xfrm>
            <a:off x="3849792" y="4869129"/>
            <a:ext cx="19336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конструктор документов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2C78B9FE-82B4-4654-43F4-39C5048A5F1B}"/>
              </a:ext>
            </a:extLst>
          </p:cNvPr>
          <p:cNvSpPr txBox="1"/>
          <p:nvPr/>
        </p:nvSpPr>
        <p:spPr>
          <a:xfrm>
            <a:off x="3849792" y="5413823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проверка контрагента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F2EAF35E-A2EC-6A47-10AE-4F3EF91B4E52}"/>
              </a:ext>
            </a:extLst>
          </p:cNvPr>
          <p:cNvSpPr txBox="1"/>
          <p:nvPr/>
        </p:nvSpPr>
        <p:spPr>
          <a:xfrm>
            <a:off x="3849792" y="5699636"/>
            <a:ext cx="20614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сервис 360° — подать </a:t>
            </a:r>
            <a:r>
              <a:rPr lang="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жалобу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51" name="Google Shape;193;p21">
            <a:extLst>
              <a:ext uri="{FF2B5EF4-FFF2-40B4-BE49-F238E27FC236}">
                <a16:creationId xmlns:a16="http://schemas.microsoft.com/office/drawing/2014/main" id="{455F7CFD-BA77-6582-B165-4D8540B128F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0701" y="4961967"/>
            <a:ext cx="186418" cy="23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178;p21">
            <a:extLst>
              <a:ext uri="{FF2B5EF4-FFF2-40B4-BE49-F238E27FC236}">
                <a16:creationId xmlns:a16="http://schemas.microsoft.com/office/drawing/2014/main" id="{5F7165E4-1549-0903-7BAD-EEC39AFC338D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52184" y="5438336"/>
            <a:ext cx="129197" cy="1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196;p21">
            <a:extLst>
              <a:ext uri="{FF2B5EF4-FFF2-40B4-BE49-F238E27FC236}">
                <a16:creationId xmlns:a16="http://schemas.microsoft.com/office/drawing/2014/main" id="{01C0C93C-6099-1697-E5A0-ACBF0503EE14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2972" y="5737581"/>
            <a:ext cx="186419" cy="19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Рисунок 4">
            <a:extLst>
              <a:ext uri="{FF2B5EF4-FFF2-40B4-BE49-F238E27FC236}">
                <a16:creationId xmlns:a16="http://schemas.microsoft.com/office/drawing/2014/main" id="{3030DE5A-0353-5257-544C-F1200AE0711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91" y="4621538"/>
            <a:ext cx="186418" cy="186418"/>
          </a:xfrm>
          <a:prstGeom prst="rect">
            <a:avLst/>
          </a:prstGeom>
        </p:spPr>
      </p:pic>
      <p:pic>
        <p:nvPicPr>
          <p:cNvPr id="355" name="Google Shape;210;p21">
            <a:extLst>
              <a:ext uri="{FF2B5EF4-FFF2-40B4-BE49-F238E27FC236}">
                <a16:creationId xmlns:a16="http://schemas.microsoft.com/office/drawing/2014/main" id="{CEF95D93-1ABA-861D-8A5C-1977B6C8AD37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571713" y="4911703"/>
            <a:ext cx="133161" cy="1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Рисунок 5">
            <a:extLst>
              <a:ext uri="{FF2B5EF4-FFF2-40B4-BE49-F238E27FC236}">
                <a16:creationId xmlns:a16="http://schemas.microsoft.com/office/drawing/2014/main" id="{81E10F16-6351-3DF0-D3A8-FD573B570A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98" y="5444941"/>
            <a:ext cx="195969" cy="195969"/>
          </a:xfrm>
          <a:prstGeom prst="rect">
            <a:avLst/>
          </a:prstGeom>
        </p:spPr>
      </p:pic>
      <p:pic>
        <p:nvPicPr>
          <p:cNvPr id="357" name="Google Shape;208;p21">
            <a:extLst>
              <a:ext uri="{FF2B5EF4-FFF2-40B4-BE49-F238E27FC236}">
                <a16:creationId xmlns:a16="http://schemas.microsoft.com/office/drawing/2014/main" id="{76BD4715-ABB7-1C8E-F59F-4547838D889A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67459" y="5739537"/>
            <a:ext cx="159620" cy="19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Рисунок 35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2546" y="1547261"/>
            <a:ext cx="218279" cy="213913"/>
          </a:xfrm>
          <a:prstGeom prst="rect">
            <a:avLst/>
          </a:prstGeom>
        </p:spPr>
      </p:pic>
      <p:pic>
        <p:nvPicPr>
          <p:cNvPr id="360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sp>
        <p:nvSpPr>
          <p:cNvPr id="363" name="Rounded Rectangle 18">
            <a:extLst>
              <a:ext uri="{FF2B5EF4-FFF2-40B4-BE49-F238E27FC236}">
                <a16:creationId xmlns:a16="http://schemas.microsoft.com/office/drawing/2014/main" id="{80CCBAB7-7006-C616-67BA-E08BBF05B737}"/>
              </a:ext>
            </a:extLst>
          </p:cNvPr>
          <p:cNvSpPr/>
          <p:nvPr/>
        </p:nvSpPr>
        <p:spPr>
          <a:xfrm>
            <a:off x="6136180" y="3503202"/>
            <a:ext cx="2553685" cy="2765738"/>
          </a:xfrm>
          <a:custGeom>
            <a:avLst/>
            <a:gdLst>
              <a:gd name="connsiteX0" fmla="*/ 0 w 2541503"/>
              <a:gd name="connsiteY0" fmla="*/ 127583 h 2765738"/>
              <a:gd name="connsiteX1" fmla="*/ 127583 w 2541503"/>
              <a:gd name="connsiteY1" fmla="*/ 0 h 2765738"/>
              <a:gd name="connsiteX2" fmla="*/ 2413920 w 2541503"/>
              <a:gd name="connsiteY2" fmla="*/ 0 h 2765738"/>
              <a:gd name="connsiteX3" fmla="*/ 2541503 w 2541503"/>
              <a:gd name="connsiteY3" fmla="*/ 127583 h 2765738"/>
              <a:gd name="connsiteX4" fmla="*/ 2541503 w 2541503"/>
              <a:gd name="connsiteY4" fmla="*/ 2638155 h 2765738"/>
              <a:gd name="connsiteX5" fmla="*/ 2413920 w 2541503"/>
              <a:gd name="connsiteY5" fmla="*/ 2765738 h 2765738"/>
              <a:gd name="connsiteX6" fmla="*/ 127583 w 2541503"/>
              <a:gd name="connsiteY6" fmla="*/ 2765738 h 2765738"/>
              <a:gd name="connsiteX7" fmla="*/ 0 w 2541503"/>
              <a:gd name="connsiteY7" fmla="*/ 2638155 h 2765738"/>
              <a:gd name="connsiteX8" fmla="*/ 0 w 2541503"/>
              <a:gd name="connsiteY8" fmla="*/ 127583 h 2765738"/>
              <a:gd name="connsiteX0" fmla="*/ 7913 w 2549416"/>
              <a:gd name="connsiteY0" fmla="*/ 127583 h 2765738"/>
              <a:gd name="connsiteX1" fmla="*/ 135496 w 2549416"/>
              <a:gd name="connsiteY1" fmla="*/ 0 h 2765738"/>
              <a:gd name="connsiteX2" fmla="*/ 2421833 w 2549416"/>
              <a:gd name="connsiteY2" fmla="*/ 0 h 2765738"/>
              <a:gd name="connsiteX3" fmla="*/ 2549416 w 2549416"/>
              <a:gd name="connsiteY3" fmla="*/ 127583 h 2765738"/>
              <a:gd name="connsiteX4" fmla="*/ 2549416 w 2549416"/>
              <a:gd name="connsiteY4" fmla="*/ 2638155 h 2765738"/>
              <a:gd name="connsiteX5" fmla="*/ 2421833 w 2549416"/>
              <a:gd name="connsiteY5" fmla="*/ 2765738 h 2765738"/>
              <a:gd name="connsiteX6" fmla="*/ 135496 w 2549416"/>
              <a:gd name="connsiteY6" fmla="*/ 2765738 h 2765738"/>
              <a:gd name="connsiteX7" fmla="*/ 7913 w 2549416"/>
              <a:gd name="connsiteY7" fmla="*/ 2638155 h 2765738"/>
              <a:gd name="connsiteX8" fmla="*/ 0 w 2549416"/>
              <a:gd name="connsiteY8" fmla="*/ 1075148 h 2765738"/>
              <a:gd name="connsiteX9" fmla="*/ 7913 w 2549416"/>
              <a:gd name="connsiteY9" fmla="*/ 127583 h 2765738"/>
              <a:gd name="connsiteX0" fmla="*/ 12182 w 2553685"/>
              <a:gd name="connsiteY0" fmla="*/ 127583 h 2765738"/>
              <a:gd name="connsiteX1" fmla="*/ 139765 w 2553685"/>
              <a:gd name="connsiteY1" fmla="*/ 0 h 2765738"/>
              <a:gd name="connsiteX2" fmla="*/ 2426102 w 2553685"/>
              <a:gd name="connsiteY2" fmla="*/ 0 h 2765738"/>
              <a:gd name="connsiteX3" fmla="*/ 2553685 w 2553685"/>
              <a:gd name="connsiteY3" fmla="*/ 127583 h 2765738"/>
              <a:gd name="connsiteX4" fmla="*/ 2553685 w 2553685"/>
              <a:gd name="connsiteY4" fmla="*/ 2638155 h 2765738"/>
              <a:gd name="connsiteX5" fmla="*/ 2426102 w 2553685"/>
              <a:gd name="connsiteY5" fmla="*/ 2765738 h 2765738"/>
              <a:gd name="connsiteX6" fmla="*/ 139765 w 2553685"/>
              <a:gd name="connsiteY6" fmla="*/ 2765738 h 2765738"/>
              <a:gd name="connsiteX7" fmla="*/ 12182 w 2553685"/>
              <a:gd name="connsiteY7" fmla="*/ 2638155 h 2765738"/>
              <a:gd name="connsiteX8" fmla="*/ 4269 w 2553685"/>
              <a:gd name="connsiteY8" fmla="*/ 1360898 h 2765738"/>
              <a:gd name="connsiteX9" fmla="*/ 4269 w 2553685"/>
              <a:gd name="connsiteY9" fmla="*/ 1075148 h 2765738"/>
              <a:gd name="connsiteX10" fmla="*/ 12182 w 2553685"/>
              <a:gd name="connsiteY10" fmla="*/ 127583 h 2765738"/>
              <a:gd name="connsiteX0" fmla="*/ 4269 w 2553685"/>
              <a:gd name="connsiteY0" fmla="*/ 1075148 h 2765738"/>
              <a:gd name="connsiteX1" fmla="*/ 12182 w 2553685"/>
              <a:gd name="connsiteY1" fmla="*/ 127583 h 2765738"/>
              <a:gd name="connsiteX2" fmla="*/ 139765 w 2553685"/>
              <a:gd name="connsiteY2" fmla="*/ 0 h 2765738"/>
              <a:gd name="connsiteX3" fmla="*/ 2426102 w 2553685"/>
              <a:gd name="connsiteY3" fmla="*/ 0 h 2765738"/>
              <a:gd name="connsiteX4" fmla="*/ 2553685 w 2553685"/>
              <a:gd name="connsiteY4" fmla="*/ 127583 h 2765738"/>
              <a:gd name="connsiteX5" fmla="*/ 2553685 w 2553685"/>
              <a:gd name="connsiteY5" fmla="*/ 2638155 h 2765738"/>
              <a:gd name="connsiteX6" fmla="*/ 2426102 w 2553685"/>
              <a:gd name="connsiteY6" fmla="*/ 2765738 h 2765738"/>
              <a:gd name="connsiteX7" fmla="*/ 139765 w 2553685"/>
              <a:gd name="connsiteY7" fmla="*/ 2765738 h 2765738"/>
              <a:gd name="connsiteX8" fmla="*/ 12182 w 2553685"/>
              <a:gd name="connsiteY8" fmla="*/ 2638155 h 2765738"/>
              <a:gd name="connsiteX9" fmla="*/ 4269 w 2553685"/>
              <a:gd name="connsiteY9" fmla="*/ 1360898 h 2765738"/>
              <a:gd name="connsiteX10" fmla="*/ 95709 w 2553685"/>
              <a:gd name="connsiteY10" fmla="*/ 1166588 h 2765738"/>
              <a:gd name="connsiteX0" fmla="*/ 4269 w 2553685"/>
              <a:gd name="connsiteY0" fmla="*/ 1075148 h 2765738"/>
              <a:gd name="connsiteX1" fmla="*/ 12182 w 2553685"/>
              <a:gd name="connsiteY1" fmla="*/ 127583 h 2765738"/>
              <a:gd name="connsiteX2" fmla="*/ 139765 w 2553685"/>
              <a:gd name="connsiteY2" fmla="*/ 0 h 2765738"/>
              <a:gd name="connsiteX3" fmla="*/ 2426102 w 2553685"/>
              <a:gd name="connsiteY3" fmla="*/ 0 h 2765738"/>
              <a:gd name="connsiteX4" fmla="*/ 2553685 w 2553685"/>
              <a:gd name="connsiteY4" fmla="*/ 127583 h 2765738"/>
              <a:gd name="connsiteX5" fmla="*/ 2553685 w 2553685"/>
              <a:gd name="connsiteY5" fmla="*/ 2638155 h 2765738"/>
              <a:gd name="connsiteX6" fmla="*/ 2426102 w 2553685"/>
              <a:gd name="connsiteY6" fmla="*/ 2765738 h 2765738"/>
              <a:gd name="connsiteX7" fmla="*/ 139765 w 2553685"/>
              <a:gd name="connsiteY7" fmla="*/ 2765738 h 2765738"/>
              <a:gd name="connsiteX8" fmla="*/ 12182 w 2553685"/>
              <a:gd name="connsiteY8" fmla="*/ 2638155 h 2765738"/>
              <a:gd name="connsiteX9" fmla="*/ 4269 w 2553685"/>
              <a:gd name="connsiteY9" fmla="*/ 1360898 h 27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3685" h="2765738">
                <a:moveTo>
                  <a:pt x="4269" y="1075148"/>
                </a:moveTo>
                <a:cubicBezTo>
                  <a:pt x="6907" y="759293"/>
                  <a:pt x="9544" y="443438"/>
                  <a:pt x="12182" y="127583"/>
                </a:cubicBezTo>
                <a:cubicBezTo>
                  <a:pt x="12182" y="57121"/>
                  <a:pt x="69303" y="0"/>
                  <a:pt x="139765" y="0"/>
                </a:cubicBezTo>
                <a:lnTo>
                  <a:pt x="2426102" y="0"/>
                </a:lnTo>
                <a:cubicBezTo>
                  <a:pt x="2496564" y="0"/>
                  <a:pt x="2553685" y="57121"/>
                  <a:pt x="2553685" y="127583"/>
                </a:cubicBezTo>
                <a:lnTo>
                  <a:pt x="2553685" y="2638155"/>
                </a:lnTo>
                <a:cubicBezTo>
                  <a:pt x="2553685" y="2708617"/>
                  <a:pt x="2496564" y="2765738"/>
                  <a:pt x="2426102" y="2765738"/>
                </a:cubicBezTo>
                <a:lnTo>
                  <a:pt x="139765" y="2765738"/>
                </a:lnTo>
                <a:cubicBezTo>
                  <a:pt x="69303" y="2765738"/>
                  <a:pt x="12182" y="2708617"/>
                  <a:pt x="12182" y="2638155"/>
                </a:cubicBezTo>
                <a:cubicBezTo>
                  <a:pt x="-10401" y="2404015"/>
                  <a:pt x="5588" y="1621399"/>
                  <a:pt x="4269" y="1360898"/>
                </a:cubicBezTo>
              </a:path>
            </a:pathLst>
          </a:custGeom>
          <a:noFill/>
          <a:ln>
            <a:solidFill>
              <a:srgbClr val="916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4" name="Прямоугольник 92">
            <a:extLst>
              <a:ext uri="{FF2B5EF4-FFF2-40B4-BE49-F238E27FC236}">
                <a16:creationId xmlns:a16="http://schemas.microsoft.com/office/drawing/2014/main" id="{E3A27747-1D06-DCCF-8959-10818868BD79}"/>
              </a:ext>
            </a:extLst>
          </p:cNvPr>
          <p:cNvSpPr/>
          <p:nvPr/>
        </p:nvSpPr>
        <p:spPr>
          <a:xfrm>
            <a:off x="6427450" y="3711340"/>
            <a:ext cx="20606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defRPr/>
            </a:pPr>
            <a:r>
              <a:rPr lang="ru-RU" sz="1400" b="1" dirty="0">
                <a:solidFill>
                  <a:srgbClr val="FFD633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Бизнес-обучение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9A0EF20C-8BAC-3ED9-5412-45BFDF8B478B}"/>
              </a:ext>
            </a:extLst>
          </p:cNvPr>
          <p:cNvSpPr txBox="1"/>
          <p:nvPr/>
        </p:nvSpPr>
        <p:spPr>
          <a:xfrm>
            <a:off x="6607577" y="3998611"/>
            <a:ext cx="171119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экспресс-проверка</a:t>
            </a: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/>
            </a:r>
            <a:b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</a:b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уровня компетенций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86FF9BE6-E91D-5306-F254-FE9CDC013CB6}"/>
              </a:ext>
            </a:extLst>
          </p:cNvPr>
          <p:cNvSpPr txBox="1"/>
          <p:nvPr/>
        </p:nvSpPr>
        <p:spPr>
          <a:xfrm>
            <a:off x="6600741" y="4399092"/>
            <a:ext cx="21256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мероприятия онлайн </a:t>
            </a: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и офлайн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791A1DC-6D2B-682B-0DBC-0C28BD9891BC}"/>
              </a:ext>
            </a:extLst>
          </p:cNvPr>
          <p:cNvSpPr txBox="1"/>
          <p:nvPr/>
        </p:nvSpPr>
        <p:spPr>
          <a:xfrm>
            <a:off x="6600741" y="4714765"/>
            <a:ext cx="178031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сфера знаний:</a:t>
            </a:r>
            <a:b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</a:br>
            <a:r>
              <a:rPr lang="ru-RU" sz="1000" dirty="0" err="1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видеолекции</a:t>
            </a: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 </a:t>
            </a: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и курсы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F791A1DC-6D2B-682B-0DBC-0C28BD9891BC}"/>
              </a:ext>
            </a:extLst>
          </p:cNvPr>
          <p:cNvSpPr txBox="1"/>
          <p:nvPr/>
        </p:nvSpPr>
        <p:spPr>
          <a:xfrm>
            <a:off x="6600741" y="5162127"/>
            <a:ext cx="17803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наставничество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F791A1DC-6D2B-682B-0DBC-0C28BD9891BC}"/>
              </a:ext>
            </a:extLst>
          </p:cNvPr>
          <p:cNvSpPr txBox="1"/>
          <p:nvPr/>
        </p:nvSpPr>
        <p:spPr>
          <a:xfrm>
            <a:off x="6566743" y="5447907"/>
            <a:ext cx="21240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акселерация – </a:t>
            </a: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программы</a:t>
            </a:r>
            <a:b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</a:b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ускоренного роста </a:t>
            </a:r>
          </a:p>
        </p:txBody>
      </p:sp>
      <p:pic>
        <p:nvPicPr>
          <p:cNvPr id="370" name="Рисунок 3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72" y="4394866"/>
            <a:ext cx="290752" cy="261994"/>
          </a:xfrm>
          <a:prstGeom prst="rect">
            <a:avLst/>
          </a:prstGeom>
        </p:spPr>
      </p:pic>
      <p:pic>
        <p:nvPicPr>
          <p:cNvPr id="371" name="Рисунок 3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42" y="4816069"/>
            <a:ext cx="248903" cy="224285"/>
          </a:xfrm>
          <a:prstGeom prst="rect">
            <a:avLst/>
          </a:prstGeom>
        </p:spPr>
      </p:pic>
      <p:pic>
        <p:nvPicPr>
          <p:cNvPr id="372" name="Рисунок 3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45" y="5158160"/>
            <a:ext cx="251278" cy="226425"/>
          </a:xfrm>
          <a:prstGeom prst="rect">
            <a:avLst/>
          </a:prstGeom>
        </p:spPr>
      </p:pic>
      <p:pic>
        <p:nvPicPr>
          <p:cNvPr id="373" name="Рисунок 3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73" y="5584274"/>
            <a:ext cx="176022" cy="148527"/>
          </a:xfrm>
          <a:prstGeom prst="rect">
            <a:avLst/>
          </a:prstGeom>
        </p:spPr>
      </p:pic>
      <p:pic>
        <p:nvPicPr>
          <p:cNvPr id="374" name="Рисунок 37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78" y="4080356"/>
            <a:ext cx="242684" cy="242684"/>
          </a:xfrm>
          <a:prstGeom prst="rect">
            <a:avLst/>
          </a:prstGeom>
        </p:spPr>
      </p:pic>
      <p:sp>
        <p:nvSpPr>
          <p:cNvPr id="375" name="TextBox 374">
            <a:extLst>
              <a:ext uri="{FF2B5EF4-FFF2-40B4-BE49-F238E27FC236}">
                <a16:creationId xmlns:a16="http://schemas.microsoft.com/office/drawing/2014/main" id="{86FF9BE6-E91D-5306-F254-FE9CDC013CB6}"/>
              </a:ext>
            </a:extLst>
          </p:cNvPr>
          <p:cNvSpPr txBox="1"/>
          <p:nvPr/>
        </p:nvSpPr>
        <p:spPr>
          <a:xfrm>
            <a:off x="6600741" y="5925065"/>
            <a:ext cx="197175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бизнес-тренажер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76" name="Рисунок 37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78" y="5895862"/>
            <a:ext cx="255746" cy="255746"/>
          </a:xfrm>
          <a:prstGeom prst="rect">
            <a:avLst/>
          </a:prstGeom>
        </p:spPr>
      </p:pic>
      <p:pic>
        <p:nvPicPr>
          <p:cNvPr id="377" name="Рисунок 376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42" y="499975"/>
            <a:ext cx="1138808" cy="256748"/>
          </a:xfrm>
          <a:prstGeom prst="rect">
            <a:avLst/>
          </a:prstGeom>
        </p:spPr>
      </p:pic>
      <p:pic>
        <p:nvPicPr>
          <p:cNvPr id="378" name="Рисунок 37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10" y="1764064"/>
            <a:ext cx="200250" cy="200250"/>
          </a:xfrm>
          <a:prstGeom prst="rect">
            <a:avLst/>
          </a:prstGeom>
        </p:spPr>
      </p:pic>
      <p:pic>
        <p:nvPicPr>
          <p:cNvPr id="379" name="Рисунок 378">
            <a:extLst>
              <a:ext uri="{FF2B5EF4-FFF2-40B4-BE49-F238E27FC236}">
                <a16:creationId xmlns:a16="http://schemas.microsoft.com/office/drawing/2014/main" id="{B3B80321-39AF-1F44-C978-9527AE990CE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95" y="2503475"/>
            <a:ext cx="178266" cy="148555"/>
          </a:xfrm>
          <a:prstGeom prst="rect">
            <a:avLst/>
          </a:prstGeom>
        </p:spPr>
      </p:pic>
      <p:sp>
        <p:nvSpPr>
          <p:cNvPr id="380" name="TextBox 19">
            <a:extLst>
              <a:ext uri="{FF2B5EF4-FFF2-40B4-BE49-F238E27FC236}">
                <a16:creationId xmlns:a16="http://schemas.microsoft.com/office/drawing/2014/main" id="{19F3B39B-B813-AA08-9475-609D4BAC9E93}"/>
              </a:ext>
            </a:extLst>
          </p:cNvPr>
          <p:cNvSpPr txBox="1"/>
          <p:nvPr/>
        </p:nvSpPr>
        <p:spPr>
          <a:xfrm>
            <a:off x="3795370" y="2381687"/>
            <a:ext cx="2281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внесение изменений в ЕГРЮЛ</a:t>
            </a:r>
            <a:r>
              <a:rPr lang="en-US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/</a:t>
            </a: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ЕГРИП</a:t>
            </a:r>
          </a:p>
        </p:txBody>
      </p:sp>
      <p:pic>
        <p:nvPicPr>
          <p:cNvPr id="381" name="Рисунок 380">
            <a:extLst>
              <a:ext uri="{FF2B5EF4-FFF2-40B4-BE49-F238E27FC236}">
                <a16:creationId xmlns:a16="http://schemas.microsoft.com/office/drawing/2014/main" id="{13FB0B9F-2095-F36A-1599-08470322F5B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27" y="2820250"/>
            <a:ext cx="190340" cy="178687"/>
          </a:xfrm>
          <a:prstGeom prst="rect">
            <a:avLst/>
          </a:prstGeom>
        </p:spPr>
      </p:pic>
      <p:sp>
        <p:nvSpPr>
          <p:cNvPr id="382" name="TextBox 27">
            <a:extLst>
              <a:ext uri="{FF2B5EF4-FFF2-40B4-BE49-F238E27FC236}">
                <a16:creationId xmlns:a16="http://schemas.microsoft.com/office/drawing/2014/main" id="{2113F663-C562-1179-9D19-CFB0214CFF1D}"/>
              </a:ext>
            </a:extLst>
          </p:cNvPr>
          <p:cNvSpPr txBox="1"/>
          <p:nvPr/>
        </p:nvSpPr>
        <p:spPr>
          <a:xfrm>
            <a:off x="3795370" y="2716731"/>
            <a:ext cx="20614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 err="1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самообследование</a:t>
            </a: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/>
            </a:r>
            <a:b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</a:b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по </a:t>
            </a: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обязательным требованиям</a:t>
            </a:r>
          </a:p>
        </p:txBody>
      </p:sp>
      <p:pic>
        <p:nvPicPr>
          <p:cNvPr id="383" name="Рисунок 382">
            <a:extLst>
              <a:ext uri="{FF2B5EF4-FFF2-40B4-BE49-F238E27FC236}">
                <a16:creationId xmlns:a16="http://schemas.microsoft.com/office/drawing/2014/main" id="{9D39FB59-D914-4F4A-D549-EB957DBF5F5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80" y="5553666"/>
            <a:ext cx="188123" cy="188123"/>
          </a:xfrm>
          <a:prstGeom prst="rect">
            <a:avLst/>
          </a:prstGeom>
        </p:spPr>
      </p:pic>
      <p:sp>
        <p:nvSpPr>
          <p:cNvPr id="384" name="TextBox 41">
            <a:extLst>
              <a:ext uri="{FF2B5EF4-FFF2-40B4-BE49-F238E27FC236}">
                <a16:creationId xmlns:a16="http://schemas.microsoft.com/office/drawing/2014/main" id="{39230367-7362-5F85-5D2C-A176DCAC5152}"/>
              </a:ext>
            </a:extLst>
          </p:cNvPr>
          <p:cNvSpPr txBox="1"/>
          <p:nvPr/>
        </p:nvSpPr>
        <p:spPr>
          <a:xfrm>
            <a:off x="9349858" y="5511737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база знаний</a:t>
            </a:r>
          </a:p>
        </p:txBody>
      </p:sp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F77D241C-65E2-B55A-25CF-30FA48C9000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48" y="2870345"/>
            <a:ext cx="235547" cy="235547"/>
          </a:xfrm>
          <a:prstGeom prst="rect">
            <a:avLst/>
          </a:prstGeom>
        </p:spPr>
      </p:pic>
      <p:sp>
        <p:nvSpPr>
          <p:cNvPr id="386" name="TextBox 30">
            <a:extLst>
              <a:ext uri="{FF2B5EF4-FFF2-40B4-BE49-F238E27FC236}">
                <a16:creationId xmlns:a16="http://schemas.microsoft.com/office/drawing/2014/main" id="{B5AB656C-2A71-0A0D-137E-B93FD9A3A18C}"/>
              </a:ext>
            </a:extLst>
          </p:cNvPr>
          <p:cNvSpPr txBox="1"/>
          <p:nvPr/>
        </p:nvSpPr>
        <p:spPr>
          <a:xfrm>
            <a:off x="6574133" y="2778071"/>
            <a:ext cx="19139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подбор и получение микрофинансирования</a:t>
            </a:r>
          </a:p>
        </p:txBody>
      </p:sp>
      <p:pic>
        <p:nvPicPr>
          <p:cNvPr id="387" name="Рисунок 386">
            <a:extLst>
              <a:ext uri="{FF2B5EF4-FFF2-40B4-BE49-F238E27FC236}">
                <a16:creationId xmlns:a16="http://schemas.microsoft.com/office/drawing/2014/main" id="{33D6574C-AE0A-F1F2-75DD-DF6534A1CDD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6" y="4632171"/>
            <a:ext cx="227720" cy="227720"/>
          </a:xfrm>
          <a:prstGeom prst="rect">
            <a:avLst/>
          </a:prstGeom>
        </p:spPr>
      </p:pic>
      <p:pic>
        <p:nvPicPr>
          <p:cNvPr id="388" name="Рисунок 387">
            <a:extLst>
              <a:ext uri="{FF2B5EF4-FFF2-40B4-BE49-F238E27FC236}">
                <a16:creationId xmlns:a16="http://schemas.microsoft.com/office/drawing/2014/main" id="{E69646A8-00D2-11B7-C2C7-CE46806EF27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19" y="5177149"/>
            <a:ext cx="197386" cy="186213"/>
          </a:xfrm>
          <a:prstGeom prst="rect">
            <a:avLst/>
          </a:prstGeom>
        </p:spPr>
      </p:pic>
      <p:sp>
        <p:nvSpPr>
          <p:cNvPr id="389" name="TextBox 388">
            <a:extLst>
              <a:ext uri="{FF2B5EF4-FFF2-40B4-BE49-F238E27FC236}">
                <a16:creationId xmlns:a16="http://schemas.microsoft.com/office/drawing/2014/main" id="{2C78B9FE-82B4-4654-43F4-39C5048A5F1B}"/>
              </a:ext>
            </a:extLst>
          </p:cNvPr>
          <p:cNvSpPr txBox="1"/>
          <p:nvPr/>
        </p:nvSpPr>
        <p:spPr>
          <a:xfrm>
            <a:off x="3839414" y="5141476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правовой гид</a:t>
            </a:r>
          </a:p>
        </p:txBody>
      </p:sp>
      <p:pic>
        <p:nvPicPr>
          <p:cNvPr id="390" name="Рисунок 38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49" y="4081168"/>
            <a:ext cx="149583" cy="138077"/>
          </a:xfrm>
          <a:prstGeom prst="rect">
            <a:avLst/>
          </a:prstGeom>
        </p:spPr>
      </p:pic>
      <p:sp>
        <p:nvSpPr>
          <p:cNvPr id="391" name="TextBox 390">
            <a:extLst>
              <a:ext uri="{FF2B5EF4-FFF2-40B4-BE49-F238E27FC236}">
                <a16:creationId xmlns:a16="http://schemas.microsoft.com/office/drawing/2014/main" id="{397DEA87-3C71-1C08-7FA3-040E67375C07}"/>
              </a:ext>
            </a:extLst>
          </p:cNvPr>
          <p:cNvSpPr txBox="1"/>
          <p:nvPr/>
        </p:nvSpPr>
        <p:spPr>
          <a:xfrm>
            <a:off x="3855366" y="4040841"/>
            <a:ext cx="20821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и</a:t>
            </a: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мущество для бизнеса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C8F69584-0D5E-07BA-AE8B-C73D83E057CD}"/>
              </a:ext>
            </a:extLst>
          </p:cNvPr>
          <p:cNvSpPr txBox="1"/>
          <p:nvPr/>
        </p:nvSpPr>
        <p:spPr>
          <a:xfrm>
            <a:off x="3849791" y="4331620"/>
            <a:ext cx="16641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</a:t>
            </a: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окупка франшизы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93" name="Рисунок 39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14" y="4296200"/>
            <a:ext cx="272808" cy="272808"/>
          </a:xfrm>
          <a:prstGeom prst="rect">
            <a:avLst/>
          </a:prstGeom>
        </p:spPr>
      </p:pic>
      <p:sp>
        <p:nvSpPr>
          <p:cNvPr id="394" name="Rounded Rectangle 79">
            <a:extLst>
              <a:ext uri="{FF2B5EF4-FFF2-40B4-BE49-F238E27FC236}">
                <a16:creationId xmlns:a16="http://schemas.microsoft.com/office/drawing/2014/main" id="{781139E3-56E1-F975-CFD8-8A44E25EBB8C}"/>
              </a:ext>
            </a:extLst>
          </p:cNvPr>
          <p:cNvSpPr/>
          <p:nvPr/>
        </p:nvSpPr>
        <p:spPr>
          <a:xfrm>
            <a:off x="481164" y="1092491"/>
            <a:ext cx="2541504" cy="2261380"/>
          </a:xfrm>
          <a:prstGeom prst="roundRect">
            <a:avLst>
              <a:gd name="adj" fmla="val 6275"/>
            </a:avLst>
          </a:prstGeom>
          <a:noFill/>
          <a:ln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5" name="Прямоугольник 70">
            <a:extLst>
              <a:ext uri="{FF2B5EF4-FFF2-40B4-BE49-F238E27FC236}">
                <a16:creationId xmlns:a16="http://schemas.microsoft.com/office/drawing/2014/main" id="{BC7023B2-D387-1868-454F-ACF6835B24F5}"/>
              </a:ext>
            </a:extLst>
          </p:cNvPr>
          <p:cNvSpPr/>
          <p:nvPr/>
        </p:nvSpPr>
        <p:spPr>
          <a:xfrm>
            <a:off x="731436" y="1259416"/>
            <a:ext cx="229388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Меры поддержки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64ABF9EE-4820-F84F-C419-F98458CF77DB}"/>
              </a:ext>
            </a:extLst>
          </p:cNvPr>
          <p:cNvSpPr txBox="1"/>
          <p:nvPr/>
        </p:nvSpPr>
        <p:spPr>
          <a:xfrm>
            <a:off x="1101285" y="1596123"/>
            <a:ext cx="1846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buNone/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меры поддержки</a:t>
            </a:r>
            <a:b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</a:b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бизнеса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97" name="Google Shape;181;p21">
            <a:extLst>
              <a:ext uri="{FF2B5EF4-FFF2-40B4-BE49-F238E27FC236}">
                <a16:creationId xmlns:a16="http://schemas.microsoft.com/office/drawing/2014/main" id="{0B6CADE4-9323-3D8A-D240-33515F9D0373}"/>
              </a:ext>
            </a:extLst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46515" y="1682418"/>
            <a:ext cx="215885" cy="18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Рисунок 397">
            <a:extLst>
              <a:ext uri="{FF2B5EF4-FFF2-40B4-BE49-F238E27FC236}">
                <a16:creationId xmlns:a16="http://schemas.microsoft.com/office/drawing/2014/main" id="{A41A55C8-F836-082D-A530-E2C3927D21A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0" y="2258203"/>
            <a:ext cx="215445" cy="215445"/>
          </a:xfrm>
          <a:prstGeom prst="rect">
            <a:avLst/>
          </a:prstGeom>
        </p:spPr>
      </p:pic>
      <p:sp>
        <p:nvSpPr>
          <p:cNvPr id="399" name="TextBox 34">
            <a:extLst>
              <a:ext uri="{FF2B5EF4-FFF2-40B4-BE49-F238E27FC236}">
                <a16:creationId xmlns:a16="http://schemas.microsoft.com/office/drawing/2014/main" id="{ED3E502C-E7EB-4758-F571-AC3F9E7C285D}"/>
              </a:ext>
            </a:extLst>
          </p:cNvPr>
          <p:cNvSpPr txBox="1"/>
          <p:nvPr/>
        </p:nvSpPr>
        <p:spPr>
          <a:xfrm>
            <a:off x="1120514" y="2070471"/>
            <a:ext cx="16524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поддержка предпринимателей новых регионов</a:t>
            </a:r>
          </a:p>
        </p:txBody>
      </p:sp>
      <p:sp>
        <p:nvSpPr>
          <p:cNvPr id="400" name="TextBox 34">
            <a:extLst>
              <a:ext uri="{FF2B5EF4-FFF2-40B4-BE49-F238E27FC236}">
                <a16:creationId xmlns:a16="http://schemas.microsoft.com/office/drawing/2014/main" id="{ED3E502C-E7EB-4758-F571-AC3F9E7C285D}"/>
              </a:ext>
            </a:extLst>
          </p:cNvPr>
          <p:cNvSpPr txBox="1"/>
          <p:nvPr/>
        </p:nvSpPr>
        <p:spPr>
          <a:xfrm>
            <a:off x="1120514" y="2668662"/>
            <a:ext cx="1652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экспресс-консультации по поддержке бизнеса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01" name="Рисунок 400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9" y="2779197"/>
            <a:ext cx="209954" cy="209954"/>
          </a:xfrm>
          <a:prstGeom prst="rect">
            <a:avLst/>
          </a:prstGeom>
        </p:spPr>
      </p:pic>
      <p:sp>
        <p:nvSpPr>
          <p:cNvPr id="402" name="Rounded Rectangle 18">
            <a:extLst>
              <a:ext uri="{FF2B5EF4-FFF2-40B4-BE49-F238E27FC236}">
                <a16:creationId xmlns:a16="http://schemas.microsoft.com/office/drawing/2014/main" id="{80CCBAB7-7006-C616-67BA-E08BBF05B737}"/>
              </a:ext>
            </a:extLst>
          </p:cNvPr>
          <p:cNvSpPr/>
          <p:nvPr/>
        </p:nvSpPr>
        <p:spPr>
          <a:xfrm>
            <a:off x="8842400" y="1094962"/>
            <a:ext cx="2847692" cy="2245179"/>
          </a:xfrm>
          <a:prstGeom prst="roundRect">
            <a:avLst>
              <a:gd name="adj" fmla="val 5847"/>
            </a:avLst>
          </a:prstGeom>
          <a:noFill/>
          <a:ln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3" name="Прямоугольник 92">
            <a:extLst>
              <a:ext uri="{FF2B5EF4-FFF2-40B4-BE49-F238E27FC236}">
                <a16:creationId xmlns:a16="http://schemas.microsoft.com/office/drawing/2014/main" id="{E3A27747-1D06-DCCF-8959-10818868BD79}"/>
              </a:ext>
            </a:extLst>
          </p:cNvPr>
          <p:cNvSpPr/>
          <p:nvPr/>
        </p:nvSpPr>
        <p:spPr>
          <a:xfrm>
            <a:off x="9081048" y="1261023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Продвижение и сбыт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9A0EF20C-8BAC-3ED9-5412-45BFDF8B478B}"/>
              </a:ext>
            </a:extLst>
          </p:cNvPr>
          <p:cNvSpPr txBox="1"/>
          <p:nvPr/>
        </p:nvSpPr>
        <p:spPr>
          <a:xfrm>
            <a:off x="9380200" y="1485369"/>
            <a:ext cx="15419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производственная кооперация и сбыт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86FF9BE6-E91D-5306-F254-FE9CDC013CB6}"/>
              </a:ext>
            </a:extLst>
          </p:cNvPr>
          <p:cNvSpPr txBox="1"/>
          <p:nvPr/>
        </p:nvSpPr>
        <p:spPr>
          <a:xfrm>
            <a:off x="9380200" y="1885850"/>
            <a:ext cx="16042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доступ к закупкам </a:t>
            </a: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крупных госкомпаний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F791A1DC-6D2B-682B-0DBC-0C28BD9891BC}"/>
              </a:ext>
            </a:extLst>
          </p:cNvPr>
          <p:cNvSpPr txBox="1"/>
          <p:nvPr/>
        </p:nvSpPr>
        <p:spPr>
          <a:xfrm>
            <a:off x="9380199" y="2325826"/>
            <a:ext cx="19338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запуск </a:t>
            </a: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рекламы</a:t>
            </a:r>
            <a:b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</a:b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с </a:t>
            </a:r>
            <a:r>
              <a:rPr lang="ru-RU" sz="10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Яндекс Бизнесом</a:t>
            </a:r>
          </a:p>
        </p:txBody>
      </p:sp>
      <p:pic>
        <p:nvPicPr>
          <p:cNvPr id="407" name="Google Shape;195;p21">
            <a:extLst>
              <a:ext uri="{FF2B5EF4-FFF2-40B4-BE49-F238E27FC236}">
                <a16:creationId xmlns:a16="http://schemas.microsoft.com/office/drawing/2014/main" id="{53643ACF-E7FB-89CF-540A-DAB52F688471}"/>
              </a:ext>
            </a:extLst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9081048" y="1562545"/>
            <a:ext cx="162314" cy="17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Рисунок 2">
            <a:extLst>
              <a:ext uri="{FF2B5EF4-FFF2-40B4-BE49-F238E27FC236}">
                <a16:creationId xmlns:a16="http://schemas.microsoft.com/office/drawing/2014/main" id="{8C199158-DABD-F85A-F100-3750213945FC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49" y="2378432"/>
            <a:ext cx="180022" cy="180022"/>
          </a:xfrm>
          <a:prstGeom prst="rect">
            <a:avLst/>
          </a:prstGeom>
        </p:spPr>
      </p:pic>
      <p:pic>
        <p:nvPicPr>
          <p:cNvPr id="409" name="Объект 3">
            <a:extLst>
              <a:ext uri="{FF2B5EF4-FFF2-40B4-BE49-F238E27FC236}">
                <a16:creationId xmlns:a16="http://schemas.microsoft.com/office/drawing/2014/main" id="{AE65AF30-B21D-B6E0-B4D6-5A1FB570D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38" y="1949452"/>
            <a:ext cx="212919" cy="212919"/>
          </a:xfrm>
        </p:spPr>
      </p:pic>
      <p:pic>
        <p:nvPicPr>
          <p:cNvPr id="410" name="Рисунок 40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78" y="2823853"/>
            <a:ext cx="257684" cy="262943"/>
          </a:xfrm>
          <a:prstGeom prst="rect">
            <a:avLst/>
          </a:prstGeom>
        </p:spPr>
      </p:pic>
      <p:sp>
        <p:nvSpPr>
          <p:cNvPr id="411" name="TextBox 410">
            <a:extLst>
              <a:ext uri="{FF2B5EF4-FFF2-40B4-BE49-F238E27FC236}">
                <a16:creationId xmlns:a16="http://schemas.microsoft.com/office/drawing/2014/main" id="{F791A1DC-6D2B-682B-0DBC-0C28BD9891BC}"/>
              </a:ext>
            </a:extLst>
          </p:cNvPr>
          <p:cNvSpPr txBox="1"/>
          <p:nvPr/>
        </p:nvSpPr>
        <p:spPr>
          <a:xfrm>
            <a:off x="9382951" y="2756368"/>
            <a:ext cx="1799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продажи на маркетплейсах</a:t>
            </a:r>
            <a:b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</a:br>
            <a:r>
              <a:rPr lang="ru-RU" sz="10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и в </a:t>
            </a:r>
            <a:r>
              <a:rPr lang="ru-RU" sz="1000" dirty="0" err="1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  <a:sym typeface="Montserrat Medium"/>
              </a:rPr>
              <a:t>соцсетях</a:t>
            </a:r>
            <a:endParaRPr lang="ru-RU" sz="10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4937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2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A5BB4C-475C-902C-1DAF-655069B1AE51}"/>
              </a:ext>
            </a:extLst>
          </p:cNvPr>
          <p:cNvSpPr/>
          <p:nvPr/>
        </p:nvSpPr>
        <p:spPr>
          <a:xfrm>
            <a:off x="481014" y="1552497"/>
            <a:ext cx="5359624" cy="954107"/>
          </a:xfrm>
          <a:prstGeom prst="roundRect">
            <a:avLst>
              <a:gd name="adj" fmla="val 11323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2E9370-C3EC-5FB5-5CBE-01A73B3B3F99}"/>
              </a:ext>
            </a:extLst>
          </p:cNvPr>
          <p:cNvSpPr/>
          <p:nvPr/>
        </p:nvSpPr>
        <p:spPr>
          <a:xfrm>
            <a:off x="6351364" y="1552497"/>
            <a:ext cx="5294328" cy="954107"/>
          </a:xfrm>
          <a:prstGeom prst="roundRect">
            <a:avLst>
              <a:gd name="adj" fmla="val 11323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B6AF1-8B23-D22C-53F5-4CE01E839227}"/>
              </a:ext>
            </a:extLst>
          </p:cNvPr>
          <p:cNvSpPr txBox="1"/>
          <p:nvPr/>
        </p:nvSpPr>
        <p:spPr>
          <a:xfrm>
            <a:off x="746816" y="1819643"/>
            <a:ext cx="41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 чем поддержка?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AC415-A3A5-246E-1FA8-0D0BFA99A843}"/>
              </a:ext>
            </a:extLst>
          </p:cNvPr>
          <p:cNvSpPr txBox="1"/>
          <p:nvPr/>
        </p:nvSpPr>
        <p:spPr>
          <a:xfrm>
            <a:off x="6685846" y="1819643"/>
            <a:ext cx="396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buClr>
                <a:schemeClr val="tx2"/>
              </a:buClr>
              <a:defRPr/>
            </a:pP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Какие результаты?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3E34A-621A-C6E4-6378-FE8119E34669}"/>
              </a:ext>
            </a:extLst>
          </p:cNvPr>
          <p:cNvSpPr txBox="1"/>
          <p:nvPr/>
        </p:nvSpPr>
        <p:spPr>
          <a:xfrm>
            <a:off x="5132497" y="1572096"/>
            <a:ext cx="1118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E90E7-9765-95D4-D6BE-31DA20D140C4}"/>
              </a:ext>
            </a:extLst>
          </p:cNvPr>
          <p:cNvSpPr txBox="1"/>
          <p:nvPr/>
        </p:nvSpPr>
        <p:spPr>
          <a:xfrm>
            <a:off x="10838059" y="1572096"/>
            <a:ext cx="1118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018F59-2FB8-66DE-5A5E-FA5DE71CB371}"/>
              </a:ext>
            </a:extLst>
          </p:cNvPr>
          <p:cNvCxnSpPr>
            <a:cxnSpLocks/>
          </p:cNvCxnSpPr>
          <p:nvPr/>
        </p:nvCxnSpPr>
        <p:spPr>
          <a:xfrm flipH="1">
            <a:off x="479425" y="5752633"/>
            <a:ext cx="11210667" cy="0"/>
          </a:xfrm>
          <a:prstGeom prst="line">
            <a:avLst/>
          </a:prstGeom>
          <a:ln w="127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478022F4-F7B9-09FE-8499-6E67EAC6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804" y="5935214"/>
            <a:ext cx="851223" cy="4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124">
            <a:extLst>
              <a:ext uri="{FF2B5EF4-FFF2-40B4-BE49-F238E27FC236}">
                <a16:creationId xmlns:a16="http://schemas.microsoft.com/office/drawing/2014/main" id="{72C55EF1-5A0D-FE7E-1A48-F65BA6F5CB14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4000578" y="5950080"/>
            <a:ext cx="851223" cy="410041"/>
          </a:xfrm>
          <a:prstGeom prst="rect">
            <a:avLst/>
          </a:prstGeom>
        </p:spPr>
      </p:pic>
      <p:pic>
        <p:nvPicPr>
          <p:cNvPr id="41" name="Рисунок 125">
            <a:extLst>
              <a:ext uri="{FF2B5EF4-FFF2-40B4-BE49-F238E27FC236}">
                <a16:creationId xmlns:a16="http://schemas.microsoft.com/office/drawing/2014/main" id="{DFE125E4-B8F6-D7BC-12F1-EB700C2A8B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99" y="6045158"/>
            <a:ext cx="928902" cy="163865"/>
          </a:xfrm>
          <a:prstGeom prst="rect">
            <a:avLst/>
          </a:prstGeom>
        </p:spPr>
      </p:pic>
      <p:pic>
        <p:nvPicPr>
          <p:cNvPr id="44" name="Picture 6" descr="Как у всех: X5 Retail Group представила новый логотип | ПРОДУКТ медиа">
            <a:extLst>
              <a:ext uri="{FF2B5EF4-FFF2-40B4-BE49-F238E27FC236}">
                <a16:creationId xmlns:a16="http://schemas.microsoft.com/office/drawing/2014/main" id="{70AB7F5A-A3BA-F171-F083-4B05F1EB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99" y="5981331"/>
            <a:ext cx="573500" cy="3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s://argoclima.com/wp-content/uploads/2020/04/metro-ag-logo.jpg">
            <a:extLst>
              <a:ext uri="{FF2B5EF4-FFF2-40B4-BE49-F238E27FC236}">
                <a16:creationId xmlns:a16="http://schemas.microsoft.com/office/drawing/2014/main" id="{DD723186-5242-D5AF-1AA4-049F2C98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78" y="6020715"/>
            <a:ext cx="852967" cy="2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0" descr="https://webpulse.imgsmail.ru/imgpreview?mb=webpulse&amp;key=pulse_cabinet-image-93d42a6e-8c73-4bd0-9d92-b85a1a97a76b">
            <a:extLst>
              <a:ext uri="{FF2B5EF4-FFF2-40B4-BE49-F238E27FC236}">
                <a16:creationId xmlns:a16="http://schemas.microsoft.com/office/drawing/2014/main" id="{8AF4F4EA-2C16-573E-5966-F51BD403D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6" b="24448"/>
          <a:stretch/>
        </p:blipFill>
        <p:spPr bwMode="auto">
          <a:xfrm>
            <a:off x="7896496" y="5959417"/>
            <a:ext cx="1019674" cy="3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139">
            <a:extLst>
              <a:ext uri="{FF2B5EF4-FFF2-40B4-BE49-F238E27FC236}">
                <a16:creationId xmlns:a16="http://schemas.microsoft.com/office/drawing/2014/main" id="{04628DCB-1A70-8C77-84FB-B3B9DCAA57B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21" y="6050404"/>
            <a:ext cx="1263947" cy="157993"/>
          </a:xfrm>
          <a:prstGeom prst="rect">
            <a:avLst/>
          </a:prstGeom>
        </p:spPr>
      </p:pic>
      <p:pic>
        <p:nvPicPr>
          <p:cNvPr id="49" name="Рисунок 140">
            <a:extLst>
              <a:ext uri="{FF2B5EF4-FFF2-40B4-BE49-F238E27FC236}">
                <a16:creationId xmlns:a16="http://schemas.microsoft.com/office/drawing/2014/main" id="{F4BDDB11-DF7B-ED2E-2422-0E07E9D0AF4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83" y="6035377"/>
            <a:ext cx="995480" cy="18762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208D7C2-0160-81E2-D1D2-ED34AC1065A9}"/>
              </a:ext>
            </a:extLst>
          </p:cNvPr>
          <p:cNvSpPr txBox="1"/>
          <p:nvPr/>
        </p:nvSpPr>
        <p:spPr>
          <a:xfrm>
            <a:off x="1044352" y="2626000"/>
            <a:ext cx="4303213" cy="54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Открываем доступ к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потребностям российских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частных и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иностранных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компаний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3077C3-C075-8D5A-8CA2-779E1CE71E79}"/>
              </a:ext>
            </a:extLst>
          </p:cNvPr>
          <p:cNvSpPr txBox="1"/>
          <p:nvPr/>
        </p:nvSpPr>
        <p:spPr>
          <a:xfrm>
            <a:off x="1044352" y="3220518"/>
            <a:ext cx="5081827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Помогаем найти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партнера/поставщика/заказчика 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5C01BE-A59E-68C5-C899-C325396ABCD0}"/>
              </a:ext>
            </a:extLst>
          </p:cNvPr>
          <p:cNvSpPr txBox="1"/>
          <p:nvPr/>
        </p:nvSpPr>
        <p:spPr>
          <a:xfrm>
            <a:off x="1044352" y="3654103"/>
            <a:ext cx="4877234" cy="3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lnSpc>
                <a:spcPct val="107000"/>
              </a:lnSpc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Организуем и сопровождаем переговоры с заказчиками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BE14BE-2824-698F-5E4A-9797C2D3C341}"/>
              </a:ext>
            </a:extLst>
          </p:cNvPr>
          <p:cNvSpPr txBox="1"/>
          <p:nvPr/>
        </p:nvSpPr>
        <p:spPr>
          <a:xfrm>
            <a:off x="1044352" y="4887860"/>
            <a:ext cx="5317547" cy="3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Проводим обучение и консультации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4A87422-E8C2-0ECD-CCA8-57A2C9F61878}"/>
              </a:ext>
            </a:extLst>
          </p:cNvPr>
          <p:cNvGrpSpPr/>
          <p:nvPr/>
        </p:nvGrpSpPr>
        <p:grpSpPr>
          <a:xfrm>
            <a:off x="746816" y="3267526"/>
            <a:ext cx="237577" cy="237577"/>
            <a:chOff x="636869" y="1755697"/>
            <a:chExt cx="296825" cy="29682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180101B-245C-B6E3-F75D-6F88D8903A42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99083DF0-D66F-E496-557F-1AEC5183E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F6AF33-1A04-3C96-6A51-F96430DBF3CC}"/>
              </a:ext>
            </a:extLst>
          </p:cNvPr>
          <p:cNvGrpSpPr/>
          <p:nvPr/>
        </p:nvGrpSpPr>
        <p:grpSpPr>
          <a:xfrm>
            <a:off x="746816" y="3686356"/>
            <a:ext cx="237577" cy="237577"/>
            <a:chOff x="636869" y="1755697"/>
            <a:chExt cx="296825" cy="29682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7926F5B-8523-6BA0-84C8-9D4FDA900003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ED8E40B3-0C84-4E0C-FAA6-FFBC8CCD5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6430D91-594B-15B0-9D3C-71C61184F9B9}"/>
              </a:ext>
            </a:extLst>
          </p:cNvPr>
          <p:cNvGrpSpPr/>
          <p:nvPr/>
        </p:nvGrpSpPr>
        <p:grpSpPr>
          <a:xfrm>
            <a:off x="746816" y="4105186"/>
            <a:ext cx="237577" cy="237577"/>
            <a:chOff x="636869" y="1755697"/>
            <a:chExt cx="296825" cy="29682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8C4321-3C51-6644-80E2-AB9971EF776C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CFEB346F-AC85-7326-5016-9B7729006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C1212EC-7503-C836-6CC4-0CF93A21E1F6}"/>
              </a:ext>
            </a:extLst>
          </p:cNvPr>
          <p:cNvGrpSpPr/>
          <p:nvPr/>
        </p:nvGrpSpPr>
        <p:grpSpPr>
          <a:xfrm>
            <a:off x="746816" y="4524016"/>
            <a:ext cx="237577" cy="237577"/>
            <a:chOff x="636869" y="1755697"/>
            <a:chExt cx="296825" cy="29682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34DFDA0-0BB5-353E-400E-AC96B0797381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BACFBF29-EAC5-3EB1-909B-88EE59959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AB4A782-1C20-4F20-5505-6D0234425F0E}"/>
              </a:ext>
            </a:extLst>
          </p:cNvPr>
          <p:cNvSpPr txBox="1"/>
          <p:nvPr/>
        </p:nvSpPr>
        <p:spPr>
          <a:xfrm>
            <a:off x="1044352" y="4095331"/>
            <a:ext cx="5317547" cy="3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Организуем торгово-закупочные сессии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4463A7-0E1D-1472-DA38-FECD73C7EA4A}"/>
              </a:ext>
            </a:extLst>
          </p:cNvPr>
          <p:cNvGrpSpPr/>
          <p:nvPr/>
        </p:nvGrpSpPr>
        <p:grpSpPr>
          <a:xfrm>
            <a:off x="746816" y="4942846"/>
            <a:ext cx="237577" cy="237577"/>
            <a:chOff x="636869" y="1755697"/>
            <a:chExt cx="296825" cy="29682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E1E1E07-F1E1-BDB8-7001-B2252063D7AE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5B1EB25C-0143-D950-1113-320AC77FD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id="{E4A87422-E8C2-0ECD-CCA8-57A2C9F61878}"/>
              </a:ext>
            </a:extLst>
          </p:cNvPr>
          <p:cNvGrpSpPr/>
          <p:nvPr/>
        </p:nvGrpSpPr>
        <p:grpSpPr>
          <a:xfrm>
            <a:off x="755840" y="2663080"/>
            <a:ext cx="237577" cy="237577"/>
            <a:chOff x="636869" y="1755697"/>
            <a:chExt cx="296825" cy="296825"/>
          </a:xfrm>
        </p:grpSpPr>
        <p:sp>
          <p:nvSpPr>
            <p:cNvPr id="67" name="Oval 54">
              <a:extLst>
                <a:ext uri="{FF2B5EF4-FFF2-40B4-BE49-F238E27FC236}">
                  <a16:creationId xmlns:a16="http://schemas.microsoft.com/office/drawing/2014/main" id="{9180101B-245C-B6E3-F75D-6F88D8903A42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2" name="Graphic 55">
              <a:extLst>
                <a:ext uri="{FF2B5EF4-FFF2-40B4-BE49-F238E27FC236}">
                  <a16:creationId xmlns:a16="http://schemas.microsoft.com/office/drawing/2014/main" id="{99083DF0-D66F-E496-557F-1AEC5183E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4BE14BE-2824-698F-5E4A-9797C2D3C341}"/>
              </a:ext>
            </a:extLst>
          </p:cNvPr>
          <p:cNvSpPr txBox="1"/>
          <p:nvPr/>
        </p:nvSpPr>
        <p:spPr>
          <a:xfrm>
            <a:off x="1044352" y="4500949"/>
            <a:ext cx="5317547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Помогаем попасть на полки торговых федеральных сетей</a:t>
            </a:r>
          </a:p>
        </p:txBody>
      </p:sp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id="{2C167BD2-248E-A1C1-E554-CC5F06521BB7}"/>
              </a:ext>
            </a:extLst>
          </p:cNvPr>
          <p:cNvSpPr/>
          <p:nvPr/>
        </p:nvSpPr>
        <p:spPr>
          <a:xfrm>
            <a:off x="6603317" y="2942739"/>
            <a:ext cx="188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270+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3">
            <a:extLst>
              <a:ext uri="{FF2B5EF4-FFF2-40B4-BE49-F238E27FC236}">
                <a16:creationId xmlns:a16="http://schemas.microsoft.com/office/drawing/2014/main" id="{10A6C100-837C-21C4-E7B9-BA5549DE14F7}"/>
              </a:ext>
            </a:extLst>
          </p:cNvPr>
          <p:cNvSpPr/>
          <p:nvPr/>
        </p:nvSpPr>
        <p:spPr>
          <a:xfrm>
            <a:off x="6603317" y="3946190"/>
            <a:ext cx="266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 lvl="0">
              <a:defRPr/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10 600+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3">
            <a:extLst>
              <a:ext uri="{FF2B5EF4-FFF2-40B4-BE49-F238E27FC236}">
                <a16:creationId xmlns:a16="http://schemas.microsoft.com/office/drawing/2014/main" id="{ED902369-0DDE-6A99-B745-CC6011E6BCD6}"/>
              </a:ext>
            </a:extLst>
          </p:cNvPr>
          <p:cNvSpPr/>
          <p:nvPr/>
        </p:nvSpPr>
        <p:spPr>
          <a:xfrm>
            <a:off x="6603317" y="4842080"/>
            <a:ext cx="188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700+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4BAEF8-FDEC-C536-0A0E-45AA20BE1CAC}"/>
              </a:ext>
            </a:extLst>
          </p:cNvPr>
          <p:cNvSpPr txBox="1"/>
          <p:nvPr/>
        </p:nvSpPr>
        <p:spPr>
          <a:xfrm>
            <a:off x="8373822" y="2788851"/>
            <a:ext cx="302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российских и зарубежных </a:t>
            </a:r>
          </a:p>
          <a:p>
            <a:pPr marR="2786"/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компаний продовольственного </a:t>
            </a:r>
          </a:p>
          <a:p>
            <a:pPr marR="2786"/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 непродовольственного </a:t>
            </a:r>
          </a:p>
          <a:p>
            <a:pPr marR="2786"/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сектора ищут поставщиков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27056F-1AFA-B4DD-6F8B-BCA57372D94F}"/>
              </a:ext>
            </a:extLst>
          </p:cNvPr>
          <p:cNvSpPr txBox="1"/>
          <p:nvPr/>
        </p:nvSpPr>
        <p:spPr>
          <a:xfrm>
            <a:off x="8373822" y="4007745"/>
            <a:ext cx="31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запросных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позиций –</a:t>
            </a:r>
          </a:p>
          <a:p>
            <a:pPr marR="2786"/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текущий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спрос на продукцию МСП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11D98C-9D4C-86A6-8813-F25057250AEE}"/>
              </a:ext>
            </a:extLst>
          </p:cNvPr>
          <p:cNvSpPr txBox="1"/>
          <p:nvPr/>
        </p:nvSpPr>
        <p:spPr>
          <a:xfrm>
            <a:off x="8373823" y="4903635"/>
            <a:ext cx="293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предпринимателей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уже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стали поставщиками 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9" y="5923461"/>
            <a:ext cx="1854384" cy="417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14" y="5935214"/>
            <a:ext cx="539034" cy="36606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4BE14BE-2824-698F-5E4A-9797C2D3C341}"/>
              </a:ext>
            </a:extLst>
          </p:cNvPr>
          <p:cNvSpPr txBox="1"/>
          <p:nvPr/>
        </p:nvSpPr>
        <p:spPr>
          <a:xfrm>
            <a:off x="1044352" y="5311405"/>
            <a:ext cx="5317547" cy="3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Помогаем организовать «Фермерские островки»</a:t>
            </a:r>
          </a:p>
        </p:txBody>
      </p:sp>
      <p:grpSp>
        <p:nvGrpSpPr>
          <p:cNvPr id="76" name="Group 68">
            <a:extLst>
              <a:ext uri="{FF2B5EF4-FFF2-40B4-BE49-F238E27FC236}">
                <a16:creationId xmlns:a16="http://schemas.microsoft.com/office/drawing/2014/main" id="{684463A7-0E1D-1472-DA38-FECD73C7EA4A}"/>
              </a:ext>
            </a:extLst>
          </p:cNvPr>
          <p:cNvGrpSpPr/>
          <p:nvPr/>
        </p:nvGrpSpPr>
        <p:grpSpPr>
          <a:xfrm>
            <a:off x="746816" y="5366391"/>
            <a:ext cx="237577" cy="237577"/>
            <a:chOff x="636869" y="1755697"/>
            <a:chExt cx="296825" cy="296825"/>
          </a:xfrm>
        </p:grpSpPr>
        <p:sp>
          <p:nvSpPr>
            <p:cNvPr id="77" name="Oval 69">
              <a:extLst>
                <a:ext uri="{FF2B5EF4-FFF2-40B4-BE49-F238E27FC236}">
                  <a16:creationId xmlns:a16="http://schemas.microsoft.com/office/drawing/2014/main" id="{FE1E1E07-F1E1-BDB8-7001-B2252063D7AE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8" name="Graphic 70">
              <a:extLst>
                <a:ext uri="{FF2B5EF4-FFF2-40B4-BE49-F238E27FC236}">
                  <a16:creationId xmlns:a16="http://schemas.microsoft.com/office/drawing/2014/main" id="{5B1EB25C-0143-D950-1113-320AC77FD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sp>
        <p:nvSpPr>
          <p:cNvPr id="80" name="Прямоугольник 79"/>
          <p:cNvSpPr/>
          <p:nvPr/>
        </p:nvSpPr>
        <p:spPr>
          <a:xfrm>
            <a:off x="345596" y="209868"/>
            <a:ext cx="1035569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38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Сервис</a:t>
            </a:r>
          </a:p>
          <a:p>
            <a:pPr marR="2786">
              <a:lnSpc>
                <a:spcPts val="38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«Производственная кооперация и сбыт»</a:t>
            </a:r>
          </a:p>
        </p:txBody>
      </p:sp>
      <p:pic>
        <p:nvPicPr>
          <p:cNvPr id="79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732E9370-C3EC-5FB5-5CBE-01A73B3B3F99}"/>
              </a:ext>
            </a:extLst>
          </p:cNvPr>
          <p:cNvSpPr/>
          <p:nvPr/>
        </p:nvSpPr>
        <p:spPr>
          <a:xfrm>
            <a:off x="6177832" y="1822557"/>
            <a:ext cx="5359623" cy="707366"/>
          </a:xfrm>
          <a:prstGeom prst="roundRect">
            <a:avLst>
              <a:gd name="adj" fmla="val 17421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732E9370-C3EC-5FB5-5CBE-01A73B3B3F99}"/>
              </a:ext>
            </a:extLst>
          </p:cNvPr>
          <p:cNvSpPr/>
          <p:nvPr/>
        </p:nvSpPr>
        <p:spPr>
          <a:xfrm>
            <a:off x="293352" y="1825689"/>
            <a:ext cx="5359623" cy="707366"/>
          </a:xfrm>
          <a:prstGeom prst="roundRect">
            <a:avLst>
              <a:gd name="adj" fmla="val 17421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Овал 35"/>
          <p:cNvSpPr/>
          <p:nvPr/>
        </p:nvSpPr>
        <p:spPr>
          <a:xfrm>
            <a:off x="5798433" y="4285069"/>
            <a:ext cx="542986" cy="53649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5" name="Овал 34"/>
          <p:cNvSpPr/>
          <p:nvPr/>
        </p:nvSpPr>
        <p:spPr>
          <a:xfrm>
            <a:off x="5798433" y="3321988"/>
            <a:ext cx="542986" cy="53649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4" name="Овал 33"/>
          <p:cNvSpPr/>
          <p:nvPr/>
        </p:nvSpPr>
        <p:spPr>
          <a:xfrm>
            <a:off x="367000" y="5294317"/>
            <a:ext cx="542986" cy="53649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Овал 5"/>
          <p:cNvSpPr/>
          <p:nvPr/>
        </p:nvSpPr>
        <p:spPr>
          <a:xfrm>
            <a:off x="367000" y="3990415"/>
            <a:ext cx="542986" cy="53649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1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45596" y="2676159"/>
            <a:ext cx="642013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38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5 модулей </a:t>
            </a:r>
            <a:r>
              <a:rPr lang="ru-RU" sz="2800" b="1" dirty="0" smtClean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сервиса</a:t>
            </a:r>
            <a:endParaRPr lang="ru-RU" sz="2800" b="1" dirty="0">
              <a:solidFill>
                <a:srgbClr val="9165E8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5596" y="209868"/>
            <a:ext cx="1035569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38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Сервис</a:t>
            </a:r>
          </a:p>
          <a:p>
            <a:pPr marR="2786">
              <a:lnSpc>
                <a:spcPts val="38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«Производственная кооперация и сбыт»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99269" y="4108535"/>
            <a:ext cx="44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Реестр промышленных компаний</a:t>
            </a:r>
          </a:p>
          <a:p>
            <a:r>
              <a:rPr lang="ru-RU" dirty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Предложение непродовольственных товаров от субъектов МСП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352" y="3206298"/>
            <a:ext cx="562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4767"/>
            <a:r>
              <a:rPr lang="ru-RU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Для промышленных компаний и производителей непродовольственной </a:t>
            </a:r>
            <a:r>
              <a:rPr lang="ru-RU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продукции:</a:t>
            </a:r>
            <a:endParaRPr lang="ru-RU" b="1" dirty="0">
              <a:solidFill>
                <a:srgbClr val="4FCEF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38493" y="5392226"/>
            <a:ext cx="3937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Стать поставщиком ритейлеров и производителей</a:t>
            </a:r>
          </a:p>
          <a:p>
            <a:r>
              <a:rPr lang="ru-RU" dirty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Потребности крупного бизнеса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6069926" y="3440108"/>
            <a:ext cx="5745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Реестр поставщиков продуктов питания</a:t>
            </a:r>
            <a:endParaRPr lang="en-US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  <a:p>
            <a:r>
              <a:rPr lang="ru-RU" dirty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Предложение продуктов питания от субъектов МСП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5745890" y="2680751"/>
            <a:ext cx="491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4767"/>
            <a:r>
              <a:rPr lang="ru-RU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Для поставщиков продуктов </a:t>
            </a:r>
            <a:r>
              <a:rPr lang="ru-RU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питания: </a:t>
            </a:r>
            <a:endParaRPr lang="ru-RU" b="1" dirty="0">
              <a:solidFill>
                <a:srgbClr val="4FCEF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069926" y="4385534"/>
            <a:ext cx="5900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Попасть на полки торговых сетей</a:t>
            </a:r>
            <a:endParaRPr lang="en-US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  <a:p>
            <a:r>
              <a:rPr lang="ru-RU" dirty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Потребности федеральных торговых сетей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5596" y="1247621"/>
            <a:ext cx="104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4767"/>
            <a:r>
              <a:rPr lang="ru-RU" sz="2400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Персональная поддержка </a:t>
            </a:r>
            <a:r>
              <a:rPr lang="ru-RU" sz="24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МСП-поставщиков:</a:t>
            </a:r>
            <a:endParaRPr lang="ru-RU" sz="2400" b="1" dirty="0">
              <a:solidFill>
                <a:srgbClr val="4FCEF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5596" y="1866604"/>
            <a:ext cx="5083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поиск потребностей </a:t>
            </a: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крупных компаний и отправка предложений онлайн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16227" y="1857448"/>
            <a:ext cx="5452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помощь в коммуникации МСП-поставщиков с </a:t>
            </a:r>
            <a:r>
              <a:rPr lang="ru-RU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крупными компаниями </a:t>
            </a: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 </a:t>
            </a:r>
            <a:r>
              <a:rPr lang="ru-RU" b="1" dirty="0" err="1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ритейлерами</a:t>
            </a: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67000" y="2605620"/>
            <a:ext cx="1182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798433" y="5250939"/>
            <a:ext cx="542986" cy="53649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41" name="Прямоугольник 40"/>
          <p:cNvSpPr/>
          <p:nvPr/>
        </p:nvSpPr>
        <p:spPr>
          <a:xfrm>
            <a:off x="6066506" y="5287292"/>
            <a:ext cx="5993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Стать поставщиком «Фермерского островка»</a:t>
            </a:r>
          </a:p>
          <a:p>
            <a:r>
              <a:rPr lang="ru-RU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Потребности </a:t>
            </a:r>
            <a:r>
              <a:rPr lang="ru-RU" dirty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«Фермерских </a:t>
            </a:r>
            <a:r>
              <a:rPr lang="ru-RU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островков» </a:t>
            </a:r>
            <a:r>
              <a:rPr lang="ru-RU" dirty="0"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в продукции фермеров и сельхозтоваропроизводителей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912" y="337492"/>
            <a:ext cx="1266517" cy="1260000"/>
          </a:xfrm>
          <a:prstGeom prst="rect">
            <a:avLst/>
          </a:prstGeom>
        </p:spPr>
      </p:pic>
      <p:pic>
        <p:nvPicPr>
          <p:cNvPr id="46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275957" y="124077"/>
            <a:ext cx="579157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38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Реестр промышленных компаний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918" y="5429696"/>
            <a:ext cx="1280991" cy="1274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178" y="1144245"/>
            <a:ext cx="3632212" cy="3657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23" y="717323"/>
            <a:ext cx="1457268" cy="60264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937" y="703723"/>
            <a:ext cx="5162011" cy="5996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0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297775" y="142199"/>
            <a:ext cx="770738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38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Стать поставщиком ритейлеров</a:t>
            </a:r>
          </a:p>
          <a:p>
            <a:pPr marR="2786">
              <a:lnSpc>
                <a:spcPts val="3800"/>
              </a:lnSpc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 производителей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2" y="5206575"/>
            <a:ext cx="1298727" cy="1315000"/>
          </a:xfrm>
          <a:prstGeom prst="rect">
            <a:avLst/>
          </a:prstGeom>
        </p:spPr>
      </p:pic>
      <p:pic>
        <p:nvPicPr>
          <p:cNvPr id="9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06" y="1525682"/>
            <a:ext cx="4367507" cy="33643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862" y="703723"/>
            <a:ext cx="1053116" cy="60554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327" y="775713"/>
            <a:ext cx="5063160" cy="59269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5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5115" y="1473908"/>
            <a:ext cx="327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8181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Международная кооперация</a:t>
            </a:r>
            <a:endParaRPr lang="ru-RU" dirty="0"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477" y="1473908"/>
            <a:ext cx="345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8181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Межрегиональная кооперация</a:t>
            </a:r>
            <a:endParaRPr lang="ru-RU" dirty="0"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249833" y="2552172"/>
          <a:ext cx="4922751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630">
                  <a:extLst>
                    <a:ext uri="{9D8B030D-6E8A-4147-A177-3AD203B41FA5}">
                      <a16:colId xmlns:a16="http://schemas.microsoft.com/office/drawing/2014/main" val="2386158612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val="625226143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141082409"/>
                    </a:ext>
                  </a:extLst>
                </a:gridCol>
                <a:gridCol w="764772">
                  <a:extLst>
                    <a:ext uri="{9D8B030D-6E8A-4147-A177-3AD203B41FA5}">
                      <a16:colId xmlns:a16="http://schemas.microsoft.com/office/drawing/2014/main" val="3038914209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 Количество заказчиков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Root UI" panose="020B0303020202020204" pitchFamily="34" charset="-52"/>
                        <a:ea typeface="PT Root UI" panose="020B03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59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9165E8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 72</a:t>
                      </a:r>
                      <a:endParaRPr lang="ru-RU" sz="1600" b="0" i="0" u="none" strike="noStrike" dirty="0">
                        <a:solidFill>
                          <a:srgbClr val="9165E8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701637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 Количество </a:t>
                      </a:r>
                      <a:r>
                        <a:rPr lang="ru-RU" sz="1600" u="none" strike="noStrike" dirty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откликов от МСП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Root UI" panose="020B0303020202020204" pitchFamily="34" charset="-52"/>
                        <a:ea typeface="PT Root UI" panose="020B03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127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306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9165E8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 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203252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 Количество </a:t>
                      </a:r>
                      <a:r>
                        <a:rPr lang="ru-RU" sz="1600" u="none" strike="noStrike" dirty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сделок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Root UI" panose="020B0303020202020204" pitchFamily="34" charset="-52"/>
                        <a:ea typeface="PT Root UI" panose="020B03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9165E8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 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954667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142462" y="2298825"/>
            <a:ext cx="59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2022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89709" y="2298825"/>
            <a:ext cx="596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2023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37894" y="2556620"/>
          <a:ext cx="4922751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630">
                  <a:extLst>
                    <a:ext uri="{9D8B030D-6E8A-4147-A177-3AD203B41FA5}">
                      <a16:colId xmlns:a16="http://schemas.microsoft.com/office/drawing/2014/main" val="2386158612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val="625226143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141082409"/>
                    </a:ext>
                  </a:extLst>
                </a:gridCol>
                <a:gridCol w="764772">
                  <a:extLst>
                    <a:ext uri="{9D8B030D-6E8A-4147-A177-3AD203B41FA5}">
                      <a16:colId xmlns:a16="http://schemas.microsoft.com/office/drawing/2014/main" val="3038914209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 Количество заказчиков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Root UI" panose="020B0303020202020204" pitchFamily="34" charset="-52"/>
                        <a:ea typeface="PT Root UI" panose="020B03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247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9165E8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 202</a:t>
                      </a:r>
                      <a:endParaRPr lang="ru-RU" sz="1600" b="0" i="0" u="none" strike="noStrike" dirty="0">
                        <a:solidFill>
                          <a:srgbClr val="9165E8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701637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 Количество </a:t>
                      </a:r>
                      <a:r>
                        <a:rPr lang="ru-RU" sz="1600" u="none" strike="noStrike" dirty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откликов от МСП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Root UI" panose="020B0303020202020204" pitchFamily="34" charset="-52"/>
                        <a:ea typeface="PT Root UI" panose="020B03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978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T Root UI Bold" panose="020B0603020202020204" pitchFamily="34" charset="-52"/>
                        <a:ea typeface="PT Root UI Bold" panose="020B06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9165E8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 542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203252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 Количество </a:t>
                      </a:r>
                      <a:r>
                        <a:rPr lang="ru-RU" sz="1600" u="none" strike="noStrike" dirty="0">
                          <a:effectLst/>
                          <a:latin typeface="PT Root UI" panose="020B0303020202020204" pitchFamily="34" charset="-52"/>
                          <a:ea typeface="PT Root UI" panose="020B0303020202020204" pitchFamily="34" charset="-52"/>
                        </a:rPr>
                        <a:t>сделок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T Root UI" panose="020B0303020202020204" pitchFamily="34" charset="-52"/>
                        <a:ea typeface="PT Root UI" panose="020B0303020202020204" pitchFamily="3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9165E8"/>
                          </a:solidFill>
                          <a:effectLst/>
                          <a:latin typeface="PT Root UI Bold" panose="020B0603020202020204" pitchFamily="34" charset="-52"/>
                          <a:ea typeface="PT Root UI Bold" panose="020B0603020202020204" pitchFamily="34" charset="-52"/>
                        </a:rPr>
                        <a:t> 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9546673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330523" y="2303273"/>
            <a:ext cx="59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2022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77770" y="2303273"/>
            <a:ext cx="596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2023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5115" y="1760440"/>
            <a:ext cx="251395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Разместили </a:t>
            </a:r>
            <a:r>
              <a:rPr lang="ru-RU" sz="1600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спрос</a:t>
            </a:r>
          </a:p>
          <a:p>
            <a:r>
              <a:rPr lang="ru-RU" b="1" dirty="0" smtClean="0">
                <a:solidFill>
                  <a:srgbClr val="18181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72</a:t>
            </a:r>
            <a:r>
              <a:rPr lang="ru-RU" b="1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</a:t>
            </a:r>
            <a:r>
              <a:rPr lang="ru-RU" sz="1600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компании из </a:t>
            </a:r>
            <a:r>
              <a:rPr lang="ru-RU" sz="1600" b="1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12</a:t>
            </a:r>
            <a:r>
              <a:rPr lang="ru-RU" b="1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</a:t>
            </a:r>
            <a:r>
              <a:rPr lang="ru-RU" sz="1600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стран</a:t>
            </a:r>
            <a:endParaRPr lang="ru-RU" sz="16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2477" y="1760441"/>
            <a:ext cx="52382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Разместили спрос</a:t>
            </a:r>
          </a:p>
          <a:p>
            <a:r>
              <a:rPr lang="ru-RU" b="1" dirty="0" smtClean="0">
                <a:solidFill>
                  <a:srgbClr val="18181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123</a:t>
            </a:r>
            <a:r>
              <a:rPr lang="ru-RU" sz="1600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крупные компании и </a:t>
            </a:r>
            <a:r>
              <a:rPr lang="ru-RU" sz="1600" b="1" dirty="0" smtClean="0">
                <a:solidFill>
                  <a:srgbClr val="18181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79</a:t>
            </a:r>
            <a:r>
              <a:rPr lang="ru-RU" sz="1600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МСП из </a:t>
            </a:r>
            <a:r>
              <a:rPr lang="ru-RU" sz="1600" b="1" dirty="0" smtClean="0">
                <a:solidFill>
                  <a:srgbClr val="18181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58</a:t>
            </a:r>
            <a:r>
              <a:rPr lang="ru-RU" sz="1600" b="1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</a:t>
            </a:r>
            <a:r>
              <a:rPr lang="ru-RU" sz="1600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субъектов РФ</a:t>
            </a:r>
            <a:endParaRPr lang="ru-RU" sz="16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A0A5BB4C-475C-902C-1DAF-655069B1AE51}"/>
              </a:ext>
            </a:extLst>
          </p:cNvPr>
          <p:cNvSpPr/>
          <p:nvPr/>
        </p:nvSpPr>
        <p:spPr>
          <a:xfrm>
            <a:off x="296134" y="1374780"/>
            <a:ext cx="5697342" cy="2282823"/>
          </a:xfrm>
          <a:prstGeom prst="roundRect">
            <a:avLst>
              <a:gd name="adj" fmla="val 6650"/>
            </a:avLst>
          </a:prstGeom>
          <a:noFill/>
          <a:ln>
            <a:solidFill>
              <a:srgbClr val="916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rgbClr val="9165E8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A0A5BB4C-475C-902C-1DAF-655069B1AE51}"/>
              </a:ext>
            </a:extLst>
          </p:cNvPr>
          <p:cNvSpPr/>
          <p:nvPr/>
        </p:nvSpPr>
        <p:spPr>
          <a:xfrm>
            <a:off x="6129317" y="1374780"/>
            <a:ext cx="5766195" cy="2282823"/>
          </a:xfrm>
          <a:prstGeom prst="roundRect">
            <a:avLst>
              <a:gd name="adj" fmla="val 6650"/>
            </a:avLst>
          </a:prstGeom>
          <a:noFill/>
          <a:ln>
            <a:solidFill>
              <a:srgbClr val="916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rgbClr val="9165E8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CFAFD6-D9D2-87C9-499D-2BF8234A716A}"/>
              </a:ext>
            </a:extLst>
          </p:cNvPr>
          <p:cNvSpPr txBox="1"/>
          <p:nvPr/>
        </p:nvSpPr>
        <p:spPr>
          <a:xfrm>
            <a:off x="355907" y="118525"/>
            <a:ext cx="8495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9165E8"/>
                </a:solidFill>
              </a:rPr>
              <a:t>Результаты работы по развитию производственной кооперации и сбыта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165E8"/>
              </a:solidFill>
              <a:effectLst/>
              <a:uLnTx/>
              <a:uFillTx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7894" y="1082678"/>
            <a:ext cx="110004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на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14.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06.2024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73000" y="2298824"/>
            <a:ext cx="1546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dirty="0" smtClean="0">
                <a:solidFill>
                  <a:srgbClr val="9165E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с начала 2024 г.</a:t>
            </a:r>
            <a:endParaRPr lang="ru-RU" sz="1400" dirty="0">
              <a:solidFill>
                <a:srgbClr val="9165E8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98502" y="4506607"/>
          <a:ext cx="11597010" cy="19240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45216">
                  <a:extLst>
                    <a:ext uri="{9D8B030D-6E8A-4147-A177-3AD203B41FA5}">
                      <a16:colId xmlns:a16="http://schemas.microsoft.com/office/drawing/2014/main" val="549069268"/>
                    </a:ext>
                  </a:extLst>
                </a:gridCol>
                <a:gridCol w="588498">
                  <a:extLst>
                    <a:ext uri="{9D8B030D-6E8A-4147-A177-3AD203B41FA5}">
                      <a16:colId xmlns:a16="http://schemas.microsoft.com/office/drawing/2014/main" val="3664885003"/>
                    </a:ext>
                  </a:extLst>
                </a:gridCol>
                <a:gridCol w="2098976">
                  <a:extLst>
                    <a:ext uri="{9D8B030D-6E8A-4147-A177-3AD203B41FA5}">
                      <a16:colId xmlns:a16="http://schemas.microsoft.com/office/drawing/2014/main" val="680685093"/>
                    </a:ext>
                  </a:extLst>
                </a:gridCol>
                <a:gridCol w="617923">
                  <a:extLst>
                    <a:ext uri="{9D8B030D-6E8A-4147-A177-3AD203B41FA5}">
                      <a16:colId xmlns:a16="http://schemas.microsoft.com/office/drawing/2014/main" val="3463830617"/>
                    </a:ext>
                  </a:extLst>
                </a:gridCol>
                <a:gridCol w="2265717">
                  <a:extLst>
                    <a:ext uri="{9D8B030D-6E8A-4147-A177-3AD203B41FA5}">
                      <a16:colId xmlns:a16="http://schemas.microsoft.com/office/drawing/2014/main" val="2362568817"/>
                    </a:ext>
                  </a:extLst>
                </a:gridCol>
                <a:gridCol w="760552">
                  <a:extLst>
                    <a:ext uri="{9D8B030D-6E8A-4147-A177-3AD203B41FA5}">
                      <a16:colId xmlns:a16="http://schemas.microsoft.com/office/drawing/2014/main" val="4124723026"/>
                    </a:ext>
                  </a:extLst>
                </a:gridCol>
                <a:gridCol w="2358487">
                  <a:extLst>
                    <a:ext uri="{9D8B030D-6E8A-4147-A177-3AD203B41FA5}">
                      <a16:colId xmlns:a16="http://schemas.microsoft.com/office/drawing/2014/main" val="236810440"/>
                    </a:ext>
                  </a:extLst>
                </a:gridCol>
                <a:gridCol w="661641">
                  <a:extLst>
                    <a:ext uri="{9D8B030D-6E8A-4147-A177-3AD203B41FA5}">
                      <a16:colId xmlns:a16="http://schemas.microsoft.com/office/drawing/2014/main" val="474294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г. Москва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r>
                        <a:rPr lang="en-US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Волгоградская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Самарская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Республика Карелия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06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Республика Татарстан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Ставропольский край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Республика </a:t>
                      </a:r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Марий</a:t>
                      </a:r>
                      <a:r>
                        <a:rPr lang="ru-RU" sz="1200" b="0" u="none" strike="noStrike" baseline="0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 Эл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4821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Удмуртская Республика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Московская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Тюменская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Республика Хакасия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14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Нижегородская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Омская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Алтайский край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Рязанская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716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г. Санкт-Петербург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Тульская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Белгородская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Свердловская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12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Ивановская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Вологодская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Смоленская область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3337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Челябинская </a:t>
                      </a:r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Калужская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Томская область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5524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Кировская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Ленинградская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Ульяновская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496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Саратовская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Пермский край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Оренбургская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78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Архангельская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Республика Башкортостан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Республика Адыгея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Root UI Medium" panose="020B0503020202020204" pitchFamily="34" charset="-52"/>
                          <a:ea typeface="PT Root UI Medium" panose="020B0503020202020204" pitchFamily="34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PT Root UI Medium" panose="020B0503020202020204" pitchFamily="34" charset="-52"/>
                        <a:ea typeface="PT Root UI Medium" panose="020B0503020202020204" pitchFamily="34" charset="-5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04712"/>
                  </a:ext>
                </a:extLst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382477" y="3802627"/>
            <a:ext cx="1168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8181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Субъекты МСП из 38 регионов уже заключили сделки с частными российскими и иностранными компаниями с использованием сервиса </a:t>
            </a:r>
            <a:r>
              <a:rPr lang="ru-RU" dirty="0" smtClean="0">
                <a:solidFill>
                  <a:srgbClr val="181818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(количество сделок начиная с 2023 года)</a:t>
            </a:r>
            <a:endParaRPr lang="ru-RU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38" name="Номер слайда 1">
            <a:extLst>
              <a:ext uri="{FF2B5EF4-FFF2-40B4-BE49-F238E27FC236}">
                <a16:creationId xmlns:a16="http://schemas.microsoft.com/office/drawing/2014/main" id="{ACB90E8B-B8F0-2A74-9BCE-5040131924F9}"/>
              </a:ext>
            </a:extLst>
          </p:cNvPr>
          <p:cNvSpPr txBox="1">
            <a:spLocks/>
          </p:cNvSpPr>
          <p:nvPr/>
        </p:nvSpPr>
        <p:spPr>
          <a:xfrm>
            <a:off x="11542303" y="6613537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49150-8608-4927-A2AD-0FD9DDF7E6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88455" y="2283741"/>
            <a:ext cx="1546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dirty="0" smtClean="0">
                <a:solidFill>
                  <a:srgbClr val="9165E8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с начала 2024 г.</a:t>
            </a:r>
            <a:endParaRPr lang="ru-RU" sz="1400" dirty="0">
              <a:solidFill>
                <a:srgbClr val="9165E8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21" y="548239"/>
            <a:ext cx="1465327" cy="155484"/>
          </a:xfrm>
          <a:prstGeom prst="rect">
            <a:avLst/>
          </a:prstGeom>
        </p:spPr>
      </p:pic>
      <p:pic>
        <p:nvPicPr>
          <p:cNvPr id="30" name="Рисунок 61">
            <a:extLst>
              <a:ext uri="{FF2B5EF4-FFF2-40B4-BE49-F238E27FC236}">
                <a16:creationId xmlns:a16="http://schemas.microsoft.com/office/drawing/2014/main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94524</TotalTime>
  <Words>1301</Words>
  <Application>Microsoft Office PowerPoint</Application>
  <PresentationFormat>Широкоэкранный</PresentationFormat>
  <Paragraphs>331</Paragraphs>
  <Slides>14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Courier New</vt:lpstr>
      <vt:lpstr>Montserrat Medium</vt:lpstr>
      <vt:lpstr>PT Root UI</vt:lpstr>
      <vt:lpstr>PT Root UI Bold</vt:lpstr>
      <vt:lpstr>PT Root UI Light</vt:lpstr>
      <vt:lpstr>PT Root UI Medium</vt:lpstr>
      <vt:lpstr>Segoe UI</vt:lpstr>
      <vt:lpstr>Segoe UI Black</vt:lpstr>
      <vt:lpstr>Segoe UI Semibold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Астапенков Максим Александрович</dc:creator>
  <cp:lastModifiedBy>Сакмарова Марина Сергеевна</cp:lastModifiedBy>
  <cp:revision>1609</cp:revision>
  <cp:lastPrinted>2023-06-23T10:15:43Z</cp:lastPrinted>
  <dcterms:created xsi:type="dcterms:W3CDTF">2022-02-09T17:47:39Z</dcterms:created>
  <dcterms:modified xsi:type="dcterms:W3CDTF">2024-06-19T16:14:29Z</dcterms:modified>
</cp:coreProperties>
</file>