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tags/tag5.xml" ContentType="application/vnd.openxmlformats-officedocument.presentationml.tags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8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9.xml" ContentType="application/vnd.openxmlformats-officedocument.theme+xml"/>
  <Override PartName="/ppt/tags/tag6.xml" ContentType="application/vnd.openxmlformats-officedocument.presentationml.tags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3" r:id="rId1"/>
    <p:sldMasterId id="2147483951" r:id="rId2"/>
    <p:sldMasterId id="2147484037" r:id="rId3"/>
    <p:sldMasterId id="2147484091" r:id="rId4"/>
    <p:sldMasterId id="2147484153" r:id="rId5"/>
    <p:sldMasterId id="2147484216" r:id="rId6"/>
    <p:sldMasterId id="2147484228" r:id="rId7"/>
    <p:sldMasterId id="2147484231" r:id="rId8"/>
    <p:sldMasterId id="2147484251" r:id="rId9"/>
  </p:sldMasterIdLst>
  <p:notesMasterIdLst>
    <p:notesMasterId r:id="rId23"/>
  </p:notesMasterIdLst>
  <p:handoutMasterIdLst>
    <p:handoutMasterId r:id="rId24"/>
  </p:handoutMasterIdLst>
  <p:sldIdLst>
    <p:sldId id="397" r:id="rId10"/>
    <p:sldId id="390" r:id="rId11"/>
    <p:sldId id="400" r:id="rId12"/>
    <p:sldId id="402" r:id="rId13"/>
    <p:sldId id="399" r:id="rId14"/>
    <p:sldId id="392" r:id="rId15"/>
    <p:sldId id="398" r:id="rId16"/>
    <p:sldId id="385" r:id="rId17"/>
    <p:sldId id="386" r:id="rId18"/>
    <p:sldId id="401" r:id="rId19"/>
    <p:sldId id="306" r:id="rId20"/>
    <p:sldId id="395" r:id="rId21"/>
    <p:sldId id="396" r:id="rId22"/>
  </p:sldIdLst>
  <p:sldSz cx="10691813" cy="7559675"/>
  <p:notesSz cx="6735763" cy="9866313"/>
  <p:custDataLst>
    <p:tags r:id="rId2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илисов Артём Викторович" initials="ВАВ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40AD"/>
    <a:srgbClr val="F83458"/>
    <a:srgbClr val="DEE2F4"/>
    <a:srgbClr val="CBD4F5"/>
    <a:srgbClr val="FF496C"/>
    <a:srgbClr val="EBEEF9"/>
    <a:srgbClr val="E2E6F6"/>
    <a:srgbClr val="DFE5F9"/>
    <a:srgbClr val="EDF5FE"/>
    <a:srgbClr val="FEE6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07" autoAdjust="0"/>
    <p:restoredTop sz="96433" autoAdjust="0"/>
  </p:normalViewPr>
  <p:slideViewPr>
    <p:cSldViewPr snapToGrid="0">
      <p:cViewPr varScale="1">
        <p:scale>
          <a:sx n="104" d="100"/>
          <a:sy n="104" d="100"/>
        </p:scale>
        <p:origin x="1410" y="114"/>
      </p:cViewPr>
      <p:guideLst>
        <p:guide orient="horz" pos="2381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3936" y="-84"/>
      </p:cViewPr>
      <p:guideLst>
        <p:guide orient="horz" pos="3107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626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E0C322FD-42AE-4246-AB70-1162A314EA1A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2445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626" y="9372445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A4110C44-D1E6-4D64-B6C3-8DE2D9AADA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8831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626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9DA49908-1920-482F-A6D2-BADA50BDBEE5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14413" y="1233488"/>
            <a:ext cx="47069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262" y="4747760"/>
            <a:ext cx="5389240" cy="3884673"/>
          </a:xfrm>
          <a:prstGeom prst="rect">
            <a:avLst/>
          </a:prstGeom>
        </p:spPr>
        <p:txBody>
          <a:bodyPr vert="horz" lIns="90763" tIns="45382" rIns="90763" bIns="4538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2445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626" y="9372445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6D56703D-D415-4AB4-BF73-AFF4B5C7A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4678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6703D-D415-4AB4-BF73-AFF4B5C7A4A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60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6703D-D415-4AB4-BF73-AFF4B5C7A4A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794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52475" y="739775"/>
            <a:ext cx="52308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46C99-A7C5-482F-9661-F6BBB29A2611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986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7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5799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693617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 фотографие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34593" y="604818"/>
            <a:ext cx="9021159" cy="957865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5009119" y="1716078"/>
            <a:ext cx="4546630" cy="5000654"/>
          </a:xfrm>
        </p:spPr>
        <p:txBody>
          <a:bodyPr/>
          <a:lstStyle>
            <a:lvl1pPr marL="0" indent="0">
              <a:buFont typeface="Arial" pitchFamily="34" charset="0"/>
              <a:buNone/>
              <a:defRPr sz="1600" baseline="0"/>
            </a:lvl1pPr>
            <a:lvl2pPr marL="847126" indent="-325818">
              <a:buFont typeface="Arial" pitchFamily="34" charset="0"/>
              <a:buChar char="►"/>
              <a:defRPr sz="16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606537" indent="0">
              <a:buNone/>
              <a:defRPr/>
            </a:lvl6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77056" y="7006701"/>
            <a:ext cx="2494756" cy="402483"/>
          </a:xfrm>
        </p:spPr>
        <p:txBody>
          <a:bodyPr/>
          <a:lstStyle/>
          <a:p>
            <a:fld id="{C01A9621-8A2F-4758-BDC8-0E9D01EDB1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040206" y="7034235"/>
            <a:ext cx="2494756" cy="402483"/>
          </a:xfrm>
        </p:spPr>
        <p:txBody>
          <a:bodyPr/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580280" y="7020782"/>
            <a:ext cx="4125646" cy="56908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534593" y="287316"/>
            <a:ext cx="9021159" cy="317502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4"/>
          </p:nvPr>
        </p:nvSpPr>
        <p:spPr>
          <a:xfrm>
            <a:off x="580998" y="1716678"/>
            <a:ext cx="4209901" cy="3968829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16813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34593" y="604818"/>
            <a:ext cx="9021159" cy="957865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77056" y="7006701"/>
            <a:ext cx="2494756" cy="402483"/>
          </a:xfrm>
        </p:spPr>
        <p:txBody>
          <a:bodyPr/>
          <a:lstStyle/>
          <a:p>
            <a:fld id="{C01A9621-8A2F-4758-BDC8-0E9D01EDB1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040206" y="7034235"/>
            <a:ext cx="2494756" cy="402483"/>
          </a:xfrm>
        </p:spPr>
        <p:txBody>
          <a:bodyPr/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534593" y="287316"/>
            <a:ext cx="9021159" cy="317502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</p:spTree>
    <p:extLst>
      <p:ext uri="{BB962C8B-B14F-4D97-AF65-F5344CB8AC3E}">
        <p14:creationId xmlns:p14="http://schemas.microsoft.com/office/powerpoint/2010/main" val="88815802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март-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34593" y="604818"/>
            <a:ext cx="9021159" cy="957865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77056" y="7006701"/>
            <a:ext cx="2494756" cy="402483"/>
          </a:xfrm>
        </p:spPr>
        <p:txBody>
          <a:bodyPr/>
          <a:lstStyle/>
          <a:p>
            <a:fld id="{C01A9621-8A2F-4758-BDC8-0E9D01EDB1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040206" y="7034235"/>
            <a:ext cx="2494756" cy="402483"/>
          </a:xfrm>
        </p:spPr>
        <p:txBody>
          <a:bodyPr/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580280" y="7020782"/>
            <a:ext cx="4125646" cy="56908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534593" y="287316"/>
            <a:ext cx="9021159" cy="317502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  <p:sp>
        <p:nvSpPr>
          <p:cNvPr id="5" name="Рисунок SmartArt 4"/>
          <p:cNvSpPr>
            <a:spLocks noGrp="1"/>
          </p:cNvSpPr>
          <p:nvPr>
            <p:ph type="dgm" sz="quarter" idx="14"/>
          </p:nvPr>
        </p:nvSpPr>
        <p:spPr>
          <a:xfrm>
            <a:off x="546686" y="1557436"/>
            <a:ext cx="9009122" cy="52392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0490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34593" y="604818"/>
            <a:ext cx="9021159" cy="957865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77056" y="7006701"/>
            <a:ext cx="2494756" cy="402483"/>
          </a:xfrm>
        </p:spPr>
        <p:txBody>
          <a:bodyPr/>
          <a:lstStyle/>
          <a:p>
            <a:fld id="{C01A9621-8A2F-4758-BDC8-0E9D01EDB1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040206" y="7034235"/>
            <a:ext cx="2494756" cy="402483"/>
          </a:xfrm>
        </p:spPr>
        <p:txBody>
          <a:bodyPr/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580280" y="7020782"/>
            <a:ext cx="4125646" cy="56908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534593" y="287316"/>
            <a:ext cx="9021159" cy="317502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  <p:sp>
        <p:nvSpPr>
          <p:cNvPr id="6" name="Диаграмма 5"/>
          <p:cNvSpPr>
            <a:spLocks noGrp="1"/>
          </p:cNvSpPr>
          <p:nvPr>
            <p:ph type="chart" sz="quarter" idx="14"/>
          </p:nvPr>
        </p:nvSpPr>
        <p:spPr>
          <a:xfrm>
            <a:off x="546686" y="1557433"/>
            <a:ext cx="9009122" cy="5158778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93585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34593" y="604818"/>
            <a:ext cx="9021159" cy="957865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77056" y="7006701"/>
            <a:ext cx="2494756" cy="402483"/>
          </a:xfrm>
        </p:spPr>
        <p:txBody>
          <a:bodyPr/>
          <a:lstStyle/>
          <a:p>
            <a:fld id="{C01A9621-8A2F-4758-BDC8-0E9D01EDB1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040206" y="7034235"/>
            <a:ext cx="2494756" cy="402483"/>
          </a:xfrm>
        </p:spPr>
        <p:txBody>
          <a:bodyPr/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580280" y="7020782"/>
            <a:ext cx="4125646" cy="56908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534593" y="287316"/>
            <a:ext cx="9021159" cy="317502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  <p:sp>
        <p:nvSpPr>
          <p:cNvPr id="5" name="Таблица 4"/>
          <p:cNvSpPr>
            <a:spLocks noGrp="1"/>
          </p:cNvSpPr>
          <p:nvPr>
            <p:ph type="tbl" sz="quarter" idx="14"/>
          </p:nvPr>
        </p:nvSpPr>
        <p:spPr>
          <a:xfrm>
            <a:off x="546686" y="1557433"/>
            <a:ext cx="9009122" cy="4920788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62749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40985" y="1477951"/>
            <a:ext cx="5220205" cy="5238781"/>
          </a:xfrm>
        </p:spPr>
        <p:txBody>
          <a:bodyPr lIns="0" tIns="0" rIns="0" bIns="0" anchor="t">
            <a:noAutofit/>
          </a:bodyPr>
          <a:lstStyle>
            <a:lvl1pPr algn="l">
              <a:defRPr sz="27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Заключительный текст</a:t>
            </a:r>
          </a:p>
        </p:txBody>
      </p:sp>
    </p:spTree>
    <p:extLst>
      <p:ext uri="{BB962C8B-B14F-4D97-AF65-F5344CB8AC3E}">
        <p14:creationId xmlns:p14="http://schemas.microsoft.com/office/powerpoint/2010/main" val="68534093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екстов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34593" y="446067"/>
            <a:ext cx="9021159" cy="635004"/>
          </a:xfrm>
        </p:spPr>
        <p:txBody>
          <a:bodyPr anchor="t">
            <a:noAutofit/>
          </a:bodyPr>
          <a:lstStyle>
            <a:lvl1pPr>
              <a:defRPr sz="2300"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Название слайда, шрифт </a:t>
            </a:r>
            <a:r>
              <a:rPr lang="ru-RU" dirty="0" err="1"/>
              <a:t>Arial</a:t>
            </a:r>
            <a:r>
              <a:rPr lang="ru-RU" dirty="0"/>
              <a:t>, 2</a:t>
            </a:r>
            <a:r>
              <a:rPr lang="en-US" dirty="0"/>
              <a:t>0</a:t>
            </a:r>
            <a:r>
              <a:rPr lang="ru-RU" dirty="0"/>
              <a:t> </a:t>
            </a:r>
            <a:r>
              <a:rPr lang="ru-RU" dirty="0" err="1"/>
              <a:t>пт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534593" y="1557327"/>
            <a:ext cx="9021159" cy="5159405"/>
          </a:xfrm>
        </p:spPr>
        <p:txBody>
          <a:bodyPr/>
          <a:lstStyle>
            <a:lvl1pPr>
              <a:lnSpc>
                <a:spcPct val="150000"/>
              </a:lnSpc>
              <a:spcBef>
                <a:spcPts val="2053"/>
              </a:spcBef>
              <a:defRPr/>
            </a:lvl1pPr>
          </a:lstStyle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040206" y="7034235"/>
            <a:ext cx="2494756" cy="402483"/>
          </a:xfrm>
        </p:spPr>
        <p:txBody>
          <a:bodyPr/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39371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1886" y="2348403"/>
            <a:ext cx="9088041" cy="162043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3772" y="4283818"/>
            <a:ext cx="7484269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3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7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9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0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884EB-F480-43C8-B79E-40610A0F267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E6F60-8952-447D-AF85-B61727C278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40096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7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05401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571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4"/>
            <a:ext cx="2305422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4" y="402484"/>
            <a:ext cx="6782619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A28ED-4480-4FFC-9AAE-33340337A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05350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6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45720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3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1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6100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63520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42377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61790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6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48587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6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97629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53831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4"/>
            <a:ext cx="2305422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4" y="402484"/>
            <a:ext cx="6782619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A28ED-4480-4FFC-9AAE-33340337A5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00333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059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90827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57737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1" y="2"/>
            <a:ext cx="10691813" cy="793877"/>
          </a:xfrm>
          <a:prstGeom prst="rect">
            <a:avLst/>
          </a:prstGeom>
          <a:solidFill>
            <a:srgbClr val="1A5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ru-RU" altLang="ru-RU" sz="1579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7460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 фото (вариан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13"/>
          </p:nvPr>
        </p:nvSpPr>
        <p:spPr>
          <a:xfrm>
            <a:off x="4811317" y="-111994"/>
            <a:ext cx="5325227" cy="779066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29023" y="699970"/>
            <a:ext cx="4287863" cy="3242058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3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529023" y="3891489"/>
            <a:ext cx="4287863" cy="2968216"/>
          </a:xfrm>
          <a:prstGeom prst="rect">
            <a:avLst/>
          </a:prstGeom>
        </p:spPr>
        <p:txBody>
          <a:bodyPr/>
          <a:lstStyle>
            <a:lvl1pPr marL="0" indent="0" defTabSz="361982">
              <a:lnSpc>
                <a:spcPct val="100000"/>
              </a:lnSpc>
              <a:spcBef>
                <a:spcPts val="0"/>
              </a:spcBef>
              <a:buSzTx/>
              <a:buNone/>
              <a:defRPr sz="2412" b="1"/>
            </a:lvl1pPr>
            <a:lvl2pPr marL="0" indent="200482" defTabSz="361982">
              <a:lnSpc>
                <a:spcPct val="100000"/>
              </a:lnSpc>
              <a:spcBef>
                <a:spcPts val="0"/>
              </a:spcBef>
              <a:buSzTx/>
              <a:buNone/>
              <a:defRPr sz="2412" b="1"/>
            </a:lvl2pPr>
            <a:lvl3pPr marL="0" indent="400964" defTabSz="361982">
              <a:lnSpc>
                <a:spcPct val="100000"/>
              </a:lnSpc>
              <a:spcBef>
                <a:spcPts val="0"/>
              </a:spcBef>
              <a:buSzTx/>
              <a:buNone/>
              <a:defRPr sz="2412" b="1"/>
            </a:lvl3pPr>
            <a:lvl4pPr marL="0" indent="601447" defTabSz="361982">
              <a:lnSpc>
                <a:spcPct val="100000"/>
              </a:lnSpc>
              <a:spcBef>
                <a:spcPts val="0"/>
              </a:spcBef>
              <a:buSzTx/>
              <a:buNone/>
              <a:defRPr sz="2412" b="1"/>
            </a:lvl4pPr>
            <a:lvl5pPr marL="0" indent="801929" defTabSz="361982">
              <a:lnSpc>
                <a:spcPct val="100000"/>
              </a:lnSpc>
              <a:spcBef>
                <a:spcPts val="0"/>
              </a:spcBef>
              <a:buSzTx/>
              <a:buNone/>
              <a:defRPr sz="2412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262377" y="7212023"/>
            <a:ext cx="161581" cy="20646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168909"/>
      </p:ext>
    </p:extLst>
  </p:cSld>
  <p:clrMapOvr>
    <a:masterClrMapping/>
  </p:clrMapOvr>
  <p:transition spd="med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1CEEE-8395-4293-B657-D4AF5C85FB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730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290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1" y="2"/>
            <a:ext cx="10691813" cy="793877"/>
          </a:xfrm>
          <a:prstGeom prst="rect">
            <a:avLst/>
          </a:prstGeom>
          <a:solidFill>
            <a:srgbClr val="1A5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1579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057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7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539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1180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6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6179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3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1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0336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911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96438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4223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3205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6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0800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6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6302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5798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4"/>
            <a:ext cx="2305422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4" y="402484"/>
            <a:ext cx="6782619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A28ED-4480-4FFC-9AAE-33340337A5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6840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1677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558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1" y="2"/>
            <a:ext cx="10691813" cy="793877"/>
          </a:xfrm>
          <a:prstGeom prst="rect">
            <a:avLst/>
          </a:prstGeom>
          <a:solidFill>
            <a:srgbClr val="1A5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ru-RU" altLang="ru-RU" sz="1579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7051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 фото (вариан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13"/>
          </p:nvPr>
        </p:nvSpPr>
        <p:spPr>
          <a:xfrm>
            <a:off x="4811317" y="-111994"/>
            <a:ext cx="5325227" cy="779066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29023" y="699970"/>
            <a:ext cx="4287863" cy="3242058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3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529023" y="3891489"/>
            <a:ext cx="4287863" cy="2968216"/>
          </a:xfrm>
          <a:prstGeom prst="rect">
            <a:avLst/>
          </a:prstGeom>
        </p:spPr>
        <p:txBody>
          <a:bodyPr/>
          <a:lstStyle>
            <a:lvl1pPr marL="0" indent="0" defTabSz="361982">
              <a:lnSpc>
                <a:spcPct val="100000"/>
              </a:lnSpc>
              <a:spcBef>
                <a:spcPts val="0"/>
              </a:spcBef>
              <a:buSzTx/>
              <a:buNone/>
              <a:defRPr sz="2412" b="1"/>
            </a:lvl1pPr>
            <a:lvl2pPr marL="0" indent="200482" defTabSz="361982">
              <a:lnSpc>
                <a:spcPct val="100000"/>
              </a:lnSpc>
              <a:spcBef>
                <a:spcPts val="0"/>
              </a:spcBef>
              <a:buSzTx/>
              <a:buNone/>
              <a:defRPr sz="2412" b="1"/>
            </a:lvl2pPr>
            <a:lvl3pPr marL="0" indent="400964" defTabSz="361982">
              <a:lnSpc>
                <a:spcPct val="100000"/>
              </a:lnSpc>
              <a:spcBef>
                <a:spcPts val="0"/>
              </a:spcBef>
              <a:buSzTx/>
              <a:buNone/>
              <a:defRPr sz="2412" b="1"/>
            </a:lvl3pPr>
            <a:lvl4pPr marL="0" indent="601447" defTabSz="361982">
              <a:lnSpc>
                <a:spcPct val="100000"/>
              </a:lnSpc>
              <a:spcBef>
                <a:spcPts val="0"/>
              </a:spcBef>
              <a:buSzTx/>
              <a:buNone/>
              <a:defRPr sz="2412" b="1"/>
            </a:lvl4pPr>
            <a:lvl5pPr marL="0" indent="801929" defTabSz="361982">
              <a:lnSpc>
                <a:spcPct val="100000"/>
              </a:lnSpc>
              <a:spcBef>
                <a:spcPts val="0"/>
              </a:spcBef>
              <a:buSzTx/>
              <a:buNone/>
              <a:defRPr sz="2412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262377" y="7212023"/>
            <a:ext cx="161581" cy="20646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27261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6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65215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1CEEE-8395-4293-B657-D4AF5C85FB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628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7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5661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722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6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8119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3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1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3457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9190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9504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2437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6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7089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6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841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3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1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60962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4434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4"/>
            <a:ext cx="2305422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4" y="402484"/>
            <a:ext cx="6782619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A28ED-4480-4FFC-9AAE-33340337A5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5716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6643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7594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1" y="2"/>
            <a:ext cx="10691813" cy="793877"/>
          </a:xfrm>
          <a:prstGeom prst="rect">
            <a:avLst/>
          </a:prstGeom>
          <a:solidFill>
            <a:srgbClr val="1A5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ru-RU" altLang="ru-RU" sz="1579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8785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 фото (вариан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13"/>
          </p:nvPr>
        </p:nvSpPr>
        <p:spPr>
          <a:xfrm>
            <a:off x="4811317" y="-111994"/>
            <a:ext cx="5325227" cy="779066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29023" y="699970"/>
            <a:ext cx="4287863" cy="3242058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3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529023" y="3891489"/>
            <a:ext cx="4287863" cy="2968216"/>
          </a:xfrm>
          <a:prstGeom prst="rect">
            <a:avLst/>
          </a:prstGeom>
        </p:spPr>
        <p:txBody>
          <a:bodyPr/>
          <a:lstStyle>
            <a:lvl1pPr marL="0" indent="0" defTabSz="361982">
              <a:lnSpc>
                <a:spcPct val="100000"/>
              </a:lnSpc>
              <a:spcBef>
                <a:spcPts val="0"/>
              </a:spcBef>
              <a:buSzTx/>
              <a:buNone/>
              <a:defRPr sz="2412" b="1"/>
            </a:lvl1pPr>
            <a:lvl2pPr marL="0" indent="200482" defTabSz="361982">
              <a:lnSpc>
                <a:spcPct val="100000"/>
              </a:lnSpc>
              <a:spcBef>
                <a:spcPts val="0"/>
              </a:spcBef>
              <a:buSzTx/>
              <a:buNone/>
              <a:defRPr sz="2412" b="1"/>
            </a:lvl2pPr>
            <a:lvl3pPr marL="0" indent="400964" defTabSz="361982">
              <a:lnSpc>
                <a:spcPct val="100000"/>
              </a:lnSpc>
              <a:spcBef>
                <a:spcPts val="0"/>
              </a:spcBef>
              <a:buSzTx/>
              <a:buNone/>
              <a:defRPr sz="2412" b="1"/>
            </a:lvl3pPr>
            <a:lvl4pPr marL="0" indent="601447" defTabSz="361982">
              <a:lnSpc>
                <a:spcPct val="100000"/>
              </a:lnSpc>
              <a:spcBef>
                <a:spcPts val="0"/>
              </a:spcBef>
              <a:buSzTx/>
              <a:buNone/>
              <a:defRPr sz="2412" b="1"/>
            </a:lvl4pPr>
            <a:lvl5pPr marL="0" indent="801929" defTabSz="361982">
              <a:lnSpc>
                <a:spcPct val="100000"/>
              </a:lnSpc>
              <a:spcBef>
                <a:spcPts val="0"/>
              </a:spcBef>
              <a:buSzTx/>
              <a:buNone/>
              <a:defRPr sz="2412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262377" y="7212023"/>
            <a:ext cx="161581" cy="20646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228635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9345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6720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8025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19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54657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538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5233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4922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7404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3929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563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A28ED-4480-4FFC-9AAE-33340337A5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6242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6557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3534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1"/>
            <a:ext cx="10691813" cy="793877"/>
          </a:xfrm>
          <a:prstGeom prst="rect">
            <a:avLst/>
          </a:prstGeom>
          <a:solidFill>
            <a:srgbClr val="1A5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ru-RU" altLang="ru-RU" sz="1579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123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58763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7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4397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7498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6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7404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3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1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4351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4226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42535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07236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6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4103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6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2278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65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558550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4"/>
            <a:ext cx="2305422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4" y="402484"/>
            <a:ext cx="6782619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A28ED-4480-4FFC-9AAE-33340337A5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75182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52200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00707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1" y="2"/>
            <a:ext cx="10691813" cy="793877"/>
          </a:xfrm>
          <a:prstGeom prst="rect">
            <a:avLst/>
          </a:prstGeom>
          <a:solidFill>
            <a:srgbClr val="1A5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ru-RU" altLang="ru-RU" sz="1579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5547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 фото (вариан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13"/>
          </p:nvPr>
        </p:nvSpPr>
        <p:spPr>
          <a:xfrm>
            <a:off x="4811317" y="-111994"/>
            <a:ext cx="5325227" cy="779066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29023" y="699970"/>
            <a:ext cx="4287863" cy="3242058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3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529023" y="3891489"/>
            <a:ext cx="4287863" cy="2968216"/>
          </a:xfrm>
          <a:prstGeom prst="rect">
            <a:avLst/>
          </a:prstGeom>
        </p:spPr>
        <p:txBody>
          <a:bodyPr/>
          <a:lstStyle>
            <a:lvl1pPr marL="0" indent="0" defTabSz="361982">
              <a:lnSpc>
                <a:spcPct val="100000"/>
              </a:lnSpc>
              <a:spcBef>
                <a:spcPts val="0"/>
              </a:spcBef>
              <a:buSzTx/>
              <a:buNone/>
              <a:defRPr sz="2412" b="1"/>
            </a:lvl1pPr>
            <a:lvl2pPr marL="0" indent="200482" defTabSz="361982">
              <a:lnSpc>
                <a:spcPct val="100000"/>
              </a:lnSpc>
              <a:spcBef>
                <a:spcPts val="0"/>
              </a:spcBef>
              <a:buSzTx/>
              <a:buNone/>
              <a:defRPr sz="2412" b="1"/>
            </a:lvl2pPr>
            <a:lvl3pPr marL="0" indent="400964" defTabSz="361982">
              <a:lnSpc>
                <a:spcPct val="100000"/>
              </a:lnSpc>
              <a:spcBef>
                <a:spcPts val="0"/>
              </a:spcBef>
              <a:buSzTx/>
              <a:buNone/>
              <a:defRPr sz="2412" b="1"/>
            </a:lvl3pPr>
            <a:lvl4pPr marL="0" indent="601447" defTabSz="361982">
              <a:lnSpc>
                <a:spcPct val="100000"/>
              </a:lnSpc>
              <a:spcBef>
                <a:spcPts val="0"/>
              </a:spcBef>
              <a:buSzTx/>
              <a:buNone/>
              <a:defRPr sz="2412" b="1"/>
            </a:lvl4pPr>
            <a:lvl5pPr marL="0" indent="801929" defTabSz="361982">
              <a:lnSpc>
                <a:spcPct val="100000"/>
              </a:lnSpc>
              <a:spcBef>
                <a:spcPts val="0"/>
              </a:spcBef>
              <a:buSzTx/>
              <a:buNone/>
              <a:defRPr sz="2412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262377" y="7212023"/>
            <a:ext cx="161581" cy="20646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800656"/>
      </p:ext>
    </p:extLst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1CEEE-8395-4293-B657-D4AF5C85FB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35454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6477" y="1237197"/>
            <a:ext cx="8018860" cy="263188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4F08-5BCC-4355-8CCE-B4D3D390F7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96A3D-D048-4F35-9F04-DA826D7A4E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01842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4F08-5BCC-4355-8CCE-B4D3D390F7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96A3D-D048-4F35-9F04-DA826D7A4E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44399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9493" y="1884670"/>
            <a:ext cx="9221689" cy="314461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9493" y="5059034"/>
            <a:ext cx="9221689" cy="165367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4F08-5BCC-4355-8CCE-B4D3D390F7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96A3D-D048-4F35-9F04-DA826D7A4E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59357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4F08-5BCC-4355-8CCE-B4D3D390F7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96A3D-D048-4F35-9F04-DA826D7A4E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74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6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569040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455" y="402483"/>
            <a:ext cx="9221689" cy="14611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6455" y="1853171"/>
            <a:ext cx="4523138" cy="9082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36455" y="2761381"/>
            <a:ext cx="4523138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12730" y="1853171"/>
            <a:ext cx="4545413" cy="9082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12730" y="2761381"/>
            <a:ext cx="4545413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4F08-5BCC-4355-8CCE-B4D3D390F7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96A3D-D048-4F35-9F04-DA826D7A4E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42600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4F08-5BCC-4355-8CCE-B4D3D390F7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96A3D-D048-4F35-9F04-DA826D7A4E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3433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4F08-5BCC-4355-8CCE-B4D3D390F7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96A3D-D048-4F35-9F04-DA826D7A4E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8224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45413" y="1088454"/>
            <a:ext cx="5412730" cy="53722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4F08-5BCC-4355-8CCE-B4D3D390F7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96A3D-D048-4F35-9F04-DA826D7A4E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07047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45413" y="1088454"/>
            <a:ext cx="5412730" cy="53722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4F08-5BCC-4355-8CCE-B4D3D390F7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96A3D-D048-4F35-9F04-DA826D7A4E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86399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4F08-5BCC-4355-8CCE-B4D3D390F7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96A3D-D048-4F35-9F04-DA826D7A4E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61562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35062" y="402483"/>
            <a:ext cx="6782619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4F08-5BCC-4355-8CCE-B4D3D390F7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96A3D-D048-4F35-9F04-DA826D7A4E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28039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28162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687924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746166" y="3191289"/>
            <a:ext cx="4715024" cy="1620430"/>
          </a:xfrm>
        </p:spPr>
        <p:txBody>
          <a:bodyPr lIns="0" tIns="0" rIns="0" bIns="0" anchor="t">
            <a:noAutofit/>
          </a:bodyPr>
          <a:lstStyle>
            <a:lvl1pPr algn="l">
              <a:defRPr sz="27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Заголовок </a:t>
            </a:r>
            <a:br>
              <a:rPr lang="en-US" dirty="0"/>
            </a:br>
            <a:r>
              <a:rPr lang="ru-RU" dirty="0"/>
              <a:t>презентации </a:t>
            </a:r>
            <a:br>
              <a:rPr lang="en-US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 2</a:t>
            </a:r>
            <a:r>
              <a:rPr lang="en-US" dirty="0"/>
              <a:t>4</a:t>
            </a:r>
            <a:r>
              <a:rPr lang="ru-RU" dirty="0"/>
              <a:t> пт.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746166" y="4970470"/>
            <a:ext cx="4715024" cy="1138162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21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3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7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9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0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Подзаголовок презентации</a:t>
            </a:r>
            <a:br>
              <a:rPr lang="en-US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73" y="525445"/>
            <a:ext cx="4198759" cy="1108331"/>
          </a:xfrm>
          <a:prstGeom prst="rect">
            <a:avLst/>
          </a:prstGeom>
        </p:spPr>
      </p:pic>
      <p:sp>
        <p:nvSpPr>
          <p:cNvPr id="22" name="Объект 2"/>
          <p:cNvSpPr>
            <a:spLocks noGrp="1"/>
          </p:cNvSpPr>
          <p:nvPr>
            <p:ph idx="13" hasCustomPrompt="1"/>
          </p:nvPr>
        </p:nvSpPr>
        <p:spPr>
          <a:xfrm>
            <a:off x="3746166" y="6875481"/>
            <a:ext cx="4715024" cy="317502"/>
          </a:xfrm>
        </p:spPr>
        <p:txBody>
          <a:bodyPr/>
          <a:lstStyle>
            <a:lvl1pPr marL="0" marR="0" indent="0" algn="l" defTabSz="10428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1273126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6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735512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7" r="17795"/>
          <a:stretch/>
        </p:blipFill>
        <p:spPr>
          <a:xfrm>
            <a:off x="1" y="0"/>
            <a:ext cx="6314063" cy="7559675"/>
          </a:xfrm>
          <a:prstGeom prst="rect">
            <a:avLst/>
          </a:prstGeom>
        </p:spPr>
      </p:pic>
      <p:sp>
        <p:nvSpPr>
          <p:cNvPr id="8" name="Полилиния 7"/>
          <p:cNvSpPr/>
          <p:nvPr userDrawn="1"/>
        </p:nvSpPr>
        <p:spPr>
          <a:xfrm>
            <a:off x="4548554" y="4"/>
            <a:ext cx="6143262" cy="7559674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3925" h="6857999">
                <a:moveTo>
                  <a:pt x="294467" y="0"/>
                </a:moveTo>
                <a:lnTo>
                  <a:pt x="5253925" y="0"/>
                </a:lnTo>
                <a:lnTo>
                  <a:pt x="5253925" y="6857999"/>
                </a:lnTo>
                <a:lnTo>
                  <a:pt x="0" y="6857999"/>
                </a:lnTo>
                <a:lnTo>
                  <a:pt x="1108128" y="2069023"/>
                </a:lnTo>
                <a:lnTo>
                  <a:pt x="29446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61" tIns="52131" rIns="104261" bIns="52131" rtlCol="0" anchor="ctr"/>
          <a:lstStyle/>
          <a:p>
            <a:pPr algn="ctr" defTabSz="1042615"/>
            <a:endParaRPr lang="ru-RU" sz="210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356269" y="1636700"/>
            <a:ext cx="4125646" cy="1620430"/>
          </a:xfrm>
        </p:spPr>
        <p:txBody>
          <a:bodyPr lIns="0" tIns="0" rIns="0" bIns="0" anchor="t">
            <a:noAutofit/>
          </a:bodyPr>
          <a:lstStyle>
            <a:lvl1pPr algn="l">
              <a:defRPr sz="27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Заголовок </a:t>
            </a:r>
            <a:br>
              <a:rPr lang="en-US" dirty="0"/>
            </a:br>
            <a:r>
              <a:rPr lang="ru-RU" dirty="0"/>
              <a:t>презентации </a:t>
            </a:r>
            <a:br>
              <a:rPr lang="en-US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 2</a:t>
            </a:r>
            <a:r>
              <a:rPr lang="en-US" dirty="0"/>
              <a:t>4</a:t>
            </a:r>
            <a:r>
              <a:rPr lang="ru-RU" dirty="0"/>
              <a:t> пт.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356269" y="3415881"/>
            <a:ext cx="4125646" cy="1138162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21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3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7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9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0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Подзаголовок презентации</a:t>
            </a:r>
            <a:br>
              <a:rPr lang="en-US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628" y="5684849"/>
            <a:ext cx="4198759" cy="1108331"/>
          </a:xfrm>
          <a:prstGeom prst="rect">
            <a:avLst/>
          </a:prstGeom>
        </p:spPr>
      </p:pic>
      <p:sp>
        <p:nvSpPr>
          <p:cNvPr id="14" name="Объект 2"/>
          <p:cNvSpPr>
            <a:spLocks noGrp="1"/>
          </p:cNvSpPr>
          <p:nvPr>
            <p:ph idx="13" hasCustomPrompt="1"/>
          </p:nvPr>
        </p:nvSpPr>
        <p:spPr>
          <a:xfrm>
            <a:off x="6363372" y="604818"/>
            <a:ext cx="2694299" cy="317502"/>
          </a:xfrm>
        </p:spPr>
        <p:txBody>
          <a:bodyPr/>
          <a:lstStyle>
            <a:lvl1pPr marL="0" marR="0" indent="0" algn="l" defTabSz="10428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30919699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356269" y="1636700"/>
            <a:ext cx="4125646" cy="1620430"/>
          </a:xfrm>
        </p:spPr>
        <p:txBody>
          <a:bodyPr lIns="0" tIns="0" rIns="0" bIns="0" anchor="t">
            <a:noAutofit/>
          </a:bodyPr>
          <a:lstStyle>
            <a:lvl1pPr algn="l">
              <a:defRPr sz="27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Заголовок </a:t>
            </a:r>
            <a:br>
              <a:rPr lang="en-US" dirty="0"/>
            </a:br>
            <a:r>
              <a:rPr lang="ru-RU" dirty="0"/>
              <a:t>презентации </a:t>
            </a:r>
            <a:br>
              <a:rPr lang="en-US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 2</a:t>
            </a:r>
            <a:r>
              <a:rPr lang="en-US" dirty="0"/>
              <a:t>4</a:t>
            </a:r>
            <a:r>
              <a:rPr lang="ru-RU" dirty="0"/>
              <a:t> пт.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356269" y="3415881"/>
            <a:ext cx="4125646" cy="1138162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21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3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7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9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0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Подзаголовок презентации</a:t>
            </a:r>
            <a:br>
              <a:rPr lang="en-US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628" y="5684849"/>
            <a:ext cx="4198759" cy="1108331"/>
          </a:xfrm>
          <a:prstGeom prst="rect">
            <a:avLst/>
          </a:prstGeom>
        </p:spPr>
      </p:pic>
      <p:sp>
        <p:nvSpPr>
          <p:cNvPr id="9" name="Объект 2"/>
          <p:cNvSpPr>
            <a:spLocks noGrp="1"/>
          </p:cNvSpPr>
          <p:nvPr>
            <p:ph idx="13" hasCustomPrompt="1"/>
          </p:nvPr>
        </p:nvSpPr>
        <p:spPr>
          <a:xfrm>
            <a:off x="6363372" y="604818"/>
            <a:ext cx="2694299" cy="317502"/>
          </a:xfrm>
        </p:spPr>
        <p:txBody>
          <a:bodyPr/>
          <a:lstStyle>
            <a:lvl1pPr marL="0" marR="0" indent="0" algn="l" defTabSz="10428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1165367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Слайд-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 userDrawn="1"/>
        </p:nvSpPr>
        <p:spPr>
          <a:xfrm>
            <a:off x="-11997" y="606844"/>
            <a:ext cx="8978368" cy="6341498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4207789 w 9167247"/>
              <a:gd name="connsiteY0" fmla="*/ 0 h 6857999"/>
              <a:gd name="connsiteX1" fmla="*/ 0 w 9167247"/>
              <a:gd name="connsiteY1" fmla="*/ 0 h 6857999"/>
              <a:gd name="connsiteX2" fmla="*/ 9167247 w 9167247"/>
              <a:gd name="connsiteY2" fmla="*/ 6857999 h 6857999"/>
              <a:gd name="connsiteX3" fmla="*/ 3913322 w 9167247"/>
              <a:gd name="connsiteY3" fmla="*/ 6857999 h 6857999"/>
              <a:gd name="connsiteX4" fmla="*/ 5021450 w 9167247"/>
              <a:gd name="connsiteY4" fmla="*/ 2069023 h 6857999"/>
              <a:gd name="connsiteX5" fmla="*/ 4207789 w 9167247"/>
              <a:gd name="connsiteY5" fmla="*/ 0 h 6857999"/>
              <a:gd name="connsiteX0" fmla="*/ 4207789 w 5021450"/>
              <a:gd name="connsiteY0" fmla="*/ 0 h 6873497"/>
              <a:gd name="connsiteX1" fmla="*/ 0 w 5021450"/>
              <a:gd name="connsiteY1" fmla="*/ 0 h 6873497"/>
              <a:gd name="connsiteX2" fmla="*/ 15498 w 5021450"/>
              <a:gd name="connsiteY2" fmla="*/ 6873497 h 6873497"/>
              <a:gd name="connsiteX3" fmla="*/ 3913322 w 5021450"/>
              <a:gd name="connsiteY3" fmla="*/ 6857999 h 6873497"/>
              <a:gd name="connsiteX4" fmla="*/ 5021450 w 5021450"/>
              <a:gd name="connsiteY4" fmla="*/ 2069023 h 6873497"/>
              <a:gd name="connsiteX5" fmla="*/ 4207789 w 5021450"/>
              <a:gd name="connsiteY5" fmla="*/ 0 h 6873497"/>
              <a:gd name="connsiteX0" fmla="*/ 7722556 w 8536217"/>
              <a:gd name="connsiteY0" fmla="*/ 0 h 6873497"/>
              <a:gd name="connsiteX1" fmla="*/ 0 w 8536217"/>
              <a:gd name="connsiteY1" fmla="*/ 9246 h 6873497"/>
              <a:gd name="connsiteX2" fmla="*/ 3530265 w 8536217"/>
              <a:gd name="connsiteY2" fmla="*/ 6873497 h 6873497"/>
              <a:gd name="connsiteX3" fmla="*/ 7428089 w 8536217"/>
              <a:gd name="connsiteY3" fmla="*/ 6857999 h 6873497"/>
              <a:gd name="connsiteX4" fmla="*/ 8536217 w 8536217"/>
              <a:gd name="connsiteY4" fmla="*/ 2069023 h 6873497"/>
              <a:gd name="connsiteX5" fmla="*/ 7722556 w 8536217"/>
              <a:gd name="connsiteY5" fmla="*/ 0 h 6873497"/>
              <a:gd name="connsiteX0" fmla="*/ 7722556 w 8536217"/>
              <a:gd name="connsiteY0" fmla="*/ 0 h 6864251"/>
              <a:gd name="connsiteX1" fmla="*/ 0 w 8536217"/>
              <a:gd name="connsiteY1" fmla="*/ 9246 h 6864251"/>
              <a:gd name="connsiteX2" fmla="*/ 6416 w 8536217"/>
              <a:gd name="connsiteY2" fmla="*/ 6864251 h 6864251"/>
              <a:gd name="connsiteX3" fmla="*/ 7428089 w 8536217"/>
              <a:gd name="connsiteY3" fmla="*/ 6857999 h 6864251"/>
              <a:gd name="connsiteX4" fmla="*/ 8536217 w 8536217"/>
              <a:gd name="connsiteY4" fmla="*/ 2069023 h 6864251"/>
              <a:gd name="connsiteX5" fmla="*/ 7722556 w 8536217"/>
              <a:gd name="connsiteY5" fmla="*/ 0 h 6864251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36513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73498"/>
              <a:gd name="connsiteX1" fmla="*/ 0 w 8536217"/>
              <a:gd name="connsiteY1" fmla="*/ 9246 h 6873498"/>
              <a:gd name="connsiteX2" fmla="*/ 15497 w 8536217"/>
              <a:gd name="connsiteY2" fmla="*/ 6873498 h 6873498"/>
              <a:gd name="connsiteX3" fmla="*/ 7428089 w 8536217"/>
              <a:gd name="connsiteY3" fmla="*/ 6857999 h 6873498"/>
              <a:gd name="connsiteX4" fmla="*/ 8536217 w 8536217"/>
              <a:gd name="connsiteY4" fmla="*/ 2069023 h 6873498"/>
              <a:gd name="connsiteX5" fmla="*/ 7722556 w 8536217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478682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6413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64252"/>
              <a:gd name="connsiteX1" fmla="*/ 0 w 8999402"/>
              <a:gd name="connsiteY1" fmla="*/ 0 h 6864252"/>
              <a:gd name="connsiteX2" fmla="*/ 6413 w 8999402"/>
              <a:gd name="connsiteY2" fmla="*/ 6864252 h 6864252"/>
              <a:gd name="connsiteX3" fmla="*/ 7891274 w 8999402"/>
              <a:gd name="connsiteY3" fmla="*/ 6857999 h 6864252"/>
              <a:gd name="connsiteX4" fmla="*/ 8999402 w 8999402"/>
              <a:gd name="connsiteY4" fmla="*/ 2069023 h 6864252"/>
              <a:gd name="connsiteX5" fmla="*/ 8185741 w 8999402"/>
              <a:gd name="connsiteY5" fmla="*/ 0 h 686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99402" h="6864252">
                <a:moveTo>
                  <a:pt x="8185741" y="0"/>
                </a:moveTo>
                <a:lnTo>
                  <a:pt x="0" y="0"/>
                </a:lnTo>
                <a:cubicBezTo>
                  <a:pt x="2139" y="2285002"/>
                  <a:pt x="4274" y="4579250"/>
                  <a:pt x="6413" y="6864252"/>
                </a:cubicBezTo>
                <a:lnTo>
                  <a:pt x="7891274" y="6857999"/>
                </a:lnTo>
                <a:lnTo>
                  <a:pt x="8999402" y="2069023"/>
                </a:lnTo>
                <a:lnTo>
                  <a:pt x="8185741" y="0"/>
                </a:lnTo>
                <a:close/>
              </a:path>
            </a:pathLst>
          </a:custGeom>
          <a:solidFill>
            <a:srgbClr val="000000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61" tIns="52131" rIns="104261" bIns="52131" rtlCol="0" anchor="ctr"/>
          <a:lstStyle/>
          <a:p>
            <a:pPr algn="ctr" defTabSz="1042615"/>
            <a:endParaRPr lang="ru-RU" sz="2100">
              <a:solidFill>
                <a:prstClr val="whit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325182" y="2430454"/>
            <a:ext cx="4125646" cy="254001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7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21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3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7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9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0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Слайд-разделитель </a:t>
            </a:r>
            <a:br>
              <a:rPr lang="ru-RU" dirty="0"/>
            </a:br>
            <a:r>
              <a:rPr lang="ru-RU" dirty="0"/>
              <a:t>Название раздела </a:t>
            </a:r>
            <a:br>
              <a:rPr lang="ru-RU" dirty="0"/>
            </a:br>
            <a:r>
              <a:rPr lang="ru-RU" dirty="0"/>
              <a:t>презентации</a:t>
            </a:r>
            <a:br>
              <a:rPr lang="ru-RU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, 24 пт.</a:t>
            </a:r>
          </a:p>
        </p:txBody>
      </p:sp>
      <p:sp>
        <p:nvSpPr>
          <p:cNvPr id="9" name="Подзаголовок 2"/>
          <p:cNvSpPr txBox="1">
            <a:spLocks/>
          </p:cNvSpPr>
          <p:nvPr userDrawn="1"/>
        </p:nvSpPr>
        <p:spPr>
          <a:xfrm>
            <a:off x="3325182" y="6240480"/>
            <a:ext cx="4125646" cy="56908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44EA-6A61-441B-9399-54A33483BC2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040206" y="7034235"/>
            <a:ext cx="2494756" cy="402483"/>
          </a:xfrm>
        </p:spPr>
        <p:txBody>
          <a:bodyPr/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3325182" y="1636699"/>
            <a:ext cx="2693371" cy="475980"/>
          </a:xfrm>
        </p:spPr>
        <p:txBody>
          <a:bodyPr/>
          <a:lstStyle>
            <a:lvl1pPr>
              <a:defRPr sz="1600"/>
            </a:lvl1pPr>
          </a:lstStyle>
          <a:p>
            <a:r>
              <a:rPr lang="ru-RU" sz="1100" dirty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100" dirty="0">
                <a:solidFill>
                  <a:schemeClr val="tx1"/>
                </a:solidFill>
              </a:rPr>
              <a:t>шрифт </a:t>
            </a:r>
            <a:r>
              <a:rPr lang="ru-RU" sz="1100" dirty="0" err="1">
                <a:solidFill>
                  <a:schemeClr val="tx1"/>
                </a:solidFill>
              </a:rPr>
              <a:t>Arial</a:t>
            </a:r>
            <a:r>
              <a:rPr lang="ru-RU" sz="1100" dirty="0">
                <a:solidFill>
                  <a:schemeClr val="tx1"/>
                </a:solidFill>
              </a:rPr>
              <a:t> 10 пт.</a:t>
            </a:r>
          </a:p>
        </p:txBody>
      </p:sp>
    </p:spTree>
    <p:extLst>
      <p:ext uri="{BB962C8B-B14F-4D97-AF65-F5344CB8AC3E}">
        <p14:creationId xmlns:p14="http://schemas.microsoft.com/office/powerpoint/2010/main" val="274980855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Слайд-разделител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799276" y="2430454"/>
            <a:ext cx="4125646" cy="254001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7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21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3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7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9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0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Слайд-разделитель </a:t>
            </a:r>
            <a:br>
              <a:rPr lang="ru-RU" dirty="0"/>
            </a:br>
            <a:r>
              <a:rPr lang="ru-RU" dirty="0"/>
              <a:t>Название раздела </a:t>
            </a:r>
            <a:br>
              <a:rPr lang="ru-RU" dirty="0"/>
            </a:br>
            <a:r>
              <a:rPr lang="ru-RU" dirty="0"/>
              <a:t>презентации</a:t>
            </a:r>
            <a:br>
              <a:rPr lang="ru-RU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62032" y="6954860"/>
            <a:ext cx="2494756" cy="402483"/>
          </a:xfrm>
        </p:spPr>
        <p:txBody>
          <a:bodyPr/>
          <a:lstStyle/>
          <a:p>
            <a:fld id="{52F389DC-9E19-4EE8-A8D3-3244F47808F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040206" y="7034235"/>
            <a:ext cx="2494756" cy="402483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79" y="5529026"/>
            <a:ext cx="4198759" cy="1108331"/>
          </a:xfrm>
          <a:prstGeom prst="rect">
            <a:avLst/>
          </a:prstGeom>
        </p:spPr>
      </p:pic>
      <p:sp>
        <p:nvSpPr>
          <p:cNvPr id="13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799276" y="1636699"/>
            <a:ext cx="2693371" cy="475980"/>
          </a:xfrm>
        </p:spPr>
        <p:txBody>
          <a:bodyPr/>
          <a:lstStyle>
            <a:lvl1pPr>
              <a:defRPr sz="1600"/>
            </a:lvl1pPr>
          </a:lstStyle>
          <a:p>
            <a:r>
              <a:rPr lang="ru-RU" sz="1100" dirty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100" dirty="0">
                <a:solidFill>
                  <a:schemeClr val="tx1"/>
                </a:solidFill>
              </a:rPr>
              <a:t>шрифт </a:t>
            </a:r>
            <a:r>
              <a:rPr lang="ru-RU" sz="1100" dirty="0" err="1">
                <a:solidFill>
                  <a:schemeClr val="tx1"/>
                </a:solidFill>
              </a:rPr>
              <a:t>Arial</a:t>
            </a:r>
            <a:r>
              <a:rPr lang="ru-RU" sz="1100" dirty="0">
                <a:solidFill>
                  <a:schemeClr val="tx1"/>
                </a:solidFill>
              </a:rPr>
              <a:t> 10 пт.</a:t>
            </a:r>
          </a:p>
        </p:txBody>
      </p:sp>
    </p:spTree>
    <p:extLst>
      <p:ext uri="{BB962C8B-B14F-4D97-AF65-F5344CB8AC3E}">
        <p14:creationId xmlns:p14="http://schemas.microsoft.com/office/powerpoint/2010/main" val="40709446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Слайд-разделител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335544" y="2430454"/>
            <a:ext cx="4125646" cy="254001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7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21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3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7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9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0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Слайд-разделитель </a:t>
            </a:r>
            <a:br>
              <a:rPr lang="ru-RU" dirty="0"/>
            </a:br>
            <a:r>
              <a:rPr lang="ru-RU" dirty="0"/>
              <a:t>Название раздела </a:t>
            </a:r>
            <a:br>
              <a:rPr lang="ru-RU" dirty="0"/>
            </a:br>
            <a:r>
              <a:rPr lang="ru-RU" dirty="0"/>
              <a:t>презентации</a:t>
            </a:r>
            <a:br>
              <a:rPr lang="ru-RU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356315" y="5837997"/>
            <a:ext cx="2494756" cy="40248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E28C9B7-77DB-42B5-AD07-0761FECA3530}" type="datetime1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12.05.2023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040206" y="7034235"/>
            <a:ext cx="2494756" cy="402483"/>
          </a:xfrm>
        </p:spPr>
        <p:txBody>
          <a:bodyPr/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 userDrawn="1"/>
        </p:nvSpPr>
        <p:spPr>
          <a:xfrm>
            <a:off x="4335544" y="6954858"/>
            <a:ext cx="4125646" cy="56908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4335544" y="1716075"/>
            <a:ext cx="2693371" cy="475980"/>
          </a:xfrm>
        </p:spPr>
        <p:txBody>
          <a:bodyPr/>
          <a:lstStyle>
            <a:lvl1pPr>
              <a:defRPr sz="1600"/>
            </a:lvl1pPr>
          </a:lstStyle>
          <a:p>
            <a:r>
              <a:rPr lang="ru-RU" sz="1100" dirty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100" dirty="0">
                <a:solidFill>
                  <a:schemeClr val="tx1"/>
                </a:solidFill>
              </a:rPr>
              <a:t>шрифт </a:t>
            </a:r>
            <a:r>
              <a:rPr lang="ru-RU" sz="1100" dirty="0" err="1">
                <a:solidFill>
                  <a:schemeClr val="tx1"/>
                </a:solidFill>
              </a:rPr>
              <a:t>Arial</a:t>
            </a:r>
            <a:r>
              <a:rPr lang="ru-RU" sz="1100" dirty="0">
                <a:solidFill>
                  <a:schemeClr val="tx1"/>
                </a:solidFill>
              </a:rPr>
              <a:t> 10 пт.</a:t>
            </a:r>
          </a:p>
        </p:txBody>
      </p:sp>
    </p:spTree>
    <p:extLst>
      <p:ext uri="{BB962C8B-B14F-4D97-AF65-F5344CB8AC3E}">
        <p14:creationId xmlns:p14="http://schemas.microsoft.com/office/powerpoint/2010/main" val="220232198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ов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34593" y="604818"/>
            <a:ext cx="9021159" cy="957865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Название слайда, шрифт </a:t>
            </a:r>
            <a:r>
              <a:rPr lang="ru-RU" dirty="0" err="1"/>
              <a:t>Arial</a:t>
            </a:r>
            <a:r>
              <a:rPr lang="ru-RU" dirty="0"/>
              <a:t>, 2</a:t>
            </a:r>
            <a:r>
              <a:rPr lang="en-US" dirty="0"/>
              <a:t>4</a:t>
            </a:r>
            <a:r>
              <a:rPr lang="ru-RU" dirty="0"/>
              <a:t> </a:t>
            </a:r>
            <a:r>
              <a:rPr lang="ru-RU" dirty="0" err="1"/>
              <a:t>пт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534593" y="1557327"/>
            <a:ext cx="9021159" cy="5159405"/>
          </a:xfrm>
        </p:spPr>
        <p:txBody>
          <a:bodyPr/>
          <a:lstStyle>
            <a:lvl1pPr>
              <a:lnSpc>
                <a:spcPct val="150000"/>
              </a:lnSpc>
              <a:spcBef>
                <a:spcPts val="2053"/>
              </a:spcBef>
              <a:defRPr/>
            </a:lvl1pPr>
          </a:lstStyle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77056" y="7006701"/>
            <a:ext cx="2494756" cy="402483"/>
          </a:xfrm>
        </p:spPr>
        <p:txBody>
          <a:bodyPr/>
          <a:lstStyle/>
          <a:p>
            <a:fld id="{446074D7-7B97-4C60-B38F-D77E1B39E88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040206" y="7034235"/>
            <a:ext cx="2494756" cy="402483"/>
          </a:xfrm>
        </p:spPr>
        <p:txBody>
          <a:bodyPr/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534593" y="287316"/>
            <a:ext cx="9021159" cy="317502"/>
          </a:xfrm>
        </p:spPr>
        <p:txBody>
          <a:bodyPr/>
          <a:lstStyle>
            <a:lvl1pPr>
              <a:defRPr sz="1600"/>
            </a:lvl1pPr>
          </a:lstStyle>
          <a:p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</p:spTree>
    <p:extLst>
      <p:ext uri="{BB962C8B-B14F-4D97-AF65-F5344CB8AC3E}">
        <p14:creationId xmlns:p14="http://schemas.microsoft.com/office/powerpoint/2010/main" val="1238445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пы булитов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34593" y="604818"/>
            <a:ext cx="9021159" cy="957865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534593" y="1557327"/>
            <a:ext cx="9021159" cy="5159405"/>
          </a:xfrm>
        </p:spPr>
        <p:txBody>
          <a:bodyPr/>
          <a:lstStyle>
            <a:lvl1pPr marL="0" indent="0">
              <a:buFont typeface="Arial" pitchFamily="34" charset="0"/>
              <a:buNone/>
              <a:defRPr sz="1600" baseline="0"/>
            </a:lvl1pPr>
            <a:lvl2pPr marL="847126" indent="-325818">
              <a:buFont typeface="Arial" pitchFamily="34" charset="0"/>
              <a:buChar char="►"/>
              <a:defRPr sz="16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606537" indent="0">
              <a:buNone/>
              <a:defRPr/>
            </a:lvl6pPr>
          </a:lstStyle>
          <a:p>
            <a:pPr lvl="0"/>
            <a:r>
              <a:rPr lang="ru-RU" dirty="0"/>
              <a:t>Типы </a:t>
            </a:r>
            <a:r>
              <a:rPr lang="ru-RU" dirty="0" err="1"/>
              <a:t>булитов</a:t>
            </a:r>
            <a:endParaRPr lang="ru-RU" dirty="0"/>
          </a:p>
          <a:p>
            <a:pPr lvl="1"/>
            <a:r>
              <a:rPr lang="ru-RU" dirty="0"/>
              <a:t>Первый уровень</a:t>
            </a:r>
          </a:p>
          <a:p>
            <a:pPr lvl="2"/>
            <a:r>
              <a:rPr lang="ru-RU" dirty="0"/>
              <a:t>Второй уровень</a:t>
            </a:r>
          </a:p>
          <a:p>
            <a:pPr lvl="3"/>
            <a:r>
              <a:rPr lang="ru-RU" dirty="0"/>
              <a:t>Третий уровень</a:t>
            </a:r>
          </a:p>
          <a:p>
            <a:pPr lvl="4"/>
            <a:r>
              <a:rPr lang="ru-RU" dirty="0"/>
              <a:t>Четвертый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77056" y="7006701"/>
            <a:ext cx="2494756" cy="402483"/>
          </a:xfrm>
        </p:spPr>
        <p:txBody>
          <a:bodyPr/>
          <a:lstStyle/>
          <a:p>
            <a:fld id="{C01A9621-8A2F-4758-BDC8-0E9D01EDB1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040206" y="7034235"/>
            <a:ext cx="2494756" cy="402483"/>
          </a:xfrm>
        </p:spPr>
        <p:txBody>
          <a:bodyPr/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534593" y="287316"/>
            <a:ext cx="9021159" cy="317502"/>
          </a:xfrm>
        </p:spPr>
        <p:txBody>
          <a:bodyPr/>
          <a:lstStyle>
            <a:lvl1pPr>
              <a:defRPr sz="1600"/>
            </a:lvl1pPr>
          </a:lstStyle>
          <a:p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</p:spTree>
    <p:extLst>
      <p:ext uri="{BB962C8B-B14F-4D97-AF65-F5344CB8AC3E}">
        <p14:creationId xmlns:p14="http://schemas.microsoft.com/office/powerpoint/2010/main" val="2439868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34593" y="604818"/>
            <a:ext cx="9021159" cy="957865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534593" y="1557324"/>
            <a:ext cx="9021159" cy="873130"/>
          </a:xfrm>
        </p:spPr>
        <p:txBody>
          <a:bodyPr/>
          <a:lstStyle>
            <a:lvl1pPr marL="0" indent="0">
              <a:buFont typeface="Arial" pitchFamily="34" charset="0"/>
              <a:buNone/>
              <a:defRPr sz="1600" baseline="0"/>
            </a:lvl1pPr>
            <a:lvl2pPr marL="847126" indent="-325818">
              <a:buFont typeface="Arial" pitchFamily="34" charset="0"/>
              <a:buChar char="►"/>
              <a:defRPr sz="16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606537" indent="0">
              <a:buNone/>
              <a:defRPr/>
            </a:lvl6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77056" y="7006701"/>
            <a:ext cx="2494756" cy="402483"/>
          </a:xfrm>
        </p:spPr>
        <p:txBody>
          <a:bodyPr/>
          <a:lstStyle/>
          <a:p>
            <a:fld id="{E7F6E1B9-6978-49A0-B769-AA0B478E901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040206" y="7034235"/>
            <a:ext cx="2494756" cy="402483"/>
          </a:xfrm>
        </p:spPr>
        <p:txBody>
          <a:bodyPr/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580280" y="7020782"/>
            <a:ext cx="4125646" cy="56908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534593" y="287316"/>
            <a:ext cx="9021159" cy="317502"/>
          </a:xfrm>
        </p:spPr>
        <p:txBody>
          <a:bodyPr/>
          <a:lstStyle>
            <a:lvl1pPr>
              <a:defRPr sz="1600"/>
            </a:lvl1pPr>
          </a:lstStyle>
          <a:p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</p:spTree>
    <p:extLst>
      <p:ext uri="{BB962C8B-B14F-4D97-AF65-F5344CB8AC3E}">
        <p14:creationId xmlns:p14="http://schemas.microsoft.com/office/powerpoint/2010/main" val="301667027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34593" y="604818"/>
            <a:ext cx="9021159" cy="957865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534592" y="1557324"/>
            <a:ext cx="3969347" cy="5000656"/>
          </a:xfrm>
        </p:spPr>
        <p:txBody>
          <a:bodyPr/>
          <a:lstStyle>
            <a:lvl1pPr marL="0" indent="0">
              <a:buFont typeface="Arial" pitchFamily="34" charset="0"/>
              <a:buNone/>
              <a:defRPr sz="1600" baseline="0"/>
            </a:lvl1pPr>
            <a:lvl2pPr marL="847126" indent="-325818">
              <a:buFont typeface="Arial" pitchFamily="34" charset="0"/>
              <a:buChar char="►"/>
              <a:defRPr sz="16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606537" indent="0">
              <a:buNone/>
              <a:defRPr/>
            </a:lvl6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77056" y="7006701"/>
            <a:ext cx="2494756" cy="402483"/>
          </a:xfrm>
        </p:spPr>
        <p:txBody>
          <a:bodyPr/>
          <a:lstStyle/>
          <a:p>
            <a:fld id="{EFB904C4-4AB9-4D84-8905-B291CF4EBD0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040206" y="7034235"/>
            <a:ext cx="2494756" cy="402483"/>
          </a:xfrm>
        </p:spPr>
        <p:txBody>
          <a:bodyPr/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580280" y="7020782"/>
            <a:ext cx="4125646" cy="56908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534593" y="287316"/>
            <a:ext cx="9021159" cy="317502"/>
          </a:xfrm>
        </p:spPr>
        <p:txBody>
          <a:bodyPr/>
          <a:lstStyle>
            <a:lvl1pPr>
              <a:defRPr sz="1600"/>
            </a:lvl1pPr>
          </a:lstStyle>
          <a:p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744" y="1160449"/>
            <a:ext cx="5588651" cy="5684849"/>
          </a:xfrm>
          <a:prstGeom prst="rect">
            <a:avLst/>
          </a:prstGeom>
        </p:spPr>
      </p:pic>
      <p:sp>
        <p:nvSpPr>
          <p:cNvPr id="9" name="Полилиния 8"/>
          <p:cNvSpPr/>
          <p:nvPr userDrawn="1"/>
        </p:nvSpPr>
        <p:spPr>
          <a:xfrm>
            <a:off x="5237176" y="2084252"/>
            <a:ext cx="4412638" cy="3886613"/>
          </a:xfrm>
          <a:custGeom>
            <a:avLst/>
            <a:gdLst>
              <a:gd name="connsiteX0" fmla="*/ 15498 w 3773837"/>
              <a:gd name="connsiteY0" fmla="*/ 0 h 3525865"/>
              <a:gd name="connsiteX1" fmla="*/ 3332136 w 3773837"/>
              <a:gd name="connsiteY1" fmla="*/ 0 h 3525865"/>
              <a:gd name="connsiteX2" fmla="*/ 3773837 w 3773837"/>
              <a:gd name="connsiteY2" fmla="*/ 1751309 h 3525865"/>
              <a:gd name="connsiteX3" fmla="*/ 3363132 w 3773837"/>
              <a:gd name="connsiteY3" fmla="*/ 3525865 h 3525865"/>
              <a:gd name="connsiteX4" fmla="*/ 0 w 3773837"/>
              <a:gd name="connsiteY4" fmla="*/ 3525865 h 3525865"/>
              <a:gd name="connsiteX5" fmla="*/ 418454 w 3773837"/>
              <a:gd name="connsiteY5" fmla="*/ 1720312 h 3525865"/>
              <a:gd name="connsiteX6" fmla="*/ 15498 w 3773837"/>
              <a:gd name="connsiteY6" fmla="*/ 0 h 3525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3837" h="3525865">
                <a:moveTo>
                  <a:pt x="15498" y="0"/>
                </a:moveTo>
                <a:lnTo>
                  <a:pt x="3332136" y="0"/>
                </a:lnTo>
                <a:lnTo>
                  <a:pt x="3773837" y="1751309"/>
                </a:lnTo>
                <a:lnTo>
                  <a:pt x="3363132" y="3525865"/>
                </a:lnTo>
                <a:lnTo>
                  <a:pt x="0" y="3525865"/>
                </a:lnTo>
                <a:lnTo>
                  <a:pt x="418454" y="1720312"/>
                </a:lnTo>
                <a:lnTo>
                  <a:pt x="15498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defTabSz="1042615"/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209085309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34593" y="604818"/>
            <a:ext cx="9021159" cy="957865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77056" y="7006701"/>
            <a:ext cx="2494756" cy="402483"/>
          </a:xfrm>
        </p:spPr>
        <p:txBody>
          <a:bodyPr/>
          <a:lstStyle/>
          <a:p>
            <a:fld id="{17209395-9309-40E7-BD11-3D5233B4DE8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040206" y="7034235"/>
            <a:ext cx="2494756" cy="402483"/>
          </a:xfrm>
        </p:spPr>
        <p:txBody>
          <a:bodyPr/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580280" y="7020782"/>
            <a:ext cx="4125646" cy="56908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534593" y="287316"/>
            <a:ext cx="9021159" cy="317502"/>
          </a:xfrm>
        </p:spPr>
        <p:txBody>
          <a:bodyPr/>
          <a:lstStyle>
            <a:lvl1pPr>
              <a:defRPr sz="1600"/>
            </a:lvl1pPr>
          </a:lstStyle>
          <a:p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744" y="1160449"/>
            <a:ext cx="5588651" cy="5684849"/>
          </a:xfrm>
          <a:prstGeom prst="rect">
            <a:avLst/>
          </a:prstGeom>
        </p:spPr>
      </p:pic>
      <p:sp>
        <p:nvSpPr>
          <p:cNvPr id="14" name="Объект 13"/>
          <p:cNvSpPr>
            <a:spLocks noGrp="1"/>
          </p:cNvSpPr>
          <p:nvPr>
            <p:ph sz="quarter" idx="14" hasCustomPrompt="1"/>
          </p:nvPr>
        </p:nvSpPr>
        <p:spPr>
          <a:xfrm>
            <a:off x="5598355" y="2033415"/>
            <a:ext cx="3621481" cy="396882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6" name="Таблица 15"/>
          <p:cNvSpPr>
            <a:spLocks noGrp="1"/>
          </p:cNvSpPr>
          <p:nvPr>
            <p:ph type="tbl" sz="quarter" idx="15"/>
          </p:nvPr>
        </p:nvSpPr>
        <p:spPr>
          <a:xfrm>
            <a:off x="580999" y="1557433"/>
            <a:ext cx="4007573" cy="49207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1843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tags" Target="../tags/tag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oleObject" Target="../embeddings/oleObject2.bin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oleObject" Target="../embeddings/oleObject3.bin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32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tags" Target="../tags/tag5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19" Type="http://schemas.openxmlformats.org/officeDocument/2006/relationships/oleObject" Target="../embeddings/oleObject4.bin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101.xml"/><Relationship Id="rId18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17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90.xml"/><Relationship Id="rId16" Type="http://schemas.openxmlformats.org/officeDocument/2006/relationships/slideLayout" Target="../slideLayouts/slideLayout104.xml"/><Relationship Id="rId20" Type="http://schemas.openxmlformats.org/officeDocument/2006/relationships/theme" Target="../theme/theme8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98.xml"/><Relationship Id="rId19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slideLayout" Target="../slideLayouts/slideLayout10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slideLayout" Target="../slideLayouts/slideLayout120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109.xml"/><Relationship Id="rId16" Type="http://schemas.openxmlformats.org/officeDocument/2006/relationships/slideLayout" Target="../slideLayouts/slideLayout123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17.xml"/><Relationship Id="rId19" Type="http://schemas.openxmlformats.org/officeDocument/2006/relationships/oleObject" Target="../embeddings/oleObject5.bin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Relationship Id="rId14" Type="http://schemas.openxmlformats.org/officeDocument/2006/relationships/slideLayout" Target="../slideLayouts/slideLayout1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649769390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17" imgW="347" imgH="348" progId="TCLayout.ActiveDocument.1">
                  <p:embed/>
                </p:oleObj>
              </mc:Choice>
              <mc:Fallback>
                <p:oleObj name="Слайд think-cell" r:id="rId17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3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3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1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4" y="7006701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1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1818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  <p:sldLayoutId id="2147483930" r:id="rId12"/>
    <p:sldLayoutId id="2147483932" r:id="rId13"/>
    <p:sldLayoutId id="2147483872" r:id="rId14"/>
  </p:sldLayoutIdLst>
  <p:hf hdr="0" ft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 userDrawn="1"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2464621642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19" imgW="347" imgH="348" progId="TCLayout.ActiveDocument.1">
                  <p:embed/>
                </p:oleObj>
              </mc:Choice>
              <mc:Fallback>
                <p:oleObj name="Слайд think-cell" r:id="rId19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3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3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1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4" y="7006701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1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525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  <p:sldLayoutId id="2147483963" r:id="rId12"/>
    <p:sldLayoutId id="2147483967" r:id="rId13"/>
    <p:sldLayoutId id="2147484009" r:id="rId14"/>
    <p:sldLayoutId id="2147484010" r:id="rId15"/>
    <p:sldLayoutId id="2147484011" r:id="rId16"/>
  </p:sldLayoutIdLst>
  <p:hf hdr="0" ft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2303158302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18" imgW="347" imgH="348" progId="TCLayout.ActiveDocument.1">
                  <p:embed/>
                </p:oleObj>
              </mc:Choice>
              <mc:Fallback>
                <p:oleObj name="Слайд think-cell" r:id="rId18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3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3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1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4" y="7006701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1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574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  <p:sldLayoutId id="2147484049" r:id="rId12"/>
    <p:sldLayoutId id="2147484053" r:id="rId13"/>
    <p:sldLayoutId id="2147484089" r:id="rId14"/>
    <p:sldLayoutId id="2147484090" r:id="rId15"/>
  </p:sldLayoutIdLst>
  <p:hf hdr="0" ft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090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2" r:id="rId1"/>
    <p:sldLayoutId id="2147484093" r:id="rId2"/>
    <p:sldLayoutId id="2147484094" r:id="rId3"/>
    <p:sldLayoutId id="2147484095" r:id="rId4"/>
    <p:sldLayoutId id="2147484096" r:id="rId5"/>
    <p:sldLayoutId id="2147484097" r:id="rId6"/>
    <p:sldLayoutId id="2147484098" r:id="rId7"/>
    <p:sldLayoutId id="2147484099" r:id="rId8"/>
    <p:sldLayoutId id="2147484100" r:id="rId9"/>
    <p:sldLayoutId id="2147484101" r:id="rId10"/>
    <p:sldLayoutId id="2147484102" r:id="rId11"/>
    <p:sldLayoutId id="2147484103" r:id="rId12"/>
    <p:sldLayoutId id="2147484112" r:id="rId13"/>
    <p:sldLayoutId id="2147484152" r:id="rId14"/>
  </p:sldLayoutIdLst>
  <p:hf hdr="0" ft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 userDrawn="1"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3483501606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19" imgW="347" imgH="348" progId="TCLayout.ActiveDocument.1">
                  <p:embed/>
                </p:oleObj>
              </mc:Choice>
              <mc:Fallback>
                <p:oleObj name="Слайд think-cell" r:id="rId19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3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3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1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4" y="7006701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1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919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4" r:id="rId1"/>
    <p:sldLayoutId id="2147484155" r:id="rId2"/>
    <p:sldLayoutId id="2147484156" r:id="rId3"/>
    <p:sldLayoutId id="2147484157" r:id="rId4"/>
    <p:sldLayoutId id="2147484158" r:id="rId5"/>
    <p:sldLayoutId id="2147484159" r:id="rId6"/>
    <p:sldLayoutId id="2147484160" r:id="rId7"/>
    <p:sldLayoutId id="2147484161" r:id="rId8"/>
    <p:sldLayoutId id="2147484162" r:id="rId9"/>
    <p:sldLayoutId id="2147484163" r:id="rId10"/>
    <p:sldLayoutId id="2147484164" r:id="rId11"/>
    <p:sldLayoutId id="2147484165" r:id="rId12"/>
    <p:sldLayoutId id="2147484169" r:id="rId13"/>
    <p:sldLayoutId id="2147484211" r:id="rId14"/>
    <p:sldLayoutId id="2147484212" r:id="rId15"/>
    <p:sldLayoutId id="2147484213" r:id="rId16"/>
  </p:sldLayoutIdLst>
  <p:hf hdr="0" ft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062" y="402483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35062" y="7006699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14F08-5BCC-4355-8CCE-B4D3D390F7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41663" y="7006699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551093" y="7006699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96A3D-D048-4F35-9F04-DA826D7A4E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709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7" r:id="rId1"/>
    <p:sldLayoutId id="2147484218" r:id="rId2"/>
    <p:sldLayoutId id="2147484219" r:id="rId3"/>
    <p:sldLayoutId id="2147484220" r:id="rId4"/>
    <p:sldLayoutId id="2147484221" r:id="rId5"/>
    <p:sldLayoutId id="2147484222" r:id="rId6"/>
    <p:sldLayoutId id="2147484223" r:id="rId7"/>
    <p:sldLayoutId id="2147484224" r:id="rId8"/>
    <p:sldLayoutId id="2147484225" r:id="rId9"/>
    <p:sldLayoutId id="2147484226" r:id="rId10"/>
    <p:sldLayoutId id="21474842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707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9" r:id="rId1"/>
    <p:sldLayoutId id="214748423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591" y="302737"/>
            <a:ext cx="9622632" cy="12599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591" y="1763927"/>
            <a:ext cx="9622632" cy="49890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Первый уровень</a:t>
            </a:r>
          </a:p>
          <a:p>
            <a:pPr lvl="2"/>
            <a:r>
              <a:rPr lang="ru-RU" dirty="0"/>
              <a:t>Второй уровень</a:t>
            </a:r>
          </a:p>
          <a:p>
            <a:pPr lvl="3"/>
            <a:r>
              <a:rPr lang="ru-RU" dirty="0"/>
              <a:t>Третий уровень</a:t>
            </a:r>
          </a:p>
          <a:p>
            <a:pPr lvl="4"/>
            <a:r>
              <a:rPr lang="ru-RU" dirty="0"/>
              <a:t>Четвертый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591" y="7006701"/>
            <a:ext cx="2494756" cy="402483"/>
          </a:xfrm>
          <a:prstGeom prst="rect">
            <a:avLst/>
          </a:prstGeom>
        </p:spPr>
        <p:txBody>
          <a:bodyPr vert="horz" lIns="104261" tIns="52131" rIns="104261" bIns="52131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42615"/>
            <a:fld id="{46C04923-972A-48A5-9797-2231EA842F5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42615"/>
              <a:t>12.05.2023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036" y="7006701"/>
            <a:ext cx="3385741" cy="402483"/>
          </a:xfrm>
          <a:prstGeom prst="rect">
            <a:avLst/>
          </a:prstGeom>
        </p:spPr>
        <p:txBody>
          <a:bodyPr vert="horz" lIns="104261" tIns="52131" rIns="104261" bIns="52131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4261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2466" y="7006701"/>
            <a:ext cx="2494756" cy="402483"/>
          </a:xfrm>
          <a:prstGeom prst="rect">
            <a:avLst/>
          </a:prstGeom>
        </p:spPr>
        <p:txBody>
          <a:bodyPr vert="horz" lIns="104261" tIns="52131" rIns="104261" bIns="52131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42615"/>
            <a:fld id="{F0C3E1D0-B99E-411B-BCE4-D3E6DB7EA4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4261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165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2" r:id="rId1"/>
    <p:sldLayoutId id="2147484233" r:id="rId2"/>
    <p:sldLayoutId id="2147484234" r:id="rId3"/>
    <p:sldLayoutId id="2147484235" r:id="rId4"/>
    <p:sldLayoutId id="2147484236" r:id="rId5"/>
    <p:sldLayoutId id="2147484237" r:id="rId6"/>
    <p:sldLayoutId id="2147484238" r:id="rId7"/>
    <p:sldLayoutId id="2147484239" r:id="rId8"/>
    <p:sldLayoutId id="2147484240" r:id="rId9"/>
    <p:sldLayoutId id="2147484241" r:id="rId10"/>
    <p:sldLayoutId id="2147484242" r:id="rId11"/>
    <p:sldLayoutId id="2147484243" r:id="rId12"/>
    <p:sldLayoutId id="2147484244" r:id="rId13"/>
    <p:sldLayoutId id="2147484245" r:id="rId14"/>
    <p:sldLayoutId id="2147484246" r:id="rId15"/>
    <p:sldLayoutId id="2147484247" r:id="rId16"/>
    <p:sldLayoutId id="2147484248" r:id="rId17"/>
    <p:sldLayoutId id="2147484249" r:id="rId18"/>
    <p:sldLayoutId id="2147484250" r:id="rId19"/>
  </p:sldLayoutIdLst>
  <p:hf hdr="0" ftr="0" dt="0"/>
  <p:txStyles>
    <p:titleStyle>
      <a:lvl1pPr algn="l" defTabSz="1042615" rtl="0" eaLnBrk="1" latinLnBrk="0" hangingPunct="1">
        <a:spcBef>
          <a:spcPct val="0"/>
        </a:spcBef>
        <a:buNone/>
        <a:defRPr sz="27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1042615" rtl="0" eaLnBrk="1" latinLnBrk="0" hangingPunct="1">
        <a:spcBef>
          <a:spcPct val="20000"/>
        </a:spcBef>
        <a:buClrTx/>
        <a:buSzPct val="80000"/>
        <a:buFont typeface="Arial" pitchFamily="34" charset="0"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847126" indent="-325818" algn="l" defTabSz="1042615" rtl="0" eaLnBrk="1" latinLnBrk="0" hangingPunct="1">
        <a:spcBef>
          <a:spcPct val="20000"/>
        </a:spcBef>
        <a:buClrTx/>
        <a:buSzPct val="80000"/>
        <a:buFont typeface="Arial" pitchFamily="34" charset="0"/>
        <a:buChar char="►"/>
        <a:defRPr sz="16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303270" indent="-260653" algn="l" defTabSz="1042615" rtl="0" eaLnBrk="1" latinLnBrk="0" hangingPunct="1">
        <a:spcBef>
          <a:spcPct val="20000"/>
        </a:spcBef>
        <a:buFont typeface="Arial" pitchFamily="34" charset="0"/>
        <a:buChar char="―"/>
        <a:defRPr sz="16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824576" indent="-260653" algn="l" defTabSz="1042615" rtl="0" eaLnBrk="1" latinLnBrk="0" hangingPunct="1">
        <a:spcBef>
          <a:spcPct val="20000"/>
        </a:spcBef>
        <a:buFont typeface="Arial" pitchFamily="34" charset="0"/>
        <a:buChar char="&gt;"/>
        <a:defRPr sz="16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345885" indent="-260653" algn="l" defTabSz="1042615" rtl="0" eaLnBrk="1" latinLnBrk="0" hangingPunct="1">
        <a:spcBef>
          <a:spcPct val="20000"/>
        </a:spcBef>
        <a:buFont typeface="Wingdings" pitchFamily="2" charset="2"/>
        <a:buChar char="§"/>
        <a:defRPr sz="16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867192" indent="-260653" algn="l" defTabSz="104261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8500" indent="-260653" algn="l" defTabSz="104261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9807" indent="-260653" algn="l" defTabSz="104261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1115" indent="-260653" algn="l" defTabSz="104261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09" algn="l" defTabSz="10426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615" algn="l" defTabSz="10426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923" algn="l" defTabSz="10426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231" algn="l" defTabSz="10426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537" algn="l" defTabSz="10426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7846" algn="l" defTabSz="10426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154" algn="l" defTabSz="10426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0462" algn="l" defTabSz="10426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 userDrawn="1"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329495775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19" imgW="347" imgH="348" progId="TCLayout.ActiveDocument.1">
                  <p:embed/>
                </p:oleObj>
              </mc:Choice>
              <mc:Fallback>
                <p:oleObj name="Слайд think-cell" r:id="rId19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3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3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1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4" y="7006701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1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842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2" r:id="rId1"/>
    <p:sldLayoutId id="2147484253" r:id="rId2"/>
    <p:sldLayoutId id="2147484254" r:id="rId3"/>
    <p:sldLayoutId id="2147484255" r:id="rId4"/>
    <p:sldLayoutId id="2147484256" r:id="rId5"/>
    <p:sldLayoutId id="2147484257" r:id="rId6"/>
    <p:sldLayoutId id="2147484258" r:id="rId7"/>
    <p:sldLayoutId id="2147484259" r:id="rId8"/>
    <p:sldLayoutId id="2147484260" r:id="rId9"/>
    <p:sldLayoutId id="2147484261" r:id="rId10"/>
    <p:sldLayoutId id="2147484262" r:id="rId11"/>
    <p:sldLayoutId id="2147484263" r:id="rId12"/>
    <p:sldLayoutId id="2147484267" r:id="rId13"/>
    <p:sldLayoutId id="2147484309" r:id="rId14"/>
    <p:sldLayoutId id="2147484310" r:id="rId15"/>
    <p:sldLayoutId id="2147484311" r:id="rId16"/>
  </p:sldLayoutIdLst>
  <p:hf hdr="0" ft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0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2.xml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8.xml"/><Relationship Id="rId5" Type="http://schemas.openxmlformats.org/officeDocument/2006/relationships/hyperlink" Target="mailto:msbsupport@mspbank.ru" TargetMode="External"/><Relationship Id="rId4" Type="http://schemas.openxmlformats.org/officeDocument/2006/relationships/hyperlink" Target="mailto:akimenko@mspbank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0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Инструменты финансовой поддержки субъектов МСП </a:t>
            </a:r>
            <a:br>
              <a:rPr lang="ru-RU" dirty="0"/>
            </a:br>
            <a:r>
              <a:rPr lang="ru-RU" dirty="0"/>
              <a:t>АО «МСП Банк»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8197057" y="7034701"/>
            <a:ext cx="2494756" cy="402483"/>
          </a:xfrm>
        </p:spPr>
        <p:txBody>
          <a:bodyPr/>
          <a:lstStyle/>
          <a:p>
            <a:fld id="{F0C3E1D0-B99E-411B-BCE4-D3E6DB7EA4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581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075FBAD6-E7D4-1F45-9036-582922DF1B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2" t="10484" r="10805" b="9247"/>
          <a:stretch/>
        </p:blipFill>
        <p:spPr bwMode="auto">
          <a:xfrm>
            <a:off x="9800204" y="6739431"/>
            <a:ext cx="698148" cy="6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3EF3B8-9D0D-4255-B93C-CCAC172D9B2A}"/>
              </a:ext>
            </a:extLst>
          </p:cNvPr>
          <p:cNvSpPr txBox="1">
            <a:spLocks/>
          </p:cNvSpPr>
          <p:nvPr/>
        </p:nvSpPr>
        <p:spPr>
          <a:xfrm>
            <a:off x="1" y="237436"/>
            <a:ext cx="8334375" cy="52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450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4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225A3"/>
                </a:solidFill>
                <a:latin typeface="Century Gothic" panose="020B0502020202020204" pitchFamily="34" charset="0"/>
              </a:rPr>
              <a:t>Кредитная поддержка субъектов МСП </a:t>
            </a:r>
            <a:br>
              <a:rPr lang="ru-RU" sz="2800" b="1" dirty="0">
                <a:solidFill>
                  <a:srgbClr val="0225A3"/>
                </a:solidFill>
                <a:latin typeface="Century Gothic" panose="020B0502020202020204" pitchFamily="34" charset="0"/>
              </a:rPr>
            </a:br>
            <a:r>
              <a:rPr lang="ru-RU" sz="2000" dirty="0">
                <a:solidFill>
                  <a:srgbClr val="0225A3"/>
                </a:solidFill>
                <a:latin typeface="Century Gothic" panose="020B0502020202020204" pitchFamily="34" charset="0"/>
              </a:rPr>
              <a:t>в рамках продуктов прямого кредитования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" y="977759"/>
            <a:ext cx="10691813" cy="0"/>
          </a:xfrm>
          <a:prstGeom prst="line">
            <a:avLst/>
          </a:prstGeom>
          <a:ln w="19050">
            <a:solidFill>
              <a:srgbClr val="0022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840" y="320617"/>
            <a:ext cx="1658535" cy="356807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8059997" y="6751384"/>
            <a:ext cx="1743550" cy="668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ctr" defTabSz="457200" eaLnBrk="1" latinLnBrk="0" hangingPunct="1">
              <a:defRPr sz="1662">
                <a:solidFill>
                  <a:schemeClr val="lt1"/>
                </a:solidFill>
                <a:latin typeface="+mn-lt"/>
                <a:cs typeface="+mn-cs"/>
              </a:defRPr>
            </a:lvl1pPr>
            <a:lvl2pPr marL="4572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2pPr>
            <a:lvl3pPr marL="9144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3pPr>
            <a:lvl4pPr marL="13716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4pPr>
            <a:lvl5pPr marL="18288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5pPr>
            <a:lvl6pPr marL="22860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6pPr>
            <a:lvl7pPr marL="27432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7pPr>
            <a:lvl8pPr marL="32004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8pPr>
            <a:lvl9pPr marL="36576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algn="r"/>
            <a:r>
              <a:rPr lang="ru-RU" sz="1100" b="1" dirty="0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более подробная информация доступна по ссылке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77907" y="1362373"/>
            <a:ext cx="4833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Экспресс-кредит «Семилетка для бизнеса»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46298" y="2929260"/>
            <a:ext cx="527122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Субъект МСП –юридическое лицо (распространяется только на юридические лица с организационно правовой формой – ООО (за исключением ООО, участником/учредителем которого с долей участия 25% и более в уставном капитале Субъекта МСП является юридическое лицо, одновременно являющееся акционерным обществом), индивидуальный предприниматель;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Доход от текущей деятельности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заемщика покрывает расходы на обслуживание и погашение кредита.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Срок регистрации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Заемщика на дату подачи заявки 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не менее 12 месяцев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Отсутствие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у Заемщика 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отрицательной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кредитной истории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endParaRPr lang="ru-RU" sz="1200" dirty="0">
              <a:solidFill>
                <a:prstClr val="black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77907" y="1745934"/>
            <a:ext cx="2247566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F93458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Меры поддержки</a:t>
            </a:r>
            <a:endParaRPr lang="ru-RU" sz="1200" dirty="0">
              <a:solidFill>
                <a:prstClr val="black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063170" y="2011234"/>
            <a:ext cx="75230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срок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063169" y="2459723"/>
            <a:ext cx="866607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ставка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815478" y="1603422"/>
            <a:ext cx="2647949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от </a:t>
            </a: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50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тыс 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до </a:t>
            </a: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10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млн рублей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890944" y="1980456"/>
            <a:ext cx="1705223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84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месяцев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6063169" y="1672600"/>
            <a:ext cx="86660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сумма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496A2B62-1B9A-B24D-844B-DD1823BA1CD2}"/>
              </a:ext>
            </a:extLst>
          </p:cNvPr>
          <p:cNvSpPr/>
          <p:nvPr/>
        </p:nvSpPr>
        <p:spPr>
          <a:xfrm>
            <a:off x="8762090" y="364629"/>
            <a:ext cx="19397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75000"/>
              </a:lnSpc>
            </a:pPr>
            <a:r>
              <a:rPr lang="en-US" sz="1400" b="1" i="1" dirty="0">
                <a:solidFill>
                  <a:srgbClr val="F83458"/>
                </a:solidFill>
                <a:latin typeface="Century Gothic" panose="020B0502020202020204" pitchFamily="34" charset="0"/>
              </a:rPr>
              <a:t>#</a:t>
            </a:r>
            <a:r>
              <a:rPr lang="ru-RU" sz="1400" b="1" i="1" dirty="0" err="1">
                <a:solidFill>
                  <a:srgbClr val="F83458"/>
                </a:solidFill>
                <a:latin typeface="Century Gothic" panose="020B0502020202020204" pitchFamily="34" charset="0"/>
              </a:rPr>
              <a:t>финансы_мсп</a:t>
            </a:r>
            <a:endParaRPr lang="ru-RU" sz="1400" b="1" i="1" dirty="0">
              <a:solidFill>
                <a:srgbClr val="F83458"/>
              </a:solidFill>
              <a:latin typeface="Century Gothic" panose="020B0502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49490" y="2368139"/>
            <a:ext cx="49621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На развитие предпринимательской деятельности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106488" y="977760"/>
            <a:ext cx="3837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Базовый продукт «Экспресс поддержка»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2309993" y="5826151"/>
            <a:ext cx="6429375" cy="723186"/>
          </a:xfrm>
          <a:prstGeom prst="rect">
            <a:avLst/>
          </a:prstGeom>
        </p:spPr>
        <p:txBody>
          <a:bodyPr wrap="square" lIns="91349" tIns="45676" rIns="91349" bIns="45676">
            <a:spAutoFit/>
          </a:bodyPr>
          <a:lstStyle/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Расчетный счет для оформления кредита может быть открыт в любом банке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. 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Поручительство – обязательно.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Цифровая доступность из любой точки России через АИС НГС.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4645" y="2687678"/>
            <a:ext cx="5343525" cy="2646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ts val="300"/>
              </a:spcAft>
            </a:pPr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Требования к получателю поддержки: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7908" y="2014738"/>
            <a:ext cx="20906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кредитования: </a:t>
            </a: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5647465" y="1569811"/>
            <a:ext cx="0" cy="3936378"/>
          </a:xfrm>
          <a:prstGeom prst="line">
            <a:avLst/>
          </a:prstGeom>
          <a:ln w="19050">
            <a:solidFill>
              <a:srgbClr val="2240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6815478" y="2382779"/>
            <a:ext cx="3847780" cy="523220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 </a:t>
            </a: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17,5% годовых</a:t>
            </a:r>
          </a:p>
          <a:p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Ключевая ставка Банка России + 10%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948871" y="3330721"/>
            <a:ext cx="4576317" cy="2031236"/>
          </a:xfrm>
          <a:prstGeom prst="rect">
            <a:avLst/>
          </a:prstGeom>
        </p:spPr>
        <p:txBody>
          <a:bodyPr wrap="square" lIns="91349" tIns="45676" rIns="91349" bIns="45676">
            <a:spAutoFit/>
          </a:bodyPr>
          <a:lstStyle/>
          <a:p>
            <a:pPr marL="171450" indent="-171450">
              <a:spcBef>
                <a:spcPts val="600"/>
              </a:spcBef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Фиксированная ставка на 7 лет и аннуитет: </a:t>
            </a:r>
          </a:p>
          <a:p>
            <a:pPr marL="447675" lvl="0" indent="-180975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уверенность при планировании деятельности на длительный срок</a:t>
            </a:r>
          </a:p>
          <a:p>
            <a:pPr marL="447675" lvl="0" indent="-180975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низкая ежемесячная платежная нагрузка </a:t>
            </a:r>
          </a:p>
          <a:p>
            <a:pPr marL="171450" lvl="0" indent="-171450">
              <a:spcBef>
                <a:spcPts val="600"/>
              </a:spcBef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Вложения в бизнес позволят:</a:t>
            </a:r>
          </a:p>
          <a:p>
            <a:pPr marL="447675" lvl="0" indent="-180975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нарастить выручку и прибыль, которые легко обеспечат возврат кредита и процентов </a:t>
            </a:r>
          </a:p>
          <a:p>
            <a:pPr marL="447675" lvl="0" indent="-180975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застраховаться от инфляционного давления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106488" y="2969236"/>
            <a:ext cx="17091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Преимущества: </a:t>
            </a:r>
          </a:p>
        </p:txBody>
      </p:sp>
    </p:spTree>
    <p:extLst>
      <p:ext uri="{BB962C8B-B14F-4D97-AF65-F5344CB8AC3E}">
        <p14:creationId xmlns:p14="http://schemas.microsoft.com/office/powerpoint/2010/main" val="1036133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3EF3B8-9D0D-4255-B93C-CCAC172D9B2A}"/>
              </a:ext>
            </a:extLst>
          </p:cNvPr>
          <p:cNvSpPr txBox="1">
            <a:spLocks/>
          </p:cNvSpPr>
          <p:nvPr/>
        </p:nvSpPr>
        <p:spPr>
          <a:xfrm>
            <a:off x="0" y="237437"/>
            <a:ext cx="9182100" cy="52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450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4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2800" b="1" dirty="0">
                <a:solidFill>
                  <a:srgbClr val="0225A3"/>
                </a:solidFill>
                <a:latin typeface="Century Gothic" panose="020B0502020202020204" pitchFamily="34" charset="0"/>
              </a:rPr>
              <a:t>Гарантийная поддержка</a:t>
            </a:r>
          </a:p>
          <a:p>
            <a:pPr fontAlgn="auto">
              <a:spcAft>
                <a:spcPts val="0"/>
              </a:spcAft>
            </a:pPr>
            <a:r>
              <a:rPr lang="ru-RU" sz="2000" dirty="0">
                <a:solidFill>
                  <a:srgbClr val="0225A3"/>
                </a:solidFill>
                <a:latin typeface="Century Gothic" panose="020B0502020202020204" pitchFamily="34" charset="0"/>
              </a:rPr>
              <a:t>гарантии в рамках федеральных законов №44-ФЗ №223-ФЗ №185-ФЗ  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" y="977759"/>
            <a:ext cx="10691813" cy="0"/>
          </a:xfrm>
          <a:prstGeom prst="line">
            <a:avLst/>
          </a:prstGeom>
          <a:ln w="19050">
            <a:solidFill>
              <a:srgbClr val="0022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6433829" y="1678702"/>
            <a:ext cx="41217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b="1" dirty="0">
                <a:latin typeface="Century Gothic" panose="020B0502020202020204" pitchFamily="34" charset="0"/>
              </a:rPr>
              <a:t>Сокращенные сроки рассмотрения заявок</a:t>
            </a:r>
          </a:p>
          <a:p>
            <a:pPr marL="171450" indent="-171450"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b="1" dirty="0">
                <a:latin typeface="Century Gothic" panose="020B0502020202020204" pitchFamily="34" charset="0"/>
              </a:rPr>
              <a:t>Автоматизированная система  выдачи электронных банковских гарантий</a:t>
            </a:r>
          </a:p>
          <a:p>
            <a:pPr marL="171450" indent="-171450"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b="1" dirty="0">
                <a:latin typeface="Century Gothic" panose="020B0502020202020204" pitchFamily="34" charset="0"/>
              </a:rPr>
              <a:t>Оформление через интернет</a:t>
            </a:r>
          </a:p>
          <a:p>
            <a:pPr marL="171450" indent="-171450"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b="1" dirty="0">
                <a:latin typeface="Century Gothic" panose="020B0502020202020204" pitchFamily="34" charset="0"/>
              </a:rPr>
              <a:t>До 30 млн рублей — без обеспечения</a:t>
            </a:r>
          </a:p>
          <a:p>
            <a:pPr marL="171450" indent="-171450"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b="1" dirty="0">
                <a:latin typeface="Century Gothic" panose="020B0502020202020204" pitchFamily="34" charset="0"/>
              </a:rPr>
              <a:t>Открытие расчетного счета </a:t>
            </a:r>
            <a:br>
              <a:rPr lang="ru-RU" sz="1200" b="1" dirty="0">
                <a:latin typeface="Century Gothic" panose="020B0502020202020204" pitchFamily="34" charset="0"/>
              </a:rPr>
            </a:br>
            <a:r>
              <a:rPr lang="ru-RU" sz="1200" b="1" dirty="0">
                <a:latin typeface="Century Gothic" panose="020B0502020202020204" pitchFamily="34" charset="0"/>
              </a:rPr>
              <a:t>не требуется</a:t>
            </a:r>
          </a:p>
          <a:p>
            <a:pPr marL="171450" indent="-171450"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b="1" dirty="0">
                <a:latin typeface="Century Gothic" panose="020B0502020202020204" pitchFamily="34" charset="0"/>
              </a:rPr>
              <a:t>Предварительное решение </a:t>
            </a:r>
            <a:br>
              <a:rPr lang="ru-RU" sz="1200" b="1" dirty="0">
                <a:latin typeface="Century Gothic" panose="020B0502020202020204" pitchFamily="34" charset="0"/>
              </a:rPr>
            </a:br>
            <a:r>
              <a:rPr lang="ru-RU" sz="1200" b="1" dirty="0">
                <a:latin typeface="Century Gothic" panose="020B0502020202020204" pitchFamily="34" charset="0"/>
              </a:rPr>
              <a:t>по 2 документам</a:t>
            </a:r>
          </a:p>
          <a:p>
            <a:pPr marL="171450" indent="-171450">
              <a:buClr>
                <a:srgbClr val="F93458"/>
              </a:buClr>
              <a:buFont typeface="Wingdings" panose="05000000000000000000" pitchFamily="2" charset="2"/>
              <a:buChar char="ü"/>
            </a:pPr>
            <a:endParaRPr lang="ru-RU" sz="1200" b="1" dirty="0">
              <a:latin typeface="Century Gothic" panose="020B0502020202020204" pitchFamily="34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6460024" y="1253594"/>
            <a:ext cx="4095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Преимущества:</a:t>
            </a:r>
            <a:r>
              <a:rPr lang="ru-RU" b="1" dirty="0">
                <a:solidFill>
                  <a:srgbClr val="F9345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361642" y="1449270"/>
            <a:ext cx="86660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сумма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771482" y="1387715"/>
            <a:ext cx="2647949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Century Gothic" panose="020B0502020202020204" pitchFamily="34" charset="0"/>
                <a:cs typeface="Helvetica" panose="020B0604020202020204" pitchFamily="34" charset="0"/>
              </a:rPr>
              <a:t>до </a:t>
            </a:r>
            <a:r>
              <a:rPr lang="en-US" sz="1600" b="1" dirty="0">
                <a:latin typeface="Century Gothic" panose="020B0502020202020204" pitchFamily="34" charset="0"/>
                <a:cs typeface="Helvetica" panose="020B0604020202020204" pitchFamily="34" charset="0"/>
              </a:rPr>
              <a:t>500</a:t>
            </a:r>
            <a:r>
              <a:rPr lang="ru-RU" sz="1200" b="1" dirty="0">
                <a:latin typeface="Century Gothic" panose="020B0502020202020204" pitchFamily="34" charset="0"/>
                <a:cs typeface="Helvetica" panose="020B0604020202020204" pitchFamily="34" charset="0"/>
              </a:rPr>
              <a:t> млн рублей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325022" y="2140367"/>
            <a:ext cx="1431090" cy="461665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срок рассмотрения 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771482" y="1932949"/>
            <a:ext cx="4688542" cy="984885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pPr defTabSz="1150702">
              <a:spcAft>
                <a:spcPts val="600"/>
              </a:spcAft>
              <a:buClr>
                <a:srgbClr val="ED1B34"/>
              </a:buClr>
            </a:pPr>
            <a:r>
              <a:rPr lang="ru-RU" sz="1200" u="sng" dirty="0">
                <a:latin typeface="Century Gothic" panose="020B0502020202020204" pitchFamily="34" charset="0"/>
                <a:cs typeface="Helvetica" panose="020B0604020202020204" pitchFamily="34" charset="0"/>
              </a:rPr>
              <a:t>гарантия до 5 млн рублей</a:t>
            </a:r>
            <a:r>
              <a:rPr lang="ru-RU" sz="1200" dirty="0">
                <a:latin typeface="Century Gothic" panose="020B0502020202020204" pitchFamily="34" charset="0"/>
                <a:cs typeface="Helvetica" panose="020B0604020202020204" pitchFamily="34" charset="0"/>
              </a:rPr>
              <a:t>  до </a:t>
            </a:r>
            <a:r>
              <a:rPr lang="ru-RU" sz="1600" b="1" dirty="0">
                <a:latin typeface="Century Gothic" panose="020B0502020202020204" pitchFamily="34" charset="0"/>
                <a:cs typeface="Helvetica" panose="020B0604020202020204" pitchFamily="34" charset="0"/>
              </a:rPr>
              <a:t>24</a:t>
            </a:r>
            <a:r>
              <a:rPr lang="ru-RU" sz="1200" b="1" dirty="0">
                <a:latin typeface="Century Gothic" panose="020B0502020202020204" pitchFamily="34" charset="0"/>
                <a:cs typeface="Helvetica" panose="020B0604020202020204" pitchFamily="34" charset="0"/>
              </a:rPr>
              <a:t> часов</a:t>
            </a:r>
          </a:p>
          <a:p>
            <a:pPr lvl="0" defTabSz="1150702">
              <a:spcAft>
                <a:spcPts val="600"/>
              </a:spcAft>
              <a:buClr>
                <a:srgbClr val="ED1B34"/>
              </a:buClr>
            </a:pPr>
            <a:r>
              <a:rPr lang="ru-RU" sz="1200" u="sng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гарантия от </a:t>
            </a:r>
            <a:r>
              <a:rPr lang="en-US" sz="1200" u="sng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5</a:t>
            </a:r>
            <a:r>
              <a:rPr lang="ru-RU" sz="1200" u="sng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млн  до 100 млн рублей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до </a:t>
            </a: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2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рабочих дней</a:t>
            </a:r>
          </a:p>
          <a:p>
            <a:pPr defTabSz="1150702">
              <a:spcAft>
                <a:spcPts val="600"/>
              </a:spcAft>
              <a:buClr>
                <a:srgbClr val="ED1B34"/>
              </a:buClr>
            </a:pPr>
            <a:r>
              <a:rPr lang="ru-RU" sz="1200" u="sng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от 100 млн до </a:t>
            </a:r>
            <a:r>
              <a:rPr lang="en-US" sz="1200" u="sng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500</a:t>
            </a:r>
            <a:r>
              <a:rPr lang="ru-RU" sz="1200" u="sng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млн рублей</a:t>
            </a:r>
            <a:r>
              <a:rPr lang="ru-RU" sz="1200" dirty="0">
                <a:latin typeface="Century Gothic" panose="020B0502020202020204" pitchFamily="34" charset="0"/>
                <a:cs typeface="Helvetica" panose="020B0604020202020204" pitchFamily="34" charset="0"/>
              </a:rPr>
              <a:t> до </a:t>
            </a:r>
            <a:r>
              <a:rPr lang="ru-RU" sz="1600" b="1" dirty="0">
                <a:latin typeface="Century Gothic" panose="020B0502020202020204" pitchFamily="34" charset="0"/>
                <a:cs typeface="Helvetica" panose="020B0604020202020204" pitchFamily="34" charset="0"/>
              </a:rPr>
              <a:t>5</a:t>
            </a:r>
            <a:r>
              <a:rPr lang="ru-RU" sz="1200" b="1" dirty="0">
                <a:latin typeface="Century Gothic" panose="020B0502020202020204" pitchFamily="34" charset="0"/>
                <a:cs typeface="Helvetica" panose="020B0604020202020204" pitchFamily="34" charset="0"/>
              </a:rPr>
              <a:t> рабочих дней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325022" y="3636174"/>
            <a:ext cx="1057106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стоимость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280" y="142212"/>
            <a:ext cx="1658535" cy="356807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96A2B62-1B9A-B24D-844B-DD1823BA1CD2}"/>
              </a:ext>
            </a:extLst>
          </p:cNvPr>
          <p:cNvSpPr/>
          <p:nvPr/>
        </p:nvSpPr>
        <p:spPr>
          <a:xfrm>
            <a:off x="8762090" y="647030"/>
            <a:ext cx="19397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75000"/>
              </a:lnSpc>
            </a:pPr>
            <a:r>
              <a:rPr lang="en-US" sz="1400" b="1" i="1" dirty="0">
                <a:solidFill>
                  <a:srgbClr val="F83458"/>
                </a:solidFill>
                <a:latin typeface="Century Gothic" panose="020B0502020202020204" pitchFamily="34" charset="0"/>
                <a:ea typeface="+mj-ea"/>
                <a:cs typeface="+mj-cs"/>
              </a:rPr>
              <a:t>#</a:t>
            </a:r>
            <a:r>
              <a:rPr lang="ru-RU" sz="1400" b="1" i="1" dirty="0" err="1">
                <a:solidFill>
                  <a:srgbClr val="F83458"/>
                </a:solidFill>
                <a:latin typeface="Century Gothic" panose="020B0502020202020204" pitchFamily="34" charset="0"/>
                <a:ea typeface="+mj-ea"/>
                <a:cs typeface="+mj-cs"/>
              </a:rPr>
              <a:t>гарантии_мсп</a:t>
            </a:r>
            <a:endParaRPr lang="ru-RU" sz="1400" b="1" i="1" dirty="0">
              <a:solidFill>
                <a:srgbClr val="F83458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001845"/>
              </p:ext>
            </p:extLst>
          </p:nvPr>
        </p:nvGraphicFramePr>
        <p:xfrm>
          <a:off x="325022" y="4010229"/>
          <a:ext cx="9972983" cy="23996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64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7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65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38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78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Сумма гарантии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49" marR="8549" marT="8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Для гарантий в рамках 223 - ФЗ и 44 -ФЗ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49" marR="8549" marT="8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Для гарантий в рамках №185-ФЗ (ПП РФ №615)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49" marR="8549" marT="8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Для гарантий в рамках договоров с Заказчиками с государственным участием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49" marR="8549" marT="8549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9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до 5 млн. рублей включительно для Самозанятых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49" marR="8549" marT="8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от 2% годовых,</a:t>
                      </a:r>
                      <a:br>
                        <a:rPr lang="ru-RU" sz="1100" u="none" strike="noStrike">
                          <a:effectLst/>
                        </a:rPr>
                      </a:br>
                      <a:r>
                        <a:rPr lang="ru-RU" sz="1100" u="none" strike="noStrike">
                          <a:effectLst/>
                        </a:rPr>
                        <a:t> но не менее 999 рублей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49" marR="8549" marT="8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-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49" marR="8549" marT="8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от 2% годовых,</a:t>
                      </a:r>
                      <a:br>
                        <a:rPr lang="ru-RU" sz="1100" u="none" strike="noStrike">
                          <a:effectLst/>
                        </a:rPr>
                      </a:br>
                      <a:r>
                        <a:rPr lang="ru-RU" sz="1100" u="none" strike="noStrike">
                          <a:effectLst/>
                        </a:rPr>
                        <a:t> но не менее 999 рублей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49" marR="8549" marT="8549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9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до 10 млн. рублей включительно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49" marR="8549" marT="8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от 2,7% годовых,</a:t>
                      </a:r>
                      <a:br>
                        <a:rPr lang="ru-RU" sz="1100" u="none" strike="noStrike">
                          <a:effectLst/>
                        </a:rPr>
                      </a:br>
                      <a:r>
                        <a:rPr lang="ru-RU" sz="1100" u="none" strike="noStrike">
                          <a:effectLst/>
                        </a:rPr>
                        <a:t> но не менее 999 рублей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49" marR="8549" marT="8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от 2,7% годовых,</a:t>
                      </a:r>
                      <a:br>
                        <a:rPr lang="ru-RU" sz="1100" u="none" strike="noStrike">
                          <a:effectLst/>
                        </a:rPr>
                      </a:br>
                      <a:r>
                        <a:rPr lang="ru-RU" sz="1100" u="none" strike="noStrike">
                          <a:effectLst/>
                        </a:rPr>
                        <a:t> но не менее 999 рублей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49" marR="8549" marT="8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от 3,5% годовых,</a:t>
                      </a:r>
                      <a:br>
                        <a:rPr lang="ru-RU" sz="1100" u="none" strike="noStrike">
                          <a:effectLst/>
                        </a:rPr>
                      </a:br>
                      <a:r>
                        <a:rPr lang="ru-RU" sz="1100" u="none" strike="noStrike">
                          <a:effectLst/>
                        </a:rPr>
                        <a:t> но не менее 999 рублей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49" marR="8549" marT="8549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381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более 10 млн. рублей до 50 млн. рублей включительно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от 2,7% годовых, но не менее 999 рублей</a:t>
                      </a:r>
                      <a:br>
                        <a:rPr lang="ru-RU" sz="1100" u="none" strike="noStrike" dirty="0">
                          <a:effectLst/>
                        </a:rPr>
                      </a:b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49" marR="8549" marT="8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от 2,7% годовых, но не менее 999 рублей</a:t>
                      </a:r>
                      <a:br>
                        <a:rPr lang="ru-RU" sz="1100" u="none" strike="noStrike" dirty="0">
                          <a:effectLst/>
                        </a:rPr>
                      </a:b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49" marR="8549" marT="8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от 3,5% годовых, но не менее 999 рублей</a:t>
                      </a:r>
                      <a:br>
                        <a:rPr lang="ru-RU" sz="1100" u="none" strike="noStrike" dirty="0">
                          <a:effectLst/>
                        </a:rPr>
                      </a:b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49" marR="8549" marT="8549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1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более 50 млн. рублей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49" marR="8549" marT="85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3% годовых</a:t>
                      </a:r>
                      <a:b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ru-RU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3% годовых</a:t>
                      </a:r>
                      <a:b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ru-RU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3,5% годовых</a:t>
                      </a:r>
                      <a:b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ru-RU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49" marR="8549" marT="8549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7969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857815"/>
            <a:ext cx="10570419" cy="5421188"/>
            <a:chOff x="760897" y="854949"/>
            <a:chExt cx="11726206" cy="4918003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760897" y="854949"/>
              <a:ext cx="11726206" cy="4918003"/>
              <a:chOff x="760897" y="983233"/>
              <a:chExt cx="11726206" cy="4918003"/>
            </a:xfrm>
          </p:grpSpPr>
          <p:pic>
            <p:nvPicPr>
              <p:cNvPr id="23" name="Picture 3"/>
              <p:cNvPicPr>
                <a:picLocks noChangeAspect="1" noChangeArrowheads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8798" t="10288" r="18256" b="39868"/>
              <a:stretch/>
            </p:blipFill>
            <p:spPr bwMode="auto">
              <a:xfrm>
                <a:off x="760897" y="983233"/>
                <a:ext cx="11726206" cy="49180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" name="Прямоугольник 1"/>
              <p:cNvSpPr/>
              <p:nvPr/>
            </p:nvSpPr>
            <p:spPr>
              <a:xfrm>
                <a:off x="10559132" y="991072"/>
                <a:ext cx="1000125" cy="16478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10894575" y="4818704"/>
                <a:ext cx="436648" cy="101618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" name="Прямоугольник 6"/>
            <p:cNvSpPr/>
            <p:nvPr/>
          </p:nvSpPr>
          <p:spPr>
            <a:xfrm>
              <a:off x="760897" y="930827"/>
              <a:ext cx="10456068" cy="8217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8" b="2735"/>
          <a:stretch/>
        </p:blipFill>
        <p:spPr bwMode="auto">
          <a:xfrm>
            <a:off x="8874650" y="6417096"/>
            <a:ext cx="831293" cy="1031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0" y="1969"/>
            <a:ext cx="10686244" cy="793253"/>
          </a:xfrm>
          <a:prstGeom prst="rect">
            <a:avLst/>
          </a:prstGeom>
          <a:solidFill>
            <a:srgbClr val="4B9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99">
              <a:solidFill>
                <a:prstClr val="white"/>
              </a:solidFill>
            </a:endParaRPr>
          </a:p>
        </p:txBody>
      </p:sp>
      <p:grpSp>
        <p:nvGrpSpPr>
          <p:cNvPr id="20" name="Группа 19"/>
          <p:cNvGrpSpPr>
            <a:grpSpLocks noChangeAspect="1"/>
          </p:cNvGrpSpPr>
          <p:nvPr/>
        </p:nvGrpSpPr>
        <p:grpSpPr>
          <a:xfrm>
            <a:off x="9197911" y="231593"/>
            <a:ext cx="1262155" cy="334001"/>
            <a:chOff x="471310" y="-27283"/>
            <a:chExt cx="2892336" cy="608913"/>
          </a:xfrm>
        </p:grpSpPr>
        <p:grpSp>
          <p:nvGrpSpPr>
            <p:cNvPr id="21" name="Группа 20">
              <a:extLst>
                <a:ext uri="{FF2B5EF4-FFF2-40B4-BE49-F238E27FC236}">
                  <a16:creationId xmlns:a16="http://schemas.microsoft.com/office/drawing/2014/main" id="{D2F09074-7E25-47FF-BFB3-5077D58EBFAB}"/>
                </a:ext>
              </a:extLst>
            </p:cNvPr>
            <p:cNvGrpSpPr/>
            <p:nvPr/>
          </p:nvGrpSpPr>
          <p:grpSpPr>
            <a:xfrm>
              <a:off x="471310" y="96007"/>
              <a:ext cx="1883308" cy="255154"/>
              <a:chOff x="4829174" y="3270291"/>
              <a:chExt cx="1649752" cy="223511"/>
            </a:xfrm>
            <a:solidFill>
              <a:schemeClr val="bg1"/>
            </a:solidFill>
          </p:grpSpPr>
          <p:sp>
            <p:nvSpPr>
              <p:cNvPr id="34" name="Полилиния: фигура 60">
                <a:extLst>
                  <a:ext uri="{FF2B5EF4-FFF2-40B4-BE49-F238E27FC236}">
                    <a16:creationId xmlns:a16="http://schemas.microsoft.com/office/drawing/2014/main" id="{D48941FC-8EB9-4F9F-9B53-C88F2A37CA31}"/>
                  </a:ext>
                </a:extLst>
              </p:cNvPr>
              <p:cNvSpPr/>
              <p:nvPr/>
            </p:nvSpPr>
            <p:spPr>
              <a:xfrm>
                <a:off x="4829174" y="3273101"/>
                <a:ext cx="254970" cy="216927"/>
              </a:xfrm>
              <a:custGeom>
                <a:avLst/>
                <a:gdLst>
                  <a:gd name="connsiteX0" fmla="*/ 184145 w 254970"/>
                  <a:gd name="connsiteY0" fmla="*/ 0 h 216928"/>
                  <a:gd name="connsiteX1" fmla="*/ 127485 w 254970"/>
                  <a:gd name="connsiteY1" fmla="*/ 130533 h 216928"/>
                  <a:gd name="connsiteX2" fmla="*/ 69881 w 254970"/>
                  <a:gd name="connsiteY2" fmla="*/ 0 h 216928"/>
                  <a:gd name="connsiteX3" fmla="*/ 0 w 254970"/>
                  <a:gd name="connsiteY3" fmla="*/ 0 h 216928"/>
                  <a:gd name="connsiteX4" fmla="*/ 0 w 254970"/>
                  <a:gd name="connsiteY4" fmla="*/ 216929 h 216928"/>
                  <a:gd name="connsiteX5" fmla="*/ 50050 w 254970"/>
                  <a:gd name="connsiteY5" fmla="*/ 216929 h 216928"/>
                  <a:gd name="connsiteX6" fmla="*/ 50050 w 254970"/>
                  <a:gd name="connsiteY6" fmla="*/ 64797 h 216928"/>
                  <a:gd name="connsiteX7" fmla="*/ 116153 w 254970"/>
                  <a:gd name="connsiteY7" fmla="*/ 216929 h 216928"/>
                  <a:gd name="connsiteX8" fmla="*/ 137873 w 254970"/>
                  <a:gd name="connsiteY8" fmla="*/ 216929 h 216928"/>
                  <a:gd name="connsiteX9" fmla="*/ 203976 w 254970"/>
                  <a:gd name="connsiteY9" fmla="*/ 64797 h 216928"/>
                  <a:gd name="connsiteX10" fmla="*/ 203976 w 254970"/>
                  <a:gd name="connsiteY10" fmla="*/ 216929 h 216928"/>
                  <a:gd name="connsiteX11" fmla="*/ 254970 w 254970"/>
                  <a:gd name="connsiteY11" fmla="*/ 216929 h 216928"/>
                  <a:gd name="connsiteX12" fmla="*/ 254970 w 254970"/>
                  <a:gd name="connsiteY12" fmla="*/ 0 h 216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4970" h="216928">
                    <a:moveTo>
                      <a:pt x="184145" y="0"/>
                    </a:moveTo>
                    <a:lnTo>
                      <a:pt x="127485" y="130533"/>
                    </a:lnTo>
                    <a:lnTo>
                      <a:pt x="69881" y="0"/>
                    </a:lnTo>
                    <a:lnTo>
                      <a:pt x="0" y="0"/>
                    </a:lnTo>
                    <a:lnTo>
                      <a:pt x="0" y="216929"/>
                    </a:lnTo>
                    <a:lnTo>
                      <a:pt x="50050" y="216929"/>
                    </a:lnTo>
                    <a:lnTo>
                      <a:pt x="50050" y="64797"/>
                    </a:lnTo>
                    <a:lnTo>
                      <a:pt x="116153" y="216929"/>
                    </a:lnTo>
                    <a:lnTo>
                      <a:pt x="137873" y="216929"/>
                    </a:lnTo>
                    <a:lnTo>
                      <a:pt x="203976" y="64797"/>
                    </a:lnTo>
                    <a:lnTo>
                      <a:pt x="203976" y="216929"/>
                    </a:lnTo>
                    <a:lnTo>
                      <a:pt x="254970" y="216929"/>
                    </a:lnTo>
                    <a:lnTo>
                      <a:pt x="254970" y="0"/>
                    </a:lnTo>
                    <a:close/>
                  </a:path>
                </a:pathLst>
              </a:custGeom>
              <a:grpFill/>
              <a:ln w="9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799">
                  <a:solidFill>
                    <a:srgbClr val="50504F"/>
                  </a:solidFill>
                </a:endParaRPr>
              </a:p>
            </p:txBody>
          </p:sp>
          <p:sp>
            <p:nvSpPr>
              <p:cNvPr id="35" name="Полилиния: фигура 61">
                <a:extLst>
                  <a:ext uri="{FF2B5EF4-FFF2-40B4-BE49-F238E27FC236}">
                    <a16:creationId xmlns:a16="http://schemas.microsoft.com/office/drawing/2014/main" id="{C25B6F3B-F1C1-409C-9C89-F567F8D7E626}"/>
                  </a:ext>
                </a:extLst>
              </p:cNvPr>
              <p:cNvSpPr/>
              <p:nvPr/>
            </p:nvSpPr>
            <p:spPr>
              <a:xfrm>
                <a:off x="5116251" y="3270291"/>
                <a:ext cx="222862" cy="223502"/>
              </a:xfrm>
              <a:custGeom>
                <a:avLst/>
                <a:gdLst>
                  <a:gd name="connsiteX0" fmla="*/ 0 w 222862"/>
                  <a:gd name="connsiteY0" fmla="*/ 111751 h 223502"/>
                  <a:gd name="connsiteX1" fmla="*/ 124652 w 222862"/>
                  <a:gd name="connsiteY1" fmla="*/ 0 h 223502"/>
                  <a:gd name="connsiteX2" fmla="*/ 222863 w 222862"/>
                  <a:gd name="connsiteY2" fmla="*/ 52589 h 223502"/>
                  <a:gd name="connsiteX3" fmla="*/ 180368 w 222862"/>
                  <a:gd name="connsiteY3" fmla="*/ 72310 h 223502"/>
                  <a:gd name="connsiteX4" fmla="*/ 124652 w 222862"/>
                  <a:gd name="connsiteY4" fmla="*/ 40381 h 223502"/>
                  <a:gd name="connsiteX5" fmla="*/ 50994 w 222862"/>
                  <a:gd name="connsiteY5" fmla="*/ 111751 h 223502"/>
                  <a:gd name="connsiteX6" fmla="*/ 124652 w 222862"/>
                  <a:gd name="connsiteY6" fmla="*/ 182182 h 223502"/>
                  <a:gd name="connsiteX7" fmla="*/ 180368 w 222862"/>
                  <a:gd name="connsiteY7" fmla="*/ 151193 h 223502"/>
                  <a:gd name="connsiteX8" fmla="*/ 222863 w 222862"/>
                  <a:gd name="connsiteY8" fmla="*/ 169974 h 223502"/>
                  <a:gd name="connsiteX9" fmla="*/ 124652 w 222862"/>
                  <a:gd name="connsiteY9" fmla="*/ 223502 h 223502"/>
                  <a:gd name="connsiteX10" fmla="*/ 0 w 222862"/>
                  <a:gd name="connsiteY10" fmla="*/ 111751 h 223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2862" h="223502">
                    <a:moveTo>
                      <a:pt x="0" y="111751"/>
                    </a:moveTo>
                    <a:cubicBezTo>
                      <a:pt x="0" y="45076"/>
                      <a:pt x="54771" y="0"/>
                      <a:pt x="124652" y="0"/>
                    </a:cubicBezTo>
                    <a:cubicBezTo>
                      <a:pt x="176591" y="0"/>
                      <a:pt x="206809" y="25355"/>
                      <a:pt x="222863" y="52589"/>
                    </a:cubicBezTo>
                    <a:lnTo>
                      <a:pt x="180368" y="72310"/>
                    </a:lnTo>
                    <a:cubicBezTo>
                      <a:pt x="170925" y="54467"/>
                      <a:pt x="149205" y="40381"/>
                      <a:pt x="124652" y="40381"/>
                    </a:cubicBezTo>
                    <a:cubicBezTo>
                      <a:pt x="82157" y="40381"/>
                      <a:pt x="50994" y="70431"/>
                      <a:pt x="50994" y="111751"/>
                    </a:cubicBezTo>
                    <a:cubicBezTo>
                      <a:pt x="50994" y="152132"/>
                      <a:pt x="82157" y="182182"/>
                      <a:pt x="124652" y="182182"/>
                    </a:cubicBezTo>
                    <a:cubicBezTo>
                      <a:pt x="149205" y="182182"/>
                      <a:pt x="170925" y="169035"/>
                      <a:pt x="180368" y="151193"/>
                    </a:cubicBezTo>
                    <a:lnTo>
                      <a:pt x="222863" y="169974"/>
                    </a:lnTo>
                    <a:cubicBezTo>
                      <a:pt x="206809" y="197208"/>
                      <a:pt x="176591" y="223502"/>
                      <a:pt x="124652" y="223502"/>
                    </a:cubicBezTo>
                    <a:cubicBezTo>
                      <a:pt x="54771" y="223502"/>
                      <a:pt x="0" y="177487"/>
                      <a:pt x="0" y="111751"/>
                    </a:cubicBezTo>
                    <a:close/>
                  </a:path>
                </a:pathLst>
              </a:custGeom>
              <a:grpFill/>
              <a:ln w="9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799">
                  <a:solidFill>
                    <a:srgbClr val="50504F"/>
                  </a:solidFill>
                </a:endParaRPr>
              </a:p>
            </p:txBody>
          </p:sp>
          <p:sp>
            <p:nvSpPr>
              <p:cNvPr id="36" name="Полилиния: фигура 62">
                <a:extLst>
                  <a:ext uri="{FF2B5EF4-FFF2-40B4-BE49-F238E27FC236}">
                    <a16:creationId xmlns:a16="http://schemas.microsoft.com/office/drawing/2014/main" id="{A5941BD5-2DA8-4726-9354-30AA696E0F6B}"/>
                  </a:ext>
                </a:extLst>
              </p:cNvPr>
              <p:cNvSpPr/>
              <p:nvPr/>
            </p:nvSpPr>
            <p:spPr>
              <a:xfrm>
                <a:off x="5366499" y="3273113"/>
                <a:ext cx="211530" cy="216928"/>
              </a:xfrm>
              <a:custGeom>
                <a:avLst/>
                <a:gdLst>
                  <a:gd name="connsiteX0" fmla="*/ 160537 w 211530"/>
                  <a:gd name="connsiteY0" fmla="*/ 216929 h 216928"/>
                  <a:gd name="connsiteX1" fmla="*/ 160537 w 211530"/>
                  <a:gd name="connsiteY1" fmla="*/ 41320 h 216928"/>
                  <a:gd name="connsiteX2" fmla="*/ 50050 w 211530"/>
                  <a:gd name="connsiteY2" fmla="*/ 41320 h 216928"/>
                  <a:gd name="connsiteX3" fmla="*/ 50050 w 211530"/>
                  <a:gd name="connsiteY3" fmla="*/ 216929 h 216928"/>
                  <a:gd name="connsiteX4" fmla="*/ 0 w 211530"/>
                  <a:gd name="connsiteY4" fmla="*/ 216929 h 216928"/>
                  <a:gd name="connsiteX5" fmla="*/ 0 w 211530"/>
                  <a:gd name="connsiteY5" fmla="*/ 0 h 216928"/>
                  <a:gd name="connsiteX6" fmla="*/ 211531 w 211530"/>
                  <a:gd name="connsiteY6" fmla="*/ 0 h 216928"/>
                  <a:gd name="connsiteX7" fmla="*/ 211531 w 211530"/>
                  <a:gd name="connsiteY7" fmla="*/ 216929 h 216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1530" h="216928">
                    <a:moveTo>
                      <a:pt x="160537" y="216929"/>
                    </a:moveTo>
                    <a:lnTo>
                      <a:pt x="160537" y="41320"/>
                    </a:lnTo>
                    <a:lnTo>
                      <a:pt x="50050" y="41320"/>
                    </a:lnTo>
                    <a:lnTo>
                      <a:pt x="50050" y="216929"/>
                    </a:lnTo>
                    <a:lnTo>
                      <a:pt x="0" y="216929"/>
                    </a:lnTo>
                    <a:lnTo>
                      <a:pt x="0" y="0"/>
                    </a:lnTo>
                    <a:lnTo>
                      <a:pt x="211531" y="0"/>
                    </a:lnTo>
                    <a:lnTo>
                      <a:pt x="211531" y="216929"/>
                    </a:lnTo>
                    <a:close/>
                  </a:path>
                </a:pathLst>
              </a:custGeom>
              <a:grpFill/>
              <a:ln w="9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799">
                  <a:solidFill>
                    <a:srgbClr val="50504F"/>
                  </a:solidFill>
                </a:endParaRPr>
              </a:p>
            </p:txBody>
          </p:sp>
          <p:sp>
            <p:nvSpPr>
              <p:cNvPr id="37" name="Полилиния: фигура 63">
                <a:extLst>
                  <a:ext uri="{FF2B5EF4-FFF2-40B4-BE49-F238E27FC236}">
                    <a16:creationId xmlns:a16="http://schemas.microsoft.com/office/drawing/2014/main" id="{ABC7DA9B-726F-44AF-AEAA-75CDC184B77F}"/>
                  </a:ext>
                </a:extLst>
              </p:cNvPr>
              <p:cNvSpPr/>
              <p:nvPr/>
            </p:nvSpPr>
            <p:spPr>
              <a:xfrm>
                <a:off x="5707407" y="3273117"/>
                <a:ext cx="188866" cy="216928"/>
              </a:xfrm>
              <a:custGeom>
                <a:avLst/>
                <a:gdLst>
                  <a:gd name="connsiteX0" fmla="*/ 50050 w 188866"/>
                  <a:gd name="connsiteY0" fmla="*/ 119264 h 216928"/>
                  <a:gd name="connsiteX1" fmla="*/ 50050 w 188866"/>
                  <a:gd name="connsiteY1" fmla="*/ 175609 h 216928"/>
                  <a:gd name="connsiteX2" fmla="*/ 104821 w 188866"/>
                  <a:gd name="connsiteY2" fmla="*/ 175609 h 216928"/>
                  <a:gd name="connsiteX3" fmla="*/ 137873 w 188866"/>
                  <a:gd name="connsiteY3" fmla="*/ 147436 h 216928"/>
                  <a:gd name="connsiteX4" fmla="*/ 104821 w 188866"/>
                  <a:gd name="connsiteY4" fmla="*/ 119264 h 216928"/>
                  <a:gd name="connsiteX5" fmla="*/ 50050 w 188866"/>
                  <a:gd name="connsiteY5" fmla="*/ 119264 h 216928"/>
                  <a:gd name="connsiteX6" fmla="*/ 171869 w 188866"/>
                  <a:gd name="connsiteY6" fmla="*/ 0 h 216928"/>
                  <a:gd name="connsiteX7" fmla="*/ 171869 w 188866"/>
                  <a:gd name="connsiteY7" fmla="*/ 41320 h 216928"/>
                  <a:gd name="connsiteX8" fmla="*/ 50050 w 188866"/>
                  <a:gd name="connsiteY8" fmla="*/ 41320 h 216928"/>
                  <a:gd name="connsiteX9" fmla="*/ 50050 w 188866"/>
                  <a:gd name="connsiteY9" fmla="*/ 78883 h 216928"/>
                  <a:gd name="connsiteX10" fmla="*/ 111431 w 188866"/>
                  <a:gd name="connsiteY10" fmla="*/ 78883 h 216928"/>
                  <a:gd name="connsiteX11" fmla="*/ 188867 w 188866"/>
                  <a:gd name="connsiteY11" fmla="*/ 147436 h 216928"/>
                  <a:gd name="connsiteX12" fmla="*/ 111431 w 188866"/>
                  <a:gd name="connsiteY12" fmla="*/ 216929 h 216928"/>
                  <a:gd name="connsiteX13" fmla="*/ 0 w 188866"/>
                  <a:gd name="connsiteY13" fmla="*/ 216929 h 216928"/>
                  <a:gd name="connsiteX14" fmla="*/ 0 w 188866"/>
                  <a:gd name="connsiteY14" fmla="*/ 0 h 216928"/>
                  <a:gd name="connsiteX15" fmla="*/ 171869 w 188866"/>
                  <a:gd name="connsiteY15" fmla="*/ 0 h 216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8866" h="216928">
                    <a:moveTo>
                      <a:pt x="50050" y="119264"/>
                    </a:moveTo>
                    <a:lnTo>
                      <a:pt x="50050" y="175609"/>
                    </a:lnTo>
                    <a:lnTo>
                      <a:pt x="104821" y="175609"/>
                    </a:lnTo>
                    <a:cubicBezTo>
                      <a:pt x="123708" y="175609"/>
                      <a:pt x="137873" y="165279"/>
                      <a:pt x="137873" y="147436"/>
                    </a:cubicBezTo>
                    <a:cubicBezTo>
                      <a:pt x="137873" y="130533"/>
                      <a:pt x="123708" y="119264"/>
                      <a:pt x="104821" y="119264"/>
                    </a:cubicBezTo>
                    <a:lnTo>
                      <a:pt x="50050" y="119264"/>
                    </a:lnTo>
                    <a:close/>
                    <a:moveTo>
                      <a:pt x="171869" y="0"/>
                    </a:moveTo>
                    <a:lnTo>
                      <a:pt x="171869" y="41320"/>
                    </a:lnTo>
                    <a:lnTo>
                      <a:pt x="50050" y="41320"/>
                    </a:lnTo>
                    <a:lnTo>
                      <a:pt x="50050" y="78883"/>
                    </a:lnTo>
                    <a:lnTo>
                      <a:pt x="111431" y="78883"/>
                    </a:lnTo>
                    <a:cubicBezTo>
                      <a:pt x="161481" y="78883"/>
                      <a:pt x="188867" y="110812"/>
                      <a:pt x="188867" y="147436"/>
                    </a:cubicBezTo>
                    <a:cubicBezTo>
                      <a:pt x="188867" y="185000"/>
                      <a:pt x="161481" y="216929"/>
                      <a:pt x="111431" y="216929"/>
                    </a:cubicBezTo>
                    <a:lnTo>
                      <a:pt x="0" y="216929"/>
                    </a:lnTo>
                    <a:lnTo>
                      <a:pt x="0" y="0"/>
                    </a:lnTo>
                    <a:lnTo>
                      <a:pt x="171869" y="0"/>
                    </a:lnTo>
                    <a:close/>
                  </a:path>
                </a:pathLst>
              </a:custGeom>
              <a:grpFill/>
              <a:ln w="9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799">
                  <a:solidFill>
                    <a:srgbClr val="50504F"/>
                  </a:solidFill>
                </a:endParaRPr>
              </a:p>
            </p:txBody>
          </p:sp>
          <p:sp>
            <p:nvSpPr>
              <p:cNvPr id="38" name="Полилиния: фигура 64">
                <a:extLst>
                  <a:ext uri="{FF2B5EF4-FFF2-40B4-BE49-F238E27FC236}">
                    <a16:creationId xmlns:a16="http://schemas.microsoft.com/office/drawing/2014/main" id="{EF8C3860-6598-4CA0-85C6-A93885CE466C}"/>
                  </a:ext>
                </a:extLst>
              </p:cNvPr>
              <p:cNvSpPr/>
              <p:nvPr/>
            </p:nvSpPr>
            <p:spPr>
              <a:xfrm>
                <a:off x="5912328" y="3329463"/>
                <a:ext cx="157703" cy="164339"/>
              </a:xfrm>
              <a:custGeom>
                <a:avLst/>
                <a:gdLst>
                  <a:gd name="connsiteX0" fmla="*/ 113320 w 157703"/>
                  <a:gd name="connsiteY0" fmla="*/ 122081 h 164339"/>
                  <a:gd name="connsiteX1" fmla="*/ 113320 w 157703"/>
                  <a:gd name="connsiteY1" fmla="*/ 103299 h 164339"/>
                  <a:gd name="connsiteX2" fmla="*/ 77435 w 157703"/>
                  <a:gd name="connsiteY2" fmla="*/ 89213 h 164339"/>
                  <a:gd name="connsiteX3" fmla="*/ 45328 w 157703"/>
                  <a:gd name="connsiteY3" fmla="*/ 112690 h 164339"/>
                  <a:gd name="connsiteX4" fmla="*/ 77435 w 157703"/>
                  <a:gd name="connsiteY4" fmla="*/ 136167 h 164339"/>
                  <a:gd name="connsiteX5" fmla="*/ 113320 w 157703"/>
                  <a:gd name="connsiteY5" fmla="*/ 122081 h 164339"/>
                  <a:gd name="connsiteX6" fmla="*/ 113320 w 157703"/>
                  <a:gd name="connsiteY6" fmla="*/ 160583 h 164339"/>
                  <a:gd name="connsiteX7" fmla="*/ 113320 w 157703"/>
                  <a:gd name="connsiteY7" fmla="*/ 143680 h 164339"/>
                  <a:gd name="connsiteX8" fmla="*/ 59493 w 157703"/>
                  <a:gd name="connsiteY8" fmla="*/ 164340 h 164339"/>
                  <a:gd name="connsiteX9" fmla="*/ 0 w 157703"/>
                  <a:gd name="connsiteY9" fmla="*/ 111751 h 164339"/>
                  <a:gd name="connsiteX10" fmla="*/ 59493 w 157703"/>
                  <a:gd name="connsiteY10" fmla="*/ 61980 h 164339"/>
                  <a:gd name="connsiteX11" fmla="*/ 113320 w 157703"/>
                  <a:gd name="connsiteY11" fmla="*/ 80761 h 164339"/>
                  <a:gd name="connsiteX12" fmla="*/ 113320 w 157703"/>
                  <a:gd name="connsiteY12" fmla="*/ 60101 h 164339"/>
                  <a:gd name="connsiteX13" fmla="*/ 75547 w 157703"/>
                  <a:gd name="connsiteY13" fmla="*/ 33807 h 164339"/>
                  <a:gd name="connsiteX14" fmla="*/ 26441 w 157703"/>
                  <a:gd name="connsiteY14" fmla="*/ 51650 h 164339"/>
                  <a:gd name="connsiteX15" fmla="*/ 9443 w 157703"/>
                  <a:gd name="connsiteY15" fmla="*/ 24416 h 164339"/>
                  <a:gd name="connsiteX16" fmla="*/ 84046 w 157703"/>
                  <a:gd name="connsiteY16" fmla="*/ 0 h 164339"/>
                  <a:gd name="connsiteX17" fmla="*/ 157704 w 157703"/>
                  <a:gd name="connsiteY17" fmla="*/ 59162 h 164339"/>
                  <a:gd name="connsiteX18" fmla="*/ 157704 w 157703"/>
                  <a:gd name="connsiteY18" fmla="*/ 160583 h 164339"/>
                  <a:gd name="connsiteX19" fmla="*/ 113320 w 157703"/>
                  <a:gd name="connsiteY19" fmla="*/ 160583 h 164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7703" h="164339">
                    <a:moveTo>
                      <a:pt x="113320" y="122081"/>
                    </a:moveTo>
                    <a:lnTo>
                      <a:pt x="113320" y="103299"/>
                    </a:lnTo>
                    <a:cubicBezTo>
                      <a:pt x="105765" y="93908"/>
                      <a:pt x="91600" y="89213"/>
                      <a:pt x="77435" y="89213"/>
                    </a:cubicBezTo>
                    <a:cubicBezTo>
                      <a:pt x="59493" y="89213"/>
                      <a:pt x="45328" y="97665"/>
                      <a:pt x="45328" y="112690"/>
                    </a:cubicBezTo>
                    <a:cubicBezTo>
                      <a:pt x="45328" y="127715"/>
                      <a:pt x="59493" y="136167"/>
                      <a:pt x="77435" y="136167"/>
                    </a:cubicBezTo>
                    <a:cubicBezTo>
                      <a:pt x="91600" y="136167"/>
                      <a:pt x="105765" y="131472"/>
                      <a:pt x="113320" y="122081"/>
                    </a:cubicBezTo>
                    <a:close/>
                    <a:moveTo>
                      <a:pt x="113320" y="160583"/>
                    </a:moveTo>
                    <a:lnTo>
                      <a:pt x="113320" y="143680"/>
                    </a:lnTo>
                    <a:cubicBezTo>
                      <a:pt x="101988" y="156827"/>
                      <a:pt x="81213" y="164340"/>
                      <a:pt x="59493" y="164340"/>
                    </a:cubicBezTo>
                    <a:cubicBezTo>
                      <a:pt x="32107" y="164340"/>
                      <a:pt x="0" y="147436"/>
                      <a:pt x="0" y="111751"/>
                    </a:cubicBezTo>
                    <a:cubicBezTo>
                      <a:pt x="0" y="76066"/>
                      <a:pt x="32107" y="61980"/>
                      <a:pt x="59493" y="61980"/>
                    </a:cubicBezTo>
                    <a:cubicBezTo>
                      <a:pt x="82157" y="61980"/>
                      <a:pt x="101988" y="68553"/>
                      <a:pt x="113320" y="80761"/>
                    </a:cubicBezTo>
                    <a:lnTo>
                      <a:pt x="113320" y="60101"/>
                    </a:lnTo>
                    <a:cubicBezTo>
                      <a:pt x="113320" y="44137"/>
                      <a:pt x="98211" y="33807"/>
                      <a:pt x="75547" y="33807"/>
                    </a:cubicBezTo>
                    <a:cubicBezTo>
                      <a:pt x="57604" y="33807"/>
                      <a:pt x="40606" y="39442"/>
                      <a:pt x="26441" y="51650"/>
                    </a:cubicBezTo>
                    <a:lnTo>
                      <a:pt x="9443" y="24416"/>
                    </a:lnTo>
                    <a:cubicBezTo>
                      <a:pt x="30219" y="7513"/>
                      <a:pt x="56660" y="0"/>
                      <a:pt x="84046" y="0"/>
                    </a:cubicBezTo>
                    <a:cubicBezTo>
                      <a:pt x="122764" y="0"/>
                      <a:pt x="157704" y="14086"/>
                      <a:pt x="157704" y="59162"/>
                    </a:cubicBezTo>
                    <a:lnTo>
                      <a:pt x="157704" y="160583"/>
                    </a:lnTo>
                    <a:lnTo>
                      <a:pt x="113320" y="160583"/>
                    </a:lnTo>
                    <a:close/>
                  </a:path>
                </a:pathLst>
              </a:custGeom>
              <a:grpFill/>
              <a:ln w="9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799">
                  <a:solidFill>
                    <a:srgbClr val="50504F"/>
                  </a:solidFill>
                </a:endParaRPr>
              </a:p>
            </p:txBody>
          </p:sp>
          <p:sp>
            <p:nvSpPr>
              <p:cNvPr id="39" name="Полилиния: фигура 65">
                <a:extLst>
                  <a:ext uri="{FF2B5EF4-FFF2-40B4-BE49-F238E27FC236}">
                    <a16:creationId xmlns:a16="http://schemas.microsoft.com/office/drawing/2014/main" id="{8838ABF2-34BB-4C2F-B6E7-44B148577E02}"/>
                  </a:ext>
                </a:extLst>
              </p:cNvPr>
              <p:cNvSpPr/>
              <p:nvPr/>
            </p:nvSpPr>
            <p:spPr>
              <a:xfrm>
                <a:off x="6111587" y="3333210"/>
                <a:ext cx="159592" cy="156827"/>
              </a:xfrm>
              <a:custGeom>
                <a:avLst/>
                <a:gdLst>
                  <a:gd name="connsiteX0" fmla="*/ 0 w 159592"/>
                  <a:gd name="connsiteY0" fmla="*/ 156827 h 156827"/>
                  <a:gd name="connsiteX1" fmla="*/ 0 w 159592"/>
                  <a:gd name="connsiteY1" fmla="*/ 0 h 156827"/>
                  <a:gd name="connsiteX2" fmla="*/ 44384 w 159592"/>
                  <a:gd name="connsiteY2" fmla="*/ 0 h 156827"/>
                  <a:gd name="connsiteX3" fmla="*/ 44384 w 159592"/>
                  <a:gd name="connsiteY3" fmla="*/ 58223 h 156827"/>
                  <a:gd name="connsiteX4" fmla="*/ 115209 w 159592"/>
                  <a:gd name="connsiteY4" fmla="*/ 58223 h 156827"/>
                  <a:gd name="connsiteX5" fmla="*/ 115209 w 159592"/>
                  <a:gd name="connsiteY5" fmla="*/ 0 h 156827"/>
                  <a:gd name="connsiteX6" fmla="*/ 159593 w 159592"/>
                  <a:gd name="connsiteY6" fmla="*/ 0 h 156827"/>
                  <a:gd name="connsiteX7" fmla="*/ 159593 w 159592"/>
                  <a:gd name="connsiteY7" fmla="*/ 156827 h 156827"/>
                  <a:gd name="connsiteX8" fmla="*/ 115209 w 159592"/>
                  <a:gd name="connsiteY8" fmla="*/ 156827 h 156827"/>
                  <a:gd name="connsiteX9" fmla="*/ 115209 w 159592"/>
                  <a:gd name="connsiteY9" fmla="*/ 93908 h 156827"/>
                  <a:gd name="connsiteX10" fmla="*/ 44384 w 159592"/>
                  <a:gd name="connsiteY10" fmla="*/ 93908 h 156827"/>
                  <a:gd name="connsiteX11" fmla="*/ 44384 w 159592"/>
                  <a:gd name="connsiteY11" fmla="*/ 156827 h 15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9592" h="156827">
                    <a:moveTo>
                      <a:pt x="0" y="156827"/>
                    </a:moveTo>
                    <a:lnTo>
                      <a:pt x="0" y="0"/>
                    </a:lnTo>
                    <a:lnTo>
                      <a:pt x="44384" y="0"/>
                    </a:lnTo>
                    <a:lnTo>
                      <a:pt x="44384" y="58223"/>
                    </a:lnTo>
                    <a:lnTo>
                      <a:pt x="115209" y="58223"/>
                    </a:lnTo>
                    <a:lnTo>
                      <a:pt x="115209" y="0"/>
                    </a:lnTo>
                    <a:lnTo>
                      <a:pt x="159593" y="0"/>
                    </a:lnTo>
                    <a:lnTo>
                      <a:pt x="159593" y="156827"/>
                    </a:lnTo>
                    <a:lnTo>
                      <a:pt x="115209" y="156827"/>
                    </a:lnTo>
                    <a:lnTo>
                      <a:pt x="115209" y="93908"/>
                    </a:lnTo>
                    <a:lnTo>
                      <a:pt x="44384" y="93908"/>
                    </a:lnTo>
                    <a:lnTo>
                      <a:pt x="44384" y="156827"/>
                    </a:lnTo>
                    <a:close/>
                  </a:path>
                </a:pathLst>
              </a:custGeom>
              <a:grpFill/>
              <a:ln w="9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799">
                  <a:solidFill>
                    <a:srgbClr val="50504F"/>
                  </a:solidFill>
                </a:endParaRPr>
              </a:p>
            </p:txBody>
          </p:sp>
          <p:sp>
            <p:nvSpPr>
              <p:cNvPr id="40" name="Полилиния: фигура 66">
                <a:extLst>
                  <a:ext uri="{FF2B5EF4-FFF2-40B4-BE49-F238E27FC236}">
                    <a16:creationId xmlns:a16="http://schemas.microsoft.com/office/drawing/2014/main" id="{A740F2A1-DA9F-4D04-9F8A-7C1C87595940}"/>
                  </a:ext>
                </a:extLst>
              </p:cNvPr>
              <p:cNvSpPr/>
              <p:nvPr/>
            </p:nvSpPr>
            <p:spPr>
              <a:xfrm>
                <a:off x="6312724" y="3333213"/>
                <a:ext cx="166202" cy="156827"/>
              </a:xfrm>
              <a:custGeom>
                <a:avLst/>
                <a:gdLst>
                  <a:gd name="connsiteX0" fmla="*/ 110487 w 166202"/>
                  <a:gd name="connsiteY0" fmla="*/ 156827 h 156827"/>
                  <a:gd name="connsiteX1" fmla="*/ 65159 w 166202"/>
                  <a:gd name="connsiteY1" fmla="*/ 95787 h 156827"/>
                  <a:gd name="connsiteX2" fmla="*/ 44384 w 166202"/>
                  <a:gd name="connsiteY2" fmla="*/ 116446 h 156827"/>
                  <a:gd name="connsiteX3" fmla="*/ 44384 w 166202"/>
                  <a:gd name="connsiteY3" fmla="*/ 156827 h 156827"/>
                  <a:gd name="connsiteX4" fmla="*/ 0 w 166202"/>
                  <a:gd name="connsiteY4" fmla="*/ 156827 h 156827"/>
                  <a:gd name="connsiteX5" fmla="*/ 0 w 166202"/>
                  <a:gd name="connsiteY5" fmla="*/ 0 h 156827"/>
                  <a:gd name="connsiteX6" fmla="*/ 44384 w 166202"/>
                  <a:gd name="connsiteY6" fmla="*/ 0 h 156827"/>
                  <a:gd name="connsiteX7" fmla="*/ 44384 w 166202"/>
                  <a:gd name="connsiteY7" fmla="*/ 69492 h 156827"/>
                  <a:gd name="connsiteX8" fmla="*/ 109543 w 166202"/>
                  <a:gd name="connsiteY8" fmla="*/ 0 h 156827"/>
                  <a:gd name="connsiteX9" fmla="*/ 164314 w 166202"/>
                  <a:gd name="connsiteY9" fmla="*/ 0 h 156827"/>
                  <a:gd name="connsiteX10" fmla="*/ 97266 w 166202"/>
                  <a:gd name="connsiteY10" fmla="*/ 70431 h 156827"/>
                  <a:gd name="connsiteX11" fmla="*/ 166203 w 166202"/>
                  <a:gd name="connsiteY11" fmla="*/ 156827 h 15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6202" h="156827">
                    <a:moveTo>
                      <a:pt x="110487" y="156827"/>
                    </a:moveTo>
                    <a:lnTo>
                      <a:pt x="65159" y="95787"/>
                    </a:lnTo>
                    <a:lnTo>
                      <a:pt x="44384" y="116446"/>
                    </a:lnTo>
                    <a:lnTo>
                      <a:pt x="44384" y="156827"/>
                    </a:lnTo>
                    <a:lnTo>
                      <a:pt x="0" y="156827"/>
                    </a:lnTo>
                    <a:lnTo>
                      <a:pt x="0" y="0"/>
                    </a:lnTo>
                    <a:lnTo>
                      <a:pt x="44384" y="0"/>
                    </a:lnTo>
                    <a:lnTo>
                      <a:pt x="44384" y="69492"/>
                    </a:lnTo>
                    <a:lnTo>
                      <a:pt x="109543" y="0"/>
                    </a:lnTo>
                    <a:lnTo>
                      <a:pt x="164314" y="0"/>
                    </a:lnTo>
                    <a:lnTo>
                      <a:pt x="97266" y="70431"/>
                    </a:lnTo>
                    <a:lnTo>
                      <a:pt x="166203" y="156827"/>
                    </a:lnTo>
                    <a:close/>
                  </a:path>
                </a:pathLst>
              </a:custGeom>
              <a:grpFill/>
              <a:ln w="9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799">
                  <a:solidFill>
                    <a:srgbClr val="50504F"/>
                  </a:solidFill>
                </a:endParaRPr>
              </a:p>
            </p:txBody>
          </p:sp>
        </p:grpSp>
        <p:grpSp>
          <p:nvGrpSpPr>
            <p:cNvPr id="22" name="Группа 21"/>
            <p:cNvGrpSpPr/>
            <p:nvPr/>
          </p:nvGrpSpPr>
          <p:grpSpPr>
            <a:xfrm>
              <a:off x="2406360" y="-27283"/>
              <a:ext cx="957286" cy="608913"/>
              <a:chOff x="2406360" y="-27283"/>
              <a:chExt cx="957286" cy="608913"/>
            </a:xfrm>
          </p:grpSpPr>
          <p:sp>
            <p:nvSpPr>
              <p:cNvPr id="25" name="Полилиния: фигура 52">
                <a:extLst>
                  <a:ext uri="{FF2B5EF4-FFF2-40B4-BE49-F238E27FC236}">
                    <a16:creationId xmlns:a16="http://schemas.microsoft.com/office/drawing/2014/main" id="{929AE324-84AF-47DC-A92A-2FE390440574}"/>
                  </a:ext>
                </a:extLst>
              </p:cNvPr>
              <p:cNvSpPr/>
              <p:nvPr/>
            </p:nvSpPr>
            <p:spPr>
              <a:xfrm>
                <a:off x="2406360" y="164610"/>
                <a:ext cx="260884" cy="417019"/>
              </a:xfrm>
              <a:custGeom>
                <a:avLst/>
                <a:gdLst>
                  <a:gd name="connsiteX0" fmla="*/ 0 w 228528"/>
                  <a:gd name="connsiteY0" fmla="*/ 365304 h 365303"/>
                  <a:gd name="connsiteX1" fmla="*/ 228529 w 228528"/>
                  <a:gd name="connsiteY1" fmla="*/ 365304 h 365303"/>
                  <a:gd name="connsiteX2" fmla="*/ 84046 w 228528"/>
                  <a:gd name="connsiteY2" fmla="*/ 0 h 365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528" h="365303">
                    <a:moveTo>
                      <a:pt x="0" y="365304"/>
                    </a:moveTo>
                    <a:lnTo>
                      <a:pt x="228529" y="365304"/>
                    </a:lnTo>
                    <a:lnTo>
                      <a:pt x="84046" y="0"/>
                    </a:lnTo>
                    <a:close/>
                  </a:path>
                </a:pathLst>
              </a:custGeom>
              <a:solidFill>
                <a:schemeClr val="bg1"/>
              </a:solidFill>
              <a:ln w="9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Полилиния: фигура 53">
                <a:extLst>
                  <a:ext uri="{FF2B5EF4-FFF2-40B4-BE49-F238E27FC236}">
                    <a16:creationId xmlns:a16="http://schemas.microsoft.com/office/drawing/2014/main" id="{0BCFCA76-32B6-4674-9FA0-C37DF3E37F2F}"/>
                  </a:ext>
                </a:extLst>
              </p:cNvPr>
              <p:cNvSpPr/>
              <p:nvPr/>
            </p:nvSpPr>
            <p:spPr>
              <a:xfrm>
                <a:off x="2426840" y="-27283"/>
                <a:ext cx="336348" cy="608913"/>
              </a:xfrm>
              <a:custGeom>
                <a:avLst/>
                <a:gdLst>
                  <a:gd name="connsiteX0" fmla="*/ 0 w 294632"/>
                  <a:gd name="connsiteY0" fmla="*/ 0 h 533400"/>
                  <a:gd name="connsiteX1" fmla="*/ 66103 w 294632"/>
                  <a:gd name="connsiteY1" fmla="*/ 168096 h 533400"/>
                  <a:gd name="connsiteX2" fmla="*/ 210587 w 294632"/>
                  <a:gd name="connsiteY2" fmla="*/ 533400 h 533400"/>
                  <a:gd name="connsiteX3" fmla="*/ 294632 w 294632"/>
                  <a:gd name="connsiteY3" fmla="*/ 168096 h 533400"/>
                  <a:gd name="connsiteX4" fmla="*/ 228529 w 294632"/>
                  <a:gd name="connsiteY4" fmla="*/ 0 h 53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4632" h="533400">
                    <a:moveTo>
                      <a:pt x="0" y="0"/>
                    </a:moveTo>
                    <a:lnTo>
                      <a:pt x="66103" y="168096"/>
                    </a:lnTo>
                    <a:lnTo>
                      <a:pt x="210587" y="533400"/>
                    </a:lnTo>
                    <a:lnTo>
                      <a:pt x="294632" y="168096"/>
                    </a:lnTo>
                    <a:lnTo>
                      <a:pt x="228529" y="0"/>
                    </a:lnTo>
                    <a:close/>
                  </a:path>
                </a:pathLst>
              </a:custGeom>
              <a:solidFill>
                <a:srgbClr val="B8B9BA"/>
              </a:solidFill>
              <a:ln w="9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Полилиния: фигура 54">
                <a:extLst>
                  <a:ext uri="{FF2B5EF4-FFF2-40B4-BE49-F238E27FC236}">
                    <a16:creationId xmlns:a16="http://schemas.microsoft.com/office/drawing/2014/main" id="{E9E6C676-2B08-44A6-BDA5-4546D35201F2}"/>
                  </a:ext>
                </a:extLst>
              </p:cNvPr>
              <p:cNvSpPr/>
              <p:nvPr/>
            </p:nvSpPr>
            <p:spPr>
              <a:xfrm>
                <a:off x="2706053" y="164610"/>
                <a:ext cx="260884" cy="417019"/>
              </a:xfrm>
              <a:custGeom>
                <a:avLst/>
                <a:gdLst>
                  <a:gd name="connsiteX0" fmla="*/ 0 w 228528"/>
                  <a:gd name="connsiteY0" fmla="*/ 365304 h 365303"/>
                  <a:gd name="connsiteX1" fmla="*/ 84990 w 228528"/>
                  <a:gd name="connsiteY1" fmla="*/ 0 h 365303"/>
                  <a:gd name="connsiteX2" fmla="*/ 228529 w 228528"/>
                  <a:gd name="connsiteY2" fmla="*/ 365304 h 365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528" h="365303">
                    <a:moveTo>
                      <a:pt x="0" y="365304"/>
                    </a:moveTo>
                    <a:lnTo>
                      <a:pt x="84990" y="0"/>
                    </a:lnTo>
                    <a:lnTo>
                      <a:pt x="228529" y="365304"/>
                    </a:lnTo>
                    <a:close/>
                  </a:path>
                </a:pathLst>
              </a:custGeom>
              <a:solidFill>
                <a:srgbClr val="7FCAFF"/>
              </a:solidFill>
              <a:ln w="9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Полилиния: фигура 55">
                <a:extLst>
                  <a:ext uri="{FF2B5EF4-FFF2-40B4-BE49-F238E27FC236}">
                    <a16:creationId xmlns:a16="http://schemas.microsoft.com/office/drawing/2014/main" id="{69787FAB-7C43-4ACA-B03C-9B2B39BA0220}"/>
                  </a:ext>
                </a:extLst>
              </p:cNvPr>
              <p:cNvSpPr/>
              <p:nvPr/>
            </p:nvSpPr>
            <p:spPr>
              <a:xfrm>
                <a:off x="2726534" y="-27283"/>
                <a:ext cx="337425" cy="608913"/>
              </a:xfrm>
              <a:custGeom>
                <a:avLst/>
                <a:gdLst>
                  <a:gd name="connsiteX0" fmla="*/ 295577 w 295576"/>
                  <a:gd name="connsiteY0" fmla="*/ 168096 h 533400"/>
                  <a:gd name="connsiteX1" fmla="*/ 210587 w 295576"/>
                  <a:gd name="connsiteY1" fmla="*/ 533400 h 533400"/>
                  <a:gd name="connsiteX2" fmla="*/ 67048 w 295576"/>
                  <a:gd name="connsiteY2" fmla="*/ 168096 h 533400"/>
                  <a:gd name="connsiteX3" fmla="*/ 0 w 295576"/>
                  <a:gd name="connsiteY3" fmla="*/ 0 h 533400"/>
                  <a:gd name="connsiteX4" fmla="*/ 228529 w 295576"/>
                  <a:gd name="connsiteY4" fmla="*/ 0 h 53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5576" h="533400">
                    <a:moveTo>
                      <a:pt x="295577" y="168096"/>
                    </a:moveTo>
                    <a:lnTo>
                      <a:pt x="210587" y="533400"/>
                    </a:lnTo>
                    <a:lnTo>
                      <a:pt x="67048" y="168096"/>
                    </a:lnTo>
                    <a:lnTo>
                      <a:pt x="0" y="0"/>
                    </a:lnTo>
                    <a:lnTo>
                      <a:pt x="228529" y="0"/>
                    </a:lnTo>
                    <a:close/>
                  </a:path>
                </a:pathLst>
              </a:custGeom>
              <a:solidFill>
                <a:srgbClr val="0071BD"/>
              </a:solidFill>
              <a:ln w="9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Полилиния: фигура 56">
                <a:extLst>
                  <a:ext uri="{FF2B5EF4-FFF2-40B4-BE49-F238E27FC236}">
                    <a16:creationId xmlns:a16="http://schemas.microsoft.com/office/drawing/2014/main" id="{334FD48A-74DC-4258-8F86-7C2D563A322F}"/>
                  </a:ext>
                </a:extLst>
              </p:cNvPr>
              <p:cNvSpPr/>
              <p:nvPr/>
            </p:nvSpPr>
            <p:spPr>
              <a:xfrm>
                <a:off x="3006824" y="164610"/>
                <a:ext cx="260884" cy="417019"/>
              </a:xfrm>
              <a:custGeom>
                <a:avLst/>
                <a:gdLst>
                  <a:gd name="connsiteX0" fmla="*/ 0 w 228528"/>
                  <a:gd name="connsiteY0" fmla="*/ 365304 h 365303"/>
                  <a:gd name="connsiteX1" fmla="*/ 84046 w 228528"/>
                  <a:gd name="connsiteY1" fmla="*/ 0 h 365303"/>
                  <a:gd name="connsiteX2" fmla="*/ 228529 w 228528"/>
                  <a:gd name="connsiteY2" fmla="*/ 365304 h 365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528" h="365303">
                    <a:moveTo>
                      <a:pt x="0" y="365304"/>
                    </a:moveTo>
                    <a:lnTo>
                      <a:pt x="84046" y="0"/>
                    </a:lnTo>
                    <a:lnTo>
                      <a:pt x="228529" y="365304"/>
                    </a:lnTo>
                    <a:close/>
                  </a:path>
                </a:pathLst>
              </a:custGeom>
              <a:solidFill>
                <a:srgbClr val="FF6E6E"/>
              </a:solidFill>
              <a:ln w="9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Полилиния: фигура 57">
                <a:extLst>
                  <a:ext uri="{FF2B5EF4-FFF2-40B4-BE49-F238E27FC236}">
                    <a16:creationId xmlns:a16="http://schemas.microsoft.com/office/drawing/2014/main" id="{5D9111EF-7867-4F92-A347-E8BDB223A46F}"/>
                  </a:ext>
                </a:extLst>
              </p:cNvPr>
              <p:cNvSpPr/>
              <p:nvPr/>
            </p:nvSpPr>
            <p:spPr>
              <a:xfrm>
                <a:off x="3027298" y="-27283"/>
                <a:ext cx="336348" cy="608913"/>
              </a:xfrm>
              <a:custGeom>
                <a:avLst/>
                <a:gdLst>
                  <a:gd name="connsiteX0" fmla="*/ 294632 w 294632"/>
                  <a:gd name="connsiteY0" fmla="*/ 168096 h 533400"/>
                  <a:gd name="connsiteX1" fmla="*/ 210587 w 294632"/>
                  <a:gd name="connsiteY1" fmla="*/ 533400 h 533400"/>
                  <a:gd name="connsiteX2" fmla="*/ 66103 w 294632"/>
                  <a:gd name="connsiteY2" fmla="*/ 168096 h 533400"/>
                  <a:gd name="connsiteX3" fmla="*/ 0 w 294632"/>
                  <a:gd name="connsiteY3" fmla="*/ 0 h 533400"/>
                  <a:gd name="connsiteX4" fmla="*/ 228529 w 294632"/>
                  <a:gd name="connsiteY4" fmla="*/ 0 h 533400"/>
                  <a:gd name="connsiteX5" fmla="*/ 294632 w 294632"/>
                  <a:gd name="connsiteY5" fmla="*/ 168096 h 53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4632" h="533400">
                    <a:moveTo>
                      <a:pt x="294632" y="168096"/>
                    </a:moveTo>
                    <a:lnTo>
                      <a:pt x="210587" y="533400"/>
                    </a:lnTo>
                    <a:lnTo>
                      <a:pt x="66103" y="168096"/>
                    </a:lnTo>
                    <a:lnTo>
                      <a:pt x="0" y="0"/>
                    </a:lnTo>
                    <a:lnTo>
                      <a:pt x="228529" y="0"/>
                    </a:lnTo>
                    <a:lnTo>
                      <a:pt x="294632" y="168096"/>
                    </a:lnTo>
                    <a:close/>
                  </a:path>
                </a:pathLst>
              </a:custGeom>
              <a:solidFill>
                <a:srgbClr val="E30017"/>
              </a:solidFill>
              <a:ln w="9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799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41" name="Прямоугольник 40"/>
          <p:cNvSpPr/>
          <p:nvPr/>
        </p:nvSpPr>
        <p:spPr>
          <a:xfrm>
            <a:off x="147414" y="110370"/>
            <a:ext cx="8846843" cy="461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99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Портал АИС НГС - </a:t>
            </a:r>
            <a:r>
              <a:rPr lang="en-US" sz="2399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smbfin.ru</a:t>
            </a:r>
            <a:endParaRPr lang="ru-RU" sz="2399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43593" y="6593826"/>
            <a:ext cx="7169096" cy="523131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pPr>
              <a:defRPr/>
            </a:pPr>
            <a:r>
              <a:rPr lang="ru-RU" sz="1400" kern="0" dirty="0">
                <a:solidFill>
                  <a:srgbClr val="4D4D4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Консультации и техническая поддержка:  </a:t>
            </a:r>
          </a:p>
          <a:p>
            <a:pPr>
              <a:defRPr/>
            </a:pPr>
            <a:r>
              <a:rPr lang="ru-RU" sz="1400" kern="0" dirty="0">
                <a:solidFill>
                  <a:srgbClr val="4D4D4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тел. </a:t>
            </a:r>
            <a:r>
              <a:rPr lang="ru-RU" sz="1400" b="1" kern="0" dirty="0">
                <a:solidFill>
                  <a:srgbClr val="ED1B3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8 800 30 20 100, </a:t>
            </a:r>
            <a:r>
              <a:rPr lang="ru-RU" sz="1400" kern="0" dirty="0">
                <a:solidFill>
                  <a:srgbClr val="4D4D4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электронный адрес: </a:t>
            </a:r>
            <a:r>
              <a:rPr lang="en-US" sz="1400" b="1" kern="0" dirty="0">
                <a:solidFill>
                  <a:srgbClr val="ED1B3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msbsupport@mspbank.ru</a:t>
            </a:r>
            <a:endParaRPr lang="ru-RU" sz="1400" b="1" kern="0" dirty="0">
              <a:solidFill>
                <a:srgbClr val="ED1B3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070688" y="1026237"/>
            <a:ext cx="5289696" cy="646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99" dirty="0">
                <a:solidFill>
                  <a:srgbClr val="00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шагов до получения кредита через портал АИС НГС</a:t>
            </a: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1166379" y="1709145"/>
            <a:ext cx="8749876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443593" y="843612"/>
            <a:ext cx="62709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FF6E6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</a:t>
            </a:r>
            <a:endParaRPr lang="ru-RU" sz="6000" b="1" dirty="0">
              <a:solidFill>
                <a:srgbClr val="FF6E6E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713682" y="6119372"/>
            <a:ext cx="12025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Портал АИС НСГ:</a:t>
            </a:r>
          </a:p>
        </p:txBody>
      </p:sp>
      <p:pic>
        <p:nvPicPr>
          <p:cNvPr id="46" name="Picture 2" descr="http://qrcoder.ru/code/?https%3A%2F%2Fwww.youtube.com%2Fwatch%3Fv%3DtZOI_yoRkFE%26list%3DPLwaTnG1YZVNHfWZN3An74wuOiLkNTPPvb%26index%3D1&amp;4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891" y="6431891"/>
            <a:ext cx="820371" cy="103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7629891" y="6031781"/>
            <a:ext cx="950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Регистрация </a:t>
            </a:r>
          </a:p>
          <a:p>
            <a:r>
              <a:rPr lang="ru-RU" sz="1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АИС НГС:</a:t>
            </a:r>
          </a:p>
        </p:txBody>
      </p:sp>
    </p:spTree>
    <p:extLst>
      <p:ext uri="{BB962C8B-B14F-4D97-AF65-F5344CB8AC3E}">
        <p14:creationId xmlns:p14="http://schemas.microsoft.com/office/powerpoint/2010/main" val="2253058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52" y="2378148"/>
            <a:ext cx="3666548" cy="153818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52222" y="3855624"/>
            <a:ext cx="469033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300" dirty="0">
                <a:solidFill>
                  <a:srgbClr val="0071BD"/>
                </a:solidFill>
                <a:latin typeface="Golos UI"/>
                <a:ea typeface="Golos Text VF DemiBold" pitchFamily="2" charset="0"/>
                <a:cs typeface="Golos UI Medium" panose="020B0604020202020204" pitchFamily="34" charset="-52"/>
              </a:rPr>
              <a:t>Спасибо за внимание!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2222" y="4638367"/>
            <a:ext cx="4601276" cy="2554457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r>
              <a:rPr lang="ru-RU" sz="1200" b="1" kern="0" dirty="0">
                <a:solidFill>
                  <a:srgbClr val="4D4D4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Акименко Василий Анатольевич</a:t>
            </a:r>
          </a:p>
          <a:p>
            <a:r>
              <a:rPr lang="ru-RU" sz="1200" kern="0" dirty="0">
                <a:solidFill>
                  <a:srgbClr val="4D4D4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Региональный директор</a:t>
            </a:r>
          </a:p>
          <a:p>
            <a:r>
              <a:rPr lang="ru-RU" sz="1200" kern="0" dirty="0">
                <a:solidFill>
                  <a:srgbClr val="4D4D4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Департамента региональных программ</a:t>
            </a:r>
          </a:p>
          <a:p>
            <a:r>
              <a:rPr lang="ru-RU" sz="1200" dirty="0"/>
              <a:t> </a:t>
            </a:r>
          </a:p>
          <a:p>
            <a:pPr>
              <a:defRPr/>
            </a:pPr>
            <a:r>
              <a:rPr lang="ru-RU" sz="1200" b="1" kern="0" dirty="0" err="1">
                <a:solidFill>
                  <a:srgbClr val="ED1B3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моб.тел</a:t>
            </a:r>
            <a:r>
              <a:rPr lang="ru-RU" sz="1200" b="1" kern="0" dirty="0">
                <a:solidFill>
                  <a:srgbClr val="ED1B3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+7 (963) 716-18-93</a:t>
            </a:r>
          </a:p>
          <a:p>
            <a:r>
              <a:rPr lang="ru-RU" sz="1200" dirty="0"/>
              <a:t>раб. тел. +7 (843) 293-07-69</a:t>
            </a:r>
          </a:p>
          <a:p>
            <a:r>
              <a:rPr lang="en-US" sz="1200" u="sng" dirty="0">
                <a:hlinkClick r:id="rId4"/>
              </a:rPr>
              <a:t>akimenko@mspbank.ru</a:t>
            </a:r>
            <a:endParaRPr lang="ru-RU" sz="1200" u="sng" dirty="0"/>
          </a:p>
          <a:p>
            <a:endParaRPr lang="ru-RU" sz="1200" u="sng" kern="0" dirty="0">
              <a:solidFill>
                <a:srgbClr val="4D4D4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kern="0" dirty="0">
                <a:solidFill>
                  <a:srgbClr val="4D4D4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Консультации и техническая поддержка:  </a:t>
            </a:r>
          </a:p>
          <a:p>
            <a:pPr>
              <a:defRPr/>
            </a:pPr>
            <a:r>
              <a:rPr lang="ru-RU" sz="1200" kern="0" dirty="0">
                <a:solidFill>
                  <a:srgbClr val="4D4D4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тел. </a:t>
            </a:r>
            <a:r>
              <a:rPr lang="ru-RU" sz="1200" b="1" kern="0" dirty="0">
                <a:solidFill>
                  <a:srgbClr val="ED1B3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8 800 30 20 100, </a:t>
            </a:r>
            <a:r>
              <a:rPr lang="ru-RU" sz="1200" kern="0" dirty="0">
                <a:solidFill>
                  <a:srgbClr val="4D4D4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электронный адрес: </a:t>
            </a:r>
            <a:r>
              <a:rPr lang="en-US" sz="1200" b="1" kern="0" dirty="0">
                <a:solidFill>
                  <a:srgbClr val="ED1B34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5"/>
              </a:rPr>
              <a:t>msbsupport@mspbank.ru</a:t>
            </a:r>
            <a:endParaRPr lang="ru-RU" sz="1200" b="1" kern="0" dirty="0">
              <a:solidFill>
                <a:srgbClr val="ED1B3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defRPr/>
            </a:pPr>
            <a:endParaRPr lang="ru-RU" sz="1400" b="1" kern="0" dirty="0">
              <a:solidFill>
                <a:srgbClr val="ED1B3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defRPr/>
            </a:pPr>
            <a:r>
              <a:rPr lang="en-US" sz="14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www.mspbank.ru</a:t>
            </a:r>
            <a:endParaRPr lang="ru-RU" sz="1400" b="1" kern="0" dirty="0">
              <a:solidFill>
                <a:prstClr val="black">
                  <a:lumMod val="65000"/>
                  <a:lumOff val="3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974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075FBAD6-E7D4-1F45-9036-582922DF1B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2" t="10484" r="10805" b="9247"/>
          <a:stretch/>
        </p:blipFill>
        <p:spPr bwMode="auto">
          <a:xfrm>
            <a:off x="9800204" y="6739431"/>
            <a:ext cx="698148" cy="6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3EF3B8-9D0D-4255-B93C-CCAC172D9B2A}"/>
              </a:ext>
            </a:extLst>
          </p:cNvPr>
          <p:cNvSpPr txBox="1">
            <a:spLocks/>
          </p:cNvSpPr>
          <p:nvPr/>
        </p:nvSpPr>
        <p:spPr>
          <a:xfrm>
            <a:off x="89513" y="352393"/>
            <a:ext cx="8334375" cy="4257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450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4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914400">
              <a:lnSpc>
                <a:spcPts val="2300"/>
              </a:lnSpc>
              <a:spcBef>
                <a:spcPts val="0"/>
              </a:spcBef>
              <a:spcAft>
                <a:spcPts val="200"/>
              </a:spcAft>
            </a:pPr>
            <a:r>
              <a:rPr lang="ru-RU" sz="2400" b="1" dirty="0">
                <a:solidFill>
                  <a:srgbClr val="0225A3"/>
                </a:solidFill>
                <a:latin typeface="Century Gothic" panose="020B0502020202020204" pitchFamily="34" charset="0"/>
                <a:ea typeface="+mn-ea"/>
                <a:cs typeface="+mn-cs"/>
              </a:rPr>
              <a:t>Льготное кредитование технологических компаний</a:t>
            </a:r>
          </a:p>
          <a:p>
            <a:pPr lvl="0" defTabSz="914400">
              <a:lnSpc>
                <a:spcPts val="2000"/>
              </a:lnSpc>
              <a:spcBef>
                <a:spcPts val="0"/>
              </a:spcBef>
              <a:spcAft>
                <a:spcPts val="200"/>
              </a:spcAft>
            </a:pPr>
            <a:r>
              <a:rPr lang="ru-RU" sz="1600" dirty="0">
                <a:solidFill>
                  <a:srgbClr val="0225A3"/>
                </a:solidFill>
                <a:latin typeface="Century Gothic" panose="020B0502020202020204" pitchFamily="34" charset="0"/>
                <a:ea typeface="+mn-ea"/>
                <a:cs typeface="+mn-cs"/>
              </a:rPr>
              <a:t>в рамках реализации стратегической инициативы «Взлет – от </a:t>
            </a:r>
            <a:r>
              <a:rPr lang="ru-RU" sz="1600" dirty="0" err="1">
                <a:solidFill>
                  <a:srgbClr val="0225A3"/>
                </a:solidFill>
                <a:latin typeface="Century Gothic" panose="020B0502020202020204" pitchFamily="34" charset="0"/>
                <a:ea typeface="+mn-ea"/>
                <a:cs typeface="+mn-cs"/>
              </a:rPr>
              <a:t>стартапа</a:t>
            </a:r>
            <a:r>
              <a:rPr lang="ru-RU" sz="1600" dirty="0">
                <a:solidFill>
                  <a:srgbClr val="0225A3"/>
                </a:solidFill>
                <a:latin typeface="Century Gothic" panose="020B0502020202020204" pitchFamily="34" charset="0"/>
                <a:ea typeface="+mn-ea"/>
                <a:cs typeface="+mn-cs"/>
              </a:rPr>
              <a:t> до IPO»</a:t>
            </a:r>
          </a:p>
          <a:p>
            <a:endParaRPr lang="ru-RU" sz="2000" dirty="0">
              <a:solidFill>
                <a:srgbClr val="0225A3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" y="977759"/>
            <a:ext cx="10691813" cy="0"/>
          </a:xfrm>
          <a:prstGeom prst="line">
            <a:avLst/>
          </a:prstGeom>
          <a:ln w="19050">
            <a:solidFill>
              <a:srgbClr val="0022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8059997" y="6751384"/>
            <a:ext cx="1743550" cy="668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ctr" defTabSz="457200" eaLnBrk="1" latinLnBrk="0" hangingPunct="1">
              <a:defRPr sz="1662">
                <a:solidFill>
                  <a:schemeClr val="lt1"/>
                </a:solidFill>
                <a:latin typeface="+mn-lt"/>
                <a:cs typeface="+mn-cs"/>
              </a:defRPr>
            </a:lvl1pPr>
            <a:lvl2pPr marL="4572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2pPr>
            <a:lvl3pPr marL="9144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3pPr>
            <a:lvl4pPr marL="13716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4pPr>
            <a:lvl5pPr marL="18288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5pPr>
            <a:lvl6pPr marL="22860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6pPr>
            <a:lvl7pPr marL="27432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7pPr>
            <a:lvl8pPr marL="32004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8pPr>
            <a:lvl9pPr marL="36576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algn="r"/>
            <a:r>
              <a:rPr lang="ru-RU" sz="1100" b="1" dirty="0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более подробная информация доступна по ссылке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24713" y="2607404"/>
            <a:ext cx="527122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субъект МСП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выручка от 100 млн рублей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темп роста выручки за 3 года более 12%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наличие права на РИД (патент)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вид деятельности относится </a:t>
            </a:r>
            <a:b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</a:b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к приоритетным, продукция является высокотехнологичной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получена экспертиза </a:t>
            </a:r>
            <a:b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</a:b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Корпорации с участием привлеченной организации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Не входит в группу (как она определяется в соответствии с Международными стандартами финансовой отчетности), годовая выручка которой или, если применимо, доход которой согласно данным консолидированной финансовой отчетности составляет более 2 млрд рублей (за исключением групп, в которые входят исключительно субъекты малого и среднего предпринимательства)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 заемщиком не заключены кредитные договоры (соглашения), по которым ставка кредитования субсидируется в соответствии с постановлением Правительства РФ от № 1764, а также физическим лицам, применяющим специальный налоговый режим „Налог на профессиональный доход“, по льготной ставке», постановлением Правительства РФ № 1598 Соответствие используемой при производстве и (или) создании продукции технологии согласно перечня высокотехнологичных направлений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endParaRPr lang="ru-RU" sz="1200" dirty="0">
              <a:solidFill>
                <a:prstClr val="black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044552" y="2003000"/>
            <a:ext cx="75230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срок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044552" y="2468905"/>
            <a:ext cx="866607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ставка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854011" y="1324268"/>
            <a:ext cx="2891575" cy="707886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до </a:t>
            </a: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500 млн руб.</a:t>
            </a:r>
          </a:p>
          <a:p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для малых/средних предприятий</a:t>
            </a:r>
          </a:p>
          <a:p>
            <a:endParaRPr lang="ru-RU" sz="1200" b="1" dirty="0">
              <a:solidFill>
                <a:prstClr val="black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854011" y="1945683"/>
            <a:ext cx="2484721" cy="523220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до </a:t>
            </a: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3 лет</a:t>
            </a:r>
          </a:p>
          <a:p>
            <a:endParaRPr lang="ru-RU" sz="1200" b="1" dirty="0">
              <a:solidFill>
                <a:prstClr val="black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844034" y="2417835"/>
            <a:ext cx="3847780" cy="523220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3% годовых</a:t>
            </a:r>
          </a:p>
          <a:p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5987402" y="1508819"/>
            <a:ext cx="86660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сумма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496A2B62-1B9A-B24D-844B-DD1823BA1CD2}"/>
              </a:ext>
            </a:extLst>
          </p:cNvPr>
          <p:cNvSpPr/>
          <p:nvPr/>
        </p:nvSpPr>
        <p:spPr>
          <a:xfrm>
            <a:off x="8625345" y="596671"/>
            <a:ext cx="19397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75000"/>
              </a:lnSpc>
            </a:pPr>
            <a:r>
              <a:rPr lang="en-US" sz="1400" b="1" i="1" dirty="0">
                <a:solidFill>
                  <a:srgbClr val="F83458"/>
                </a:solidFill>
                <a:latin typeface="Century Gothic" panose="020B0502020202020204" pitchFamily="34" charset="0"/>
              </a:rPr>
              <a:t>#</a:t>
            </a:r>
            <a:r>
              <a:rPr lang="ru-RU" sz="1400" b="1" i="1" dirty="0" err="1">
                <a:solidFill>
                  <a:srgbClr val="F83458"/>
                </a:solidFill>
                <a:latin typeface="Century Gothic" panose="020B0502020202020204" pitchFamily="34" charset="0"/>
              </a:rPr>
              <a:t>финансы_мсп</a:t>
            </a:r>
            <a:endParaRPr lang="ru-RU" sz="1400" b="1" i="1" dirty="0">
              <a:solidFill>
                <a:srgbClr val="F83458"/>
              </a:solidFill>
              <a:latin typeface="Century Gothic" panose="020B0502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30230" y="1736931"/>
            <a:ext cx="4962161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на инвестиционные цели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на пополнение оборотных средств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0230" y="2342716"/>
            <a:ext cx="5343525" cy="2646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ts val="300"/>
              </a:spcAft>
            </a:pPr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Портрет заемщика: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4842" y="1371810"/>
            <a:ext cx="20120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кредитования </a:t>
            </a:r>
          </a:p>
        </p:txBody>
      </p:sp>
      <p:cxnSp>
        <p:nvCxnSpPr>
          <p:cNvPr id="94" name="Прямая соединительная линия 93"/>
          <p:cNvCxnSpPr/>
          <p:nvPr/>
        </p:nvCxnSpPr>
        <p:spPr>
          <a:xfrm>
            <a:off x="5839385" y="1987000"/>
            <a:ext cx="0" cy="3936378"/>
          </a:xfrm>
          <a:prstGeom prst="line">
            <a:avLst/>
          </a:prstGeom>
          <a:ln w="19050">
            <a:solidFill>
              <a:srgbClr val="2240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510" y="153970"/>
            <a:ext cx="1658535" cy="356807"/>
          </a:xfrm>
          <a:prstGeom prst="rect">
            <a:avLst/>
          </a:prstGeom>
        </p:spPr>
      </p:pic>
      <p:sp>
        <p:nvSpPr>
          <p:cNvPr id="25" name="Скругленный прямоугольник 24"/>
          <p:cNvSpPr/>
          <p:nvPr/>
        </p:nvSpPr>
        <p:spPr>
          <a:xfrm>
            <a:off x="6261812" y="4396902"/>
            <a:ext cx="4078615" cy="2291515"/>
          </a:xfrm>
          <a:prstGeom prst="roundRect">
            <a:avLst>
              <a:gd name="adj" fmla="val 3744"/>
            </a:avLst>
          </a:prstGeom>
          <a:gradFill>
            <a:gsLst>
              <a:gs pos="17000">
                <a:srgbClr val="7452AD"/>
              </a:gs>
              <a:gs pos="75000">
                <a:srgbClr val="33244C"/>
              </a:gs>
            </a:gsLst>
            <a:lin ang="3600000" scaled="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8B6BEE"/>
              </a:solidFill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6501690" y="6064868"/>
            <a:ext cx="3596216" cy="291867"/>
            <a:chOff x="6353175" y="3276600"/>
            <a:chExt cx="2476500" cy="419100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6353175" y="3276600"/>
              <a:ext cx="2476500" cy="419100"/>
            </a:xfrm>
            <a:prstGeom prst="roundRect">
              <a:avLst/>
            </a:prstGeom>
            <a:solidFill>
              <a:srgbClr val="FFD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6353175" y="3314324"/>
              <a:ext cx="2476500" cy="3745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Прием заявок на МСП.РФ</a:t>
              </a:r>
            </a:p>
          </p:txBody>
        </p:sp>
      </p:grpSp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565" y="4221641"/>
            <a:ext cx="4050516" cy="212496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513" y="700760"/>
            <a:ext cx="83600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>
                <a:solidFill>
                  <a:srgbClr val="0225A3"/>
                </a:solidFill>
                <a:latin typeface="Century Gothic" panose="020B0502020202020204" pitchFamily="34" charset="0"/>
              </a:rPr>
              <a:t>Данная программа действует в рамках Постановления Правительства РФ №469 от 25.03.2022 года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954971" y="2898423"/>
            <a:ext cx="421005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по кредиту</a:t>
            </a:r>
          </a:p>
          <a:p>
            <a:pPr>
              <a:spcAft>
                <a:spcPts val="600"/>
              </a:spcAft>
            </a:pPr>
            <a:r>
              <a:rPr lang="ru-RU" sz="1400" dirty="0">
                <a:solidFill>
                  <a:srgbClr val="C00000"/>
                </a:solidFill>
                <a:latin typeface="Golos Text DemiBold" panose="020B0703020202020204" pitchFamily="34" charset="-52"/>
                <a:cs typeface="Golos Text DemiBold" panose="020B0703020202020204" pitchFamily="34" charset="-52"/>
              </a:rPr>
              <a:t>обсуждается индивидуально</a:t>
            </a:r>
          </a:p>
          <a:p>
            <a:pPr>
              <a:spcAft>
                <a:spcPts val="600"/>
              </a:spcAft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большой выбор инструментов, в том числе</a:t>
            </a:r>
            <a:b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</a:b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в виде государственных гарантий и гарантий Корпорации МСП.</a:t>
            </a:r>
          </a:p>
        </p:txBody>
      </p:sp>
    </p:spTree>
    <p:extLst>
      <p:ext uri="{BB962C8B-B14F-4D97-AF65-F5344CB8AC3E}">
        <p14:creationId xmlns:p14="http://schemas.microsoft.com/office/powerpoint/2010/main" val="2809442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075FBAD6-E7D4-1F45-9036-582922DF1B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2" t="10484" r="10805" b="9247"/>
          <a:stretch/>
        </p:blipFill>
        <p:spPr bwMode="auto">
          <a:xfrm>
            <a:off x="9800204" y="6739431"/>
            <a:ext cx="698148" cy="6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3EF3B8-9D0D-4255-B93C-CCAC172D9B2A}"/>
              </a:ext>
            </a:extLst>
          </p:cNvPr>
          <p:cNvSpPr txBox="1">
            <a:spLocks/>
          </p:cNvSpPr>
          <p:nvPr/>
        </p:nvSpPr>
        <p:spPr>
          <a:xfrm>
            <a:off x="-12967" y="491587"/>
            <a:ext cx="8334375" cy="52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450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4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225A3"/>
                </a:solidFill>
                <a:latin typeface="Century Gothic" panose="020B0502020202020204" pitchFamily="34" charset="0"/>
              </a:rPr>
              <a:t>Кредитная поддержка субъектов МСП </a:t>
            </a:r>
            <a:br>
              <a:rPr lang="ru-RU" sz="2800" b="1" dirty="0">
                <a:solidFill>
                  <a:srgbClr val="0225A3"/>
                </a:solidFill>
                <a:latin typeface="Century Gothic" panose="020B0502020202020204" pitchFamily="34" charset="0"/>
              </a:rPr>
            </a:br>
            <a:r>
              <a:rPr lang="ru-RU" sz="2000" dirty="0">
                <a:solidFill>
                  <a:srgbClr val="0225A3"/>
                </a:solidFill>
                <a:latin typeface="Century Gothic" panose="020B0502020202020204" pitchFamily="34" charset="0"/>
              </a:rPr>
              <a:t>в рамках продуктов прямого кредитования</a:t>
            </a:r>
          </a:p>
          <a:p>
            <a:endParaRPr lang="ru-RU" sz="2000" dirty="0">
              <a:solidFill>
                <a:srgbClr val="0225A3"/>
              </a:solidFill>
              <a:latin typeface="Century Gothic" panose="020B0502020202020204" pitchFamily="34" charset="0"/>
            </a:endParaRPr>
          </a:p>
          <a:p>
            <a:endParaRPr lang="ru-RU" sz="2000" dirty="0">
              <a:solidFill>
                <a:srgbClr val="0225A3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" y="977759"/>
            <a:ext cx="10691813" cy="0"/>
          </a:xfrm>
          <a:prstGeom prst="line">
            <a:avLst/>
          </a:prstGeom>
          <a:ln w="19050">
            <a:solidFill>
              <a:srgbClr val="0022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840" y="320617"/>
            <a:ext cx="1658535" cy="356807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8059997" y="6751384"/>
            <a:ext cx="1743550" cy="668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ctr" defTabSz="457200" eaLnBrk="1" latinLnBrk="0" hangingPunct="1">
              <a:defRPr sz="1662">
                <a:solidFill>
                  <a:schemeClr val="lt1"/>
                </a:solidFill>
                <a:latin typeface="+mn-lt"/>
                <a:cs typeface="+mn-cs"/>
              </a:defRPr>
            </a:lvl1pPr>
            <a:lvl2pPr marL="4572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2pPr>
            <a:lvl3pPr marL="9144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3pPr>
            <a:lvl4pPr marL="13716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4pPr>
            <a:lvl5pPr marL="18288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5pPr>
            <a:lvl6pPr marL="22860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6pPr>
            <a:lvl7pPr marL="27432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7pPr>
            <a:lvl8pPr marL="32004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8pPr>
            <a:lvl9pPr marL="36576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algn="r"/>
            <a:r>
              <a:rPr lang="ru-RU" sz="1100" b="1" dirty="0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более подробная информация доступна по ссылке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62277" y="1081362"/>
            <a:ext cx="4833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Экспресс-оборотный франшиза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36981" y="3619456"/>
            <a:ext cx="5271226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Субъект МСП –юридическое лицо (распространяется только на юридические лица с организационно правовой формой – ООО (за исключением ООО, участником/учредителем которого с долей участия 25% и более в уставном капитале Субъекта МСП является юридическое лицо, одновременно являющееся акционерным обществом), индивидуальный предприниматель;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Доход от текущей деятельности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заемщика покрывает расходы на обслуживание и погашение кредита.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Срок регистрации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Заемщика на дату подачи заявки 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не менее 12 месяцев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Отсутствие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у Заемщика 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отрицательной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кредитной истории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Наличие договора коммерческой концессии или иного договора, предусматривающего использование франшизы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endParaRPr lang="ru-RU" sz="1200" dirty="0">
              <a:solidFill>
                <a:prstClr val="black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62277" y="1464923"/>
            <a:ext cx="2247566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F93458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Меры поддержки</a:t>
            </a:r>
            <a:endParaRPr lang="ru-RU" sz="1200" dirty="0">
              <a:solidFill>
                <a:prstClr val="black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876845" y="2495949"/>
            <a:ext cx="75230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срок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876844" y="2944438"/>
            <a:ext cx="866607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ставка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629153" y="2447989"/>
            <a:ext cx="1495258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до </a:t>
            </a: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36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месяцев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5826116" y="1685748"/>
            <a:ext cx="86660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сумма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496A2B62-1B9A-B24D-844B-DD1823BA1CD2}"/>
              </a:ext>
            </a:extLst>
          </p:cNvPr>
          <p:cNvSpPr/>
          <p:nvPr/>
        </p:nvSpPr>
        <p:spPr>
          <a:xfrm>
            <a:off x="8762090" y="364629"/>
            <a:ext cx="19397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75000"/>
              </a:lnSpc>
            </a:pPr>
            <a:r>
              <a:rPr lang="en-US" sz="1400" b="1" i="1" dirty="0">
                <a:solidFill>
                  <a:srgbClr val="F83458"/>
                </a:solidFill>
                <a:latin typeface="Century Gothic" panose="020B0502020202020204" pitchFamily="34" charset="0"/>
              </a:rPr>
              <a:t>#</a:t>
            </a:r>
            <a:r>
              <a:rPr lang="ru-RU" sz="1400" b="1" i="1" dirty="0" err="1">
                <a:solidFill>
                  <a:srgbClr val="F83458"/>
                </a:solidFill>
                <a:latin typeface="Century Gothic" panose="020B0502020202020204" pitchFamily="34" charset="0"/>
              </a:rPr>
              <a:t>финансы_мсп</a:t>
            </a:r>
            <a:endParaRPr lang="ru-RU" sz="1400" b="1" i="1" dirty="0">
              <a:solidFill>
                <a:srgbClr val="F83458"/>
              </a:solidFill>
              <a:latin typeface="Century Gothic" panose="020B0502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95328" y="2100352"/>
            <a:ext cx="49621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Кредит предоставляется Заемщику на пополнение оборотных средств, финансирование текущей деятельности в рамках приобретения и развития деятельности по франшизе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106488" y="977760"/>
            <a:ext cx="3837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Базовый продукт «Экспресс поддержка»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5826116" y="3815454"/>
            <a:ext cx="4576317" cy="2131264"/>
          </a:xfrm>
          <a:prstGeom prst="rect">
            <a:avLst/>
          </a:prstGeom>
        </p:spPr>
        <p:txBody>
          <a:bodyPr wrap="square" lIns="91349" tIns="45676" rIns="91349" bIns="45676">
            <a:spAutoFit/>
          </a:bodyPr>
          <a:lstStyle/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  <a:defRPr/>
            </a:pP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Отсрочка оплаты основного долга на 90 дней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.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Расчетный счет для оформления кредита может быть открыт в любом банке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. 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Погашение кредита – ежемесячные аннуитетные платежи.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Поручительство – обязательно.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Цифровая доступность из любой точки России через АИС НГС.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Поручительство АО «Корпорация» «МСП»  в размере 50% от суммы кредита для Заемщиков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328" y="3377874"/>
            <a:ext cx="5343525" cy="2646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ts val="300"/>
              </a:spcAft>
            </a:pPr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Требования к получателю поддержки: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62278" y="1733727"/>
            <a:ext cx="20906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кредитования </a:t>
            </a: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5647465" y="1308824"/>
            <a:ext cx="0" cy="3936378"/>
          </a:xfrm>
          <a:prstGeom prst="line">
            <a:avLst/>
          </a:prstGeom>
          <a:ln w="19050">
            <a:solidFill>
              <a:srgbClr val="2240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6629153" y="2867494"/>
            <a:ext cx="3847780" cy="892552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12/11,5/10,5% годовых*</a:t>
            </a:r>
          </a:p>
          <a:p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для микро/ малых/средних предприятий</a:t>
            </a:r>
          </a:p>
          <a:p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в рамках программы стимулирования ПСК</a:t>
            </a:r>
          </a:p>
          <a:p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683620" y="3510218"/>
            <a:ext cx="186942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* при наличии субсидирования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629153" y="1464923"/>
            <a:ext cx="3773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Для юридических лиц с рейтингом ААА: </a:t>
            </a:r>
          </a:p>
          <a:p>
            <a:pPr lvl="0"/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от 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50 тыс. до 30 млн. рублей 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(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включительно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)</a:t>
            </a:r>
            <a:endParaRPr lang="ru-RU" sz="1200" dirty="0">
              <a:solidFill>
                <a:prstClr val="black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  <a:p>
            <a:pPr lvl="0"/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Для иных заемщиков: </a:t>
            </a:r>
          </a:p>
          <a:p>
            <a:pPr lvl="0"/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от 50 тыс. до 10 млн. рублей 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(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включительно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)</a:t>
            </a:r>
            <a:endParaRPr lang="ru-RU" sz="1200" dirty="0">
              <a:solidFill>
                <a:prstClr val="black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971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075FBAD6-E7D4-1F45-9036-582922DF1B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2" t="10484" r="10805" b="9247"/>
          <a:stretch/>
        </p:blipFill>
        <p:spPr bwMode="auto">
          <a:xfrm>
            <a:off x="9800204" y="6739431"/>
            <a:ext cx="698148" cy="6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3EF3B8-9D0D-4255-B93C-CCAC172D9B2A}"/>
              </a:ext>
            </a:extLst>
          </p:cNvPr>
          <p:cNvSpPr txBox="1">
            <a:spLocks/>
          </p:cNvSpPr>
          <p:nvPr/>
        </p:nvSpPr>
        <p:spPr>
          <a:xfrm>
            <a:off x="1" y="237436"/>
            <a:ext cx="8334375" cy="52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450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4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225A3"/>
                </a:solidFill>
                <a:latin typeface="Century Gothic" panose="020B0502020202020204" pitchFamily="34" charset="0"/>
              </a:rPr>
              <a:t>Кредитная поддержка субъектов МСП </a:t>
            </a:r>
            <a:br>
              <a:rPr lang="ru-RU" sz="2800" b="1" dirty="0">
                <a:solidFill>
                  <a:srgbClr val="0225A3"/>
                </a:solidFill>
                <a:latin typeface="Century Gothic" panose="020B0502020202020204" pitchFamily="34" charset="0"/>
              </a:rPr>
            </a:br>
            <a:r>
              <a:rPr lang="ru-RU" sz="2000" dirty="0">
                <a:solidFill>
                  <a:srgbClr val="0225A3"/>
                </a:solidFill>
                <a:latin typeface="Century Gothic" panose="020B0502020202020204" pitchFamily="34" charset="0"/>
              </a:rPr>
              <a:t>в рамках продуктов прямого кредитования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" y="977759"/>
            <a:ext cx="10691813" cy="0"/>
          </a:xfrm>
          <a:prstGeom prst="line">
            <a:avLst/>
          </a:prstGeom>
          <a:ln w="19050">
            <a:solidFill>
              <a:srgbClr val="0022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840" y="320617"/>
            <a:ext cx="1658535" cy="356807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8059997" y="6751384"/>
            <a:ext cx="1743550" cy="668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ctr" defTabSz="457200" eaLnBrk="1" latinLnBrk="0" hangingPunct="1">
              <a:defRPr sz="1662">
                <a:solidFill>
                  <a:schemeClr val="lt1"/>
                </a:solidFill>
                <a:latin typeface="+mn-lt"/>
                <a:cs typeface="+mn-cs"/>
              </a:defRPr>
            </a:lvl1pPr>
            <a:lvl2pPr marL="4572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2pPr>
            <a:lvl3pPr marL="9144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3pPr>
            <a:lvl4pPr marL="13716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4pPr>
            <a:lvl5pPr marL="18288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5pPr>
            <a:lvl6pPr marL="22860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6pPr>
            <a:lvl7pPr marL="27432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7pPr>
            <a:lvl8pPr marL="32004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8pPr>
            <a:lvl9pPr marL="36576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algn="r"/>
            <a:r>
              <a:rPr lang="ru-RU" sz="1100" b="1" dirty="0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более подробная информация доступна по ссылке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04645" y="1149678"/>
            <a:ext cx="5343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Экспресс-кредит на оборудование, бывшее в употреблении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04645" y="3272573"/>
            <a:ext cx="527122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Субъект МСП –юридическое лицо (распространяется только на юридические лица с организационно правовой формой – ООО (за исключением ООО, участником/учредителем которого с долей участия 25% и более в уставном капитале Субъекта МСП является юридическое лицо, одновременно являющееся акционерным обществом), индивидуальный предприниматель;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Доход от текущей деятельности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заемщика покрывает расходы на обслуживание и погашение кредита.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Срок регистрации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Заемщика на дату подачи заявки 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не менее 18 месяцев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Отсутствие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у Заемщика 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отрицательной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кредитной истории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endParaRPr lang="ru-RU" sz="1200" dirty="0">
              <a:solidFill>
                <a:prstClr val="black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77907" y="1745934"/>
            <a:ext cx="2247566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F93458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Меры поддержки</a:t>
            </a:r>
            <a:endParaRPr lang="ru-RU" sz="1200" dirty="0">
              <a:solidFill>
                <a:prstClr val="black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788065" y="2045516"/>
            <a:ext cx="75230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срок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788065" y="2683086"/>
            <a:ext cx="866607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ставка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720652" y="2030126"/>
            <a:ext cx="1705223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до 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60 месяцев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5730915" y="1407012"/>
            <a:ext cx="86660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сумма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496A2B62-1B9A-B24D-844B-DD1823BA1CD2}"/>
              </a:ext>
            </a:extLst>
          </p:cNvPr>
          <p:cNvSpPr/>
          <p:nvPr/>
        </p:nvSpPr>
        <p:spPr>
          <a:xfrm>
            <a:off x="8762090" y="364629"/>
            <a:ext cx="19397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75000"/>
              </a:lnSpc>
            </a:pPr>
            <a:r>
              <a:rPr lang="en-US" sz="1400" b="1" i="1" dirty="0">
                <a:solidFill>
                  <a:srgbClr val="F83458"/>
                </a:solidFill>
                <a:latin typeface="Century Gothic" panose="020B0502020202020204" pitchFamily="34" charset="0"/>
              </a:rPr>
              <a:t>#</a:t>
            </a:r>
            <a:r>
              <a:rPr lang="ru-RU" sz="1400" b="1" i="1" dirty="0" err="1">
                <a:solidFill>
                  <a:srgbClr val="F83458"/>
                </a:solidFill>
                <a:latin typeface="Century Gothic" panose="020B0502020202020204" pitchFamily="34" charset="0"/>
              </a:rPr>
              <a:t>финансы_мсп</a:t>
            </a:r>
            <a:endParaRPr lang="ru-RU" sz="1400" b="1" i="1" dirty="0">
              <a:solidFill>
                <a:srgbClr val="F83458"/>
              </a:solidFill>
              <a:latin typeface="Century Gothic" panose="020B0502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49490" y="2368139"/>
            <a:ext cx="4962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На цели приобретения бывшего в употреблении оборудования (не старше 7 лет)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106488" y="977760"/>
            <a:ext cx="3837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Базовый продукт «Экспресс поддержка»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149490" y="5843532"/>
            <a:ext cx="5393622" cy="907852"/>
          </a:xfrm>
          <a:prstGeom prst="rect">
            <a:avLst/>
          </a:prstGeom>
        </p:spPr>
        <p:txBody>
          <a:bodyPr wrap="square" lIns="91349" tIns="45676" rIns="91349" bIns="45676">
            <a:spAutoFit/>
          </a:bodyPr>
          <a:lstStyle/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Расчетный счет для оформления кредита может быть открыт в любом банке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. 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Поручительство – обязательно.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Цифровая доступность из любой точки России через АИС НГС.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7908" y="2969236"/>
            <a:ext cx="5343525" cy="2646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ts val="300"/>
              </a:spcAft>
            </a:pPr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Требования к получателю поддержки: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7908" y="2014738"/>
            <a:ext cx="20906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кредитования: </a:t>
            </a: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5647465" y="1569811"/>
            <a:ext cx="0" cy="3936378"/>
          </a:xfrm>
          <a:prstGeom prst="line">
            <a:avLst/>
          </a:prstGeom>
          <a:ln w="19050">
            <a:solidFill>
              <a:srgbClr val="2240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6727039" y="2368139"/>
            <a:ext cx="3847780" cy="1077218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д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ифференцированная ставка в зависимости от суммы и программы Господдержки </a:t>
            </a:r>
          </a:p>
          <a:p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от 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1 млн. руб. до 15 млн. руб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. ставка 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от 10,25% до 15,5% </a:t>
            </a:r>
          </a:p>
          <a:p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от 50 тыс. руб. до 1 млн. руб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. ставка 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15,5%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815858" y="3761185"/>
            <a:ext cx="4682494" cy="3046899"/>
          </a:xfrm>
          <a:prstGeom prst="rect">
            <a:avLst/>
          </a:prstGeom>
        </p:spPr>
        <p:txBody>
          <a:bodyPr wrap="square" lIns="91349" tIns="45676" rIns="91349" bIns="45676">
            <a:spAutoFit/>
          </a:bodyPr>
          <a:lstStyle/>
          <a:p>
            <a:pPr marL="171450" indent="-171450">
              <a:spcBef>
                <a:spcPts val="600"/>
              </a:spcBef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без залога</a:t>
            </a:r>
          </a:p>
          <a:p>
            <a:pPr marL="171450" indent="-171450">
              <a:spcBef>
                <a:spcPts val="600"/>
              </a:spcBef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без оценки оборудования</a:t>
            </a:r>
          </a:p>
          <a:p>
            <a:pPr marL="171450" indent="-171450">
              <a:spcBef>
                <a:spcPts val="600"/>
              </a:spcBef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отсрочка оплаты основного долга 90 дней</a:t>
            </a:r>
          </a:p>
          <a:p>
            <a:pPr marL="171450" indent="-171450">
              <a:spcBef>
                <a:spcPts val="600"/>
              </a:spcBef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возможность досрочного погашения кредита без комиссии</a:t>
            </a:r>
          </a:p>
          <a:p>
            <a:pPr marL="171450" indent="-171450">
              <a:spcBef>
                <a:spcPts val="600"/>
              </a:spcBef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подходит субъектам МСП из туристической отрасли </a:t>
            </a:r>
          </a:p>
          <a:p>
            <a:pPr marL="171450" indent="-171450">
              <a:spcBef>
                <a:spcPts val="600"/>
              </a:spcBef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предварительный лимит онлайн, </a:t>
            </a:r>
          </a:p>
          <a:p>
            <a:pPr marL="171450" indent="-171450">
              <a:spcBef>
                <a:spcPts val="600"/>
              </a:spcBef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принятие решения за 72 часа</a:t>
            </a:r>
          </a:p>
          <a:p>
            <a:pPr marL="171450" indent="-171450">
              <a:spcBef>
                <a:spcPts val="600"/>
              </a:spcBef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Обеспечение:</a:t>
            </a:r>
          </a:p>
          <a:p>
            <a:pPr>
              <a:spcBef>
                <a:spcPts val="600"/>
              </a:spcBef>
              <a:spcAft>
                <a:spcPts val="300"/>
              </a:spcAft>
              <a:buClr>
                <a:srgbClr val="F93458"/>
              </a:buClr>
            </a:pP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    бесплатное зонтичное поручительство КМСП в размере 50% от суммы кредита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800111" y="3445357"/>
            <a:ext cx="17091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Преимущества: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720652" y="1085344"/>
            <a:ext cx="3773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Для юридических лиц с рейтингом ААА: </a:t>
            </a:r>
          </a:p>
          <a:p>
            <a:pPr lvl="0"/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от 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50 тыс. до 15 млн. рублей 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(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включительно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)</a:t>
            </a:r>
            <a:endParaRPr lang="ru-RU" sz="1200" dirty="0">
              <a:solidFill>
                <a:prstClr val="black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  <a:p>
            <a:pPr lvl="0"/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Для иных заемщиков: </a:t>
            </a:r>
          </a:p>
          <a:p>
            <a:pPr lvl="0"/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от 50 тыс. до 10 млн. рублей 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(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включительно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)</a:t>
            </a:r>
            <a:endParaRPr lang="ru-RU" sz="1200" dirty="0">
              <a:solidFill>
                <a:prstClr val="black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547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075FBAD6-E7D4-1F45-9036-582922DF1B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2" t="10484" r="10805" b="9247"/>
          <a:stretch/>
        </p:blipFill>
        <p:spPr bwMode="auto">
          <a:xfrm>
            <a:off x="9800204" y="6739431"/>
            <a:ext cx="698148" cy="6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3EF3B8-9D0D-4255-B93C-CCAC172D9B2A}"/>
              </a:ext>
            </a:extLst>
          </p:cNvPr>
          <p:cNvSpPr txBox="1">
            <a:spLocks/>
          </p:cNvSpPr>
          <p:nvPr/>
        </p:nvSpPr>
        <p:spPr>
          <a:xfrm>
            <a:off x="8832" y="237436"/>
            <a:ext cx="8334375" cy="52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450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4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2400" b="1" dirty="0">
                <a:solidFill>
                  <a:srgbClr val="0225A3"/>
                </a:solidFill>
                <a:latin typeface="Century Gothic" panose="020B0502020202020204" pitchFamily="34" charset="0"/>
              </a:rPr>
              <a:t>Поддержка субъектов МСП </a:t>
            </a:r>
            <a:br>
              <a:rPr lang="ru-RU" sz="2400" b="1" dirty="0">
                <a:solidFill>
                  <a:srgbClr val="0225A3"/>
                </a:solidFill>
                <a:latin typeface="Century Gothic" panose="020B0502020202020204" pitchFamily="34" charset="0"/>
              </a:rPr>
            </a:br>
            <a:r>
              <a:rPr lang="ru-RU" sz="1600" dirty="0">
                <a:solidFill>
                  <a:srgbClr val="0225A3"/>
                </a:solidFill>
                <a:latin typeface="Century Gothic" panose="020B0502020202020204" pitchFamily="34" charset="0"/>
              </a:rPr>
              <a:t>в рамках Программы стимулирования кредитования субъектов МСП</a:t>
            </a:r>
          </a:p>
          <a:p>
            <a:pPr fontAlgn="auto">
              <a:spcAft>
                <a:spcPts val="0"/>
              </a:spcAft>
            </a:pPr>
            <a:endParaRPr lang="ru-RU" sz="2000" dirty="0">
              <a:solidFill>
                <a:srgbClr val="0225A3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" y="977759"/>
            <a:ext cx="10691813" cy="0"/>
          </a:xfrm>
          <a:prstGeom prst="line">
            <a:avLst/>
          </a:prstGeom>
          <a:ln w="19050">
            <a:solidFill>
              <a:srgbClr val="0022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8059997" y="6751384"/>
            <a:ext cx="1743550" cy="668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ctr" defTabSz="457200" eaLnBrk="1" latinLnBrk="0" hangingPunct="1">
              <a:defRPr sz="1662">
                <a:solidFill>
                  <a:schemeClr val="lt1"/>
                </a:solidFill>
                <a:latin typeface="+mn-lt"/>
                <a:cs typeface="+mn-cs"/>
              </a:defRPr>
            </a:lvl1pPr>
            <a:lvl2pPr marL="4572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2pPr>
            <a:lvl3pPr marL="9144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3pPr>
            <a:lvl4pPr marL="13716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4pPr>
            <a:lvl5pPr marL="18288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5pPr>
            <a:lvl6pPr marL="22860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6pPr>
            <a:lvl7pPr marL="27432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7pPr>
            <a:lvl8pPr marL="32004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8pPr>
            <a:lvl9pPr marL="36576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algn="r"/>
            <a:r>
              <a:rPr lang="ru-RU" sz="1100" b="1" dirty="0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более подробная информация доступна по ссылке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99135" y="4208226"/>
            <a:ext cx="527122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latin typeface="Century Gothic" panose="020B0502020202020204" pitchFamily="34" charset="0"/>
                <a:cs typeface="Helvetica" panose="020B0604020202020204" pitchFamily="34" charset="0"/>
              </a:rPr>
              <a:t>Сведения о заемщике внесены в Единый Реестр субъектов МСП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latin typeface="Century Gothic" panose="020B0502020202020204" pitchFamily="34" charset="0"/>
                <a:cs typeface="Helvetica" panose="020B0604020202020204" pitchFamily="34" charset="0"/>
              </a:rPr>
              <a:t>Заемщик не относится к субъектам МСП, указанным в части 3 и 4* статьи 14 Федерального закона от 24.07.2007 № 209-ФЗ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latin typeface="Century Gothic" panose="020B0502020202020204" pitchFamily="34" charset="0"/>
                <a:cs typeface="Helvetica" panose="020B0604020202020204" pitchFamily="34" charset="0"/>
              </a:rPr>
              <a:t>Заемщик не связан прямо или через учредителей с долей участи в уставном капитале более 25% с иными юридическими лицами, не относящимися к категории субъектов МСП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latin typeface="Century Gothic" panose="020B0502020202020204" pitchFamily="34" charset="0"/>
                <a:cs typeface="Helvetica" panose="020B0604020202020204" pitchFamily="34" charset="0"/>
              </a:rPr>
              <a:t>Отсутствие возбужденного производства по делу о несостоятельности (банкротстве)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latin typeface="Century Gothic" panose="020B0502020202020204" pitchFamily="34" charset="0"/>
                <a:cs typeface="Helvetica" panose="020B0604020202020204" pitchFamily="34" charset="0"/>
              </a:rPr>
              <a:t>Отсутствие нерезидентов среди лиц, входящих в цепочку собственников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044552" y="2003000"/>
            <a:ext cx="75230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срок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044552" y="2468905"/>
            <a:ext cx="866607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ставка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843161" y="1455575"/>
            <a:ext cx="3904928" cy="523220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Century Gothic" panose="020B0502020202020204" pitchFamily="34" charset="0"/>
                <a:cs typeface="Helvetica" panose="020B0604020202020204" pitchFamily="34" charset="0"/>
              </a:rPr>
              <a:t>от </a:t>
            </a:r>
            <a:r>
              <a:rPr lang="ru-RU" sz="1600" b="1" dirty="0">
                <a:latin typeface="Century Gothic" panose="020B0502020202020204" pitchFamily="34" charset="0"/>
                <a:cs typeface="Helvetica" panose="020B0604020202020204" pitchFamily="34" charset="0"/>
              </a:rPr>
              <a:t>50 тыс. </a:t>
            </a:r>
            <a:r>
              <a:rPr lang="ru-RU" sz="1200" dirty="0">
                <a:latin typeface="Century Gothic" panose="020B0502020202020204" pitchFamily="34" charset="0"/>
                <a:cs typeface="Helvetica" panose="020B0604020202020204" pitchFamily="34" charset="0"/>
              </a:rPr>
              <a:t>до </a:t>
            </a:r>
            <a:r>
              <a:rPr lang="ru-RU" sz="1600" b="1" dirty="0">
                <a:latin typeface="Century Gothic" panose="020B0502020202020204" pitchFamily="34" charset="0"/>
                <a:cs typeface="Helvetica" panose="020B0604020202020204" pitchFamily="34" charset="0"/>
              </a:rPr>
              <a:t> 500 млн руб.</a:t>
            </a:r>
          </a:p>
          <a:p>
            <a:r>
              <a:rPr lang="ru-RU" sz="1200" b="1" dirty="0">
                <a:latin typeface="Century Gothic" panose="020B0502020202020204" pitchFamily="34" charset="0"/>
                <a:cs typeface="Helvetica" panose="020B0604020202020204" pitchFamily="34" charset="0"/>
              </a:rPr>
              <a:t>                           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854011" y="1945683"/>
            <a:ext cx="2484721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Century Gothic" panose="020B0502020202020204" pitchFamily="34" charset="0"/>
                <a:cs typeface="Helvetica" panose="020B0604020202020204" pitchFamily="34" charset="0"/>
              </a:rPr>
              <a:t>до </a:t>
            </a:r>
            <a:r>
              <a:rPr lang="ru-RU" sz="1600" b="1" dirty="0">
                <a:latin typeface="Century Gothic" panose="020B0502020202020204" pitchFamily="34" charset="0"/>
                <a:cs typeface="Helvetica" panose="020B0604020202020204" pitchFamily="34" charset="0"/>
              </a:rPr>
              <a:t>3 лет </a:t>
            </a:r>
            <a:endParaRPr lang="ru-RU" sz="1200" b="1" dirty="0"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987402" y="1508819"/>
            <a:ext cx="86660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сумма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496A2B62-1B9A-B24D-844B-DD1823BA1CD2}"/>
              </a:ext>
            </a:extLst>
          </p:cNvPr>
          <p:cNvSpPr/>
          <p:nvPr/>
        </p:nvSpPr>
        <p:spPr>
          <a:xfrm>
            <a:off x="8762090" y="245102"/>
            <a:ext cx="19397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75000"/>
              </a:lnSpc>
            </a:pPr>
            <a:r>
              <a:rPr lang="en-US" sz="1400" b="1" i="1" dirty="0">
                <a:solidFill>
                  <a:srgbClr val="F83458"/>
                </a:solidFill>
                <a:latin typeface="Century Gothic" panose="020B0502020202020204" pitchFamily="34" charset="0"/>
                <a:ea typeface="+mj-ea"/>
                <a:cs typeface="+mj-cs"/>
              </a:rPr>
              <a:t>#</a:t>
            </a:r>
            <a:r>
              <a:rPr lang="ru-RU" sz="1400" b="1" i="1" dirty="0" err="1">
                <a:solidFill>
                  <a:srgbClr val="F83458"/>
                </a:solidFill>
                <a:latin typeface="Century Gothic" panose="020B0502020202020204" pitchFamily="34" charset="0"/>
                <a:ea typeface="+mj-ea"/>
                <a:cs typeface="+mj-cs"/>
              </a:rPr>
              <a:t>финансы_мсп</a:t>
            </a:r>
            <a:endParaRPr lang="ru-RU" sz="1400" b="1" i="1" dirty="0">
              <a:solidFill>
                <a:srgbClr val="F83458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30231" y="1730239"/>
            <a:ext cx="4962161" cy="1992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400" b="1" dirty="0">
                <a:latin typeface="Century Gothic" panose="020B0502020202020204" pitchFamily="34" charset="0"/>
                <a:cs typeface="Helvetica" panose="020B0604020202020204" pitchFamily="34" charset="0"/>
              </a:rPr>
              <a:t>Инвестиционные цели </a:t>
            </a:r>
            <a:r>
              <a:rPr lang="ru-RU" sz="1200" dirty="0">
                <a:latin typeface="Century Gothic" panose="020B0502020202020204" pitchFamily="34" charset="0"/>
                <a:cs typeface="Helvetica" panose="020B0604020202020204" pitchFamily="34" charset="0"/>
              </a:rPr>
              <a:t>– кредиты для создания и/или приобретения </a:t>
            </a:r>
            <a:r>
              <a:rPr lang="ru-RU" sz="1000" dirty="0">
                <a:latin typeface="Century Gothic" panose="020B0502020202020204" pitchFamily="34" charset="0"/>
                <a:cs typeface="Helvetica" panose="020B0604020202020204" pitchFamily="34" charset="0"/>
              </a:rPr>
              <a:t>(сооружения, изготовления, достройки, дооборудования, реконструкции, модернизации и технического перевооружения) основных средств (включая строительство, реконструкцию, модернизацию объектов капитального строительства, в том числе выполнение инженерных изысканий, подготовку проектной документации для их строительства, реконструкции, модернизации) </a:t>
            </a:r>
            <a:endParaRPr lang="en-US" sz="1000" dirty="0">
              <a:latin typeface="Century Gothic" panose="020B0502020202020204" pitchFamily="34" charset="0"/>
              <a:cs typeface="Helvetica" panose="020B0604020202020204" pitchFamily="34" charset="0"/>
            </a:endParaRP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400" b="1" dirty="0">
                <a:latin typeface="Century Gothic" panose="020B0502020202020204" pitchFamily="34" charset="0"/>
                <a:cs typeface="Helvetica" panose="020B0604020202020204" pitchFamily="34" charset="0"/>
              </a:rPr>
              <a:t>Пополнение оборотных средств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На развитие предпринимательской деятельности</a:t>
            </a:r>
          </a:p>
          <a:p>
            <a:pPr>
              <a:spcAft>
                <a:spcPts val="300"/>
              </a:spcAft>
              <a:buClr>
                <a:srgbClr val="F93458"/>
              </a:buClr>
            </a:pPr>
            <a:endParaRPr lang="ru-RU" sz="1200" dirty="0"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1348" y="3943538"/>
            <a:ext cx="5343525" cy="26468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80000"/>
              </a:lnSpc>
              <a:spcAft>
                <a:spcPts val="300"/>
              </a:spcAft>
            </a:pPr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Базовые требования к получателю поддержки: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4843" y="1283557"/>
            <a:ext cx="20120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кредитования </a:t>
            </a:r>
          </a:p>
        </p:txBody>
      </p:sp>
      <p:cxnSp>
        <p:nvCxnSpPr>
          <p:cNvPr id="94" name="Прямая соединительная линия 93"/>
          <p:cNvCxnSpPr/>
          <p:nvPr/>
        </p:nvCxnSpPr>
        <p:spPr>
          <a:xfrm>
            <a:off x="5839385" y="1987000"/>
            <a:ext cx="0" cy="3936378"/>
          </a:xfrm>
          <a:prstGeom prst="line">
            <a:avLst/>
          </a:prstGeom>
          <a:ln w="19050">
            <a:solidFill>
              <a:srgbClr val="2240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object 42"/>
          <p:cNvSpPr txBox="1"/>
          <p:nvPr/>
        </p:nvSpPr>
        <p:spPr>
          <a:xfrm>
            <a:off x="6116159" y="3567689"/>
            <a:ext cx="4443678" cy="7412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769620" lvl="0"/>
            <a:r>
              <a:rPr lang="ru-RU" sz="1100" b="1" spc="5" dirty="0">
                <a:latin typeface="Century Gothic" panose="020B0502020202020204" pitchFamily="34" charset="0"/>
                <a:cs typeface="Segoe UI"/>
              </a:rPr>
              <a:t>МСП</a:t>
            </a:r>
            <a:r>
              <a:rPr lang="ru-RU" sz="1100" b="1" spc="10" dirty="0">
                <a:latin typeface="Century Gothic" panose="020B0502020202020204" pitchFamily="34" charset="0"/>
                <a:cs typeface="Segoe UI"/>
              </a:rPr>
              <a:t> </a:t>
            </a:r>
            <a:r>
              <a:rPr lang="ru-RU" sz="1100" b="1" spc="-5" dirty="0">
                <a:latin typeface="Century Gothic" panose="020B0502020202020204" pitchFamily="34" charset="0"/>
                <a:cs typeface="Segoe UI"/>
              </a:rPr>
              <a:t>Б</a:t>
            </a:r>
            <a:r>
              <a:rPr lang="ru-RU" sz="1100" b="1" spc="5" dirty="0">
                <a:latin typeface="Century Gothic" panose="020B0502020202020204" pitchFamily="34" charset="0"/>
                <a:cs typeface="Segoe UI"/>
              </a:rPr>
              <a:t>а</a:t>
            </a:r>
            <a:r>
              <a:rPr lang="ru-RU" sz="1100" b="1" spc="-5" dirty="0">
                <a:latin typeface="Century Gothic" panose="020B0502020202020204" pitchFamily="34" charset="0"/>
                <a:cs typeface="Segoe UI"/>
              </a:rPr>
              <a:t>н</a:t>
            </a:r>
            <a:r>
              <a:rPr lang="ru-RU" sz="1100" b="1" dirty="0">
                <a:latin typeface="Century Gothic" panose="020B0502020202020204" pitchFamily="34" charset="0"/>
                <a:cs typeface="Segoe UI"/>
              </a:rPr>
              <a:t>к</a:t>
            </a:r>
            <a:r>
              <a:rPr lang="ru-RU" sz="1100" b="1" spc="-25" dirty="0">
                <a:latin typeface="Century Gothic" panose="020B0502020202020204" pitchFamily="34" charset="0"/>
                <a:cs typeface="Segoe UI"/>
              </a:rPr>
              <a:t> </a:t>
            </a:r>
            <a:r>
              <a:rPr lang="ru-RU" sz="1100" spc="-5" dirty="0">
                <a:latin typeface="Century Gothic" panose="020B0502020202020204" pitchFamily="34" charset="0"/>
                <a:cs typeface="Segoe UI"/>
              </a:rPr>
              <a:t>пред</a:t>
            </a:r>
            <a:r>
              <a:rPr lang="ru-RU" sz="1100" dirty="0">
                <a:latin typeface="Century Gothic" panose="020B0502020202020204" pitchFamily="34" charset="0"/>
                <a:cs typeface="Segoe UI"/>
              </a:rPr>
              <a:t>о</a:t>
            </a:r>
            <a:r>
              <a:rPr lang="ru-RU" sz="1100" spc="-10" dirty="0">
                <a:latin typeface="Century Gothic" panose="020B0502020202020204" pitchFamily="34" charset="0"/>
                <a:cs typeface="Segoe UI"/>
              </a:rPr>
              <a:t>с</a:t>
            </a:r>
            <a:r>
              <a:rPr lang="ru-RU" sz="1100" dirty="0">
                <a:latin typeface="Century Gothic" panose="020B0502020202020204" pitchFamily="34" charset="0"/>
                <a:cs typeface="Segoe UI"/>
              </a:rPr>
              <a:t>тав</a:t>
            </a:r>
            <a:r>
              <a:rPr lang="ru-RU" sz="1100" spc="-10" dirty="0">
                <a:latin typeface="Century Gothic" panose="020B0502020202020204" pitchFamily="34" charset="0"/>
                <a:cs typeface="Segoe UI"/>
              </a:rPr>
              <a:t>л</a:t>
            </a:r>
            <a:r>
              <a:rPr lang="ru-RU" sz="1100" spc="-5" dirty="0">
                <a:latin typeface="Century Gothic" panose="020B0502020202020204" pitchFamily="34" charset="0"/>
                <a:cs typeface="Segoe UI"/>
              </a:rPr>
              <a:t>яе</a:t>
            </a:r>
            <a:r>
              <a:rPr lang="ru-RU" sz="1100" dirty="0">
                <a:latin typeface="Century Gothic" panose="020B0502020202020204" pitchFamily="34" charset="0"/>
                <a:cs typeface="Segoe UI"/>
              </a:rPr>
              <a:t>т к</a:t>
            </a:r>
            <a:r>
              <a:rPr lang="ru-RU" sz="1100" spc="-5" dirty="0">
                <a:latin typeface="Century Gothic" panose="020B0502020202020204" pitchFamily="34" charset="0"/>
                <a:cs typeface="Segoe UI"/>
              </a:rPr>
              <a:t>ред</a:t>
            </a:r>
            <a:r>
              <a:rPr lang="ru-RU" sz="1100" spc="-10" dirty="0">
                <a:latin typeface="Century Gothic" panose="020B0502020202020204" pitchFamily="34" charset="0"/>
                <a:cs typeface="Segoe UI"/>
              </a:rPr>
              <a:t>и</a:t>
            </a:r>
            <a:r>
              <a:rPr lang="ru-RU" sz="1100" dirty="0">
                <a:latin typeface="Century Gothic" panose="020B0502020202020204" pitchFamily="34" charset="0"/>
                <a:cs typeface="Segoe UI"/>
              </a:rPr>
              <a:t>ты</a:t>
            </a:r>
            <a:r>
              <a:rPr lang="ru-RU" sz="1100" spc="-20" dirty="0">
                <a:latin typeface="Century Gothic" panose="020B0502020202020204" pitchFamily="34" charset="0"/>
                <a:cs typeface="Segoe UI"/>
              </a:rPr>
              <a:t> </a:t>
            </a:r>
            <a:r>
              <a:rPr lang="ru-RU" sz="1100" dirty="0">
                <a:latin typeface="Century Gothic" panose="020B0502020202020204" pitchFamily="34" charset="0"/>
                <a:cs typeface="Segoe UI"/>
              </a:rPr>
              <a:t>ко</a:t>
            </a:r>
            <a:r>
              <a:rPr lang="ru-RU" sz="1100" spc="-5" dirty="0">
                <a:latin typeface="Century Gothic" panose="020B0502020202020204" pitchFamily="34" charset="0"/>
                <a:cs typeface="Segoe UI"/>
              </a:rPr>
              <a:t>не</a:t>
            </a:r>
            <a:r>
              <a:rPr lang="ru-RU" sz="1100" dirty="0">
                <a:latin typeface="Century Gothic" panose="020B0502020202020204" pitchFamily="34" charset="0"/>
                <a:cs typeface="Segoe UI"/>
              </a:rPr>
              <a:t>ч</a:t>
            </a:r>
            <a:r>
              <a:rPr lang="ru-RU" sz="1100" spc="-5" dirty="0">
                <a:latin typeface="Century Gothic" panose="020B0502020202020204" pitchFamily="34" charset="0"/>
                <a:cs typeface="Segoe UI"/>
              </a:rPr>
              <a:t>ны</a:t>
            </a:r>
            <a:r>
              <a:rPr lang="ru-RU" sz="1100" dirty="0">
                <a:latin typeface="Century Gothic" panose="020B0502020202020204" pitchFamily="34" charset="0"/>
                <a:cs typeface="Segoe UI"/>
              </a:rPr>
              <a:t>м </a:t>
            </a:r>
            <a:r>
              <a:rPr lang="ru-RU" sz="1100" spc="-5" dirty="0">
                <a:latin typeface="Century Gothic" panose="020B0502020202020204" pitchFamily="34" charset="0"/>
                <a:cs typeface="Segoe UI"/>
              </a:rPr>
              <a:t>з</a:t>
            </a:r>
            <a:r>
              <a:rPr lang="ru-RU" sz="1100" dirty="0">
                <a:latin typeface="Century Gothic" panose="020B0502020202020204" pitchFamily="34" charset="0"/>
                <a:cs typeface="Segoe UI"/>
              </a:rPr>
              <a:t>а</a:t>
            </a:r>
            <a:r>
              <a:rPr lang="ru-RU" sz="1100" spc="-5" dirty="0">
                <a:latin typeface="Century Gothic" panose="020B0502020202020204" pitchFamily="34" charset="0"/>
                <a:cs typeface="Segoe UI"/>
              </a:rPr>
              <a:t>е</a:t>
            </a:r>
            <a:r>
              <a:rPr lang="ru-RU" sz="1100" dirty="0">
                <a:latin typeface="Century Gothic" panose="020B0502020202020204" pitchFamily="34" charset="0"/>
                <a:cs typeface="Segoe UI"/>
              </a:rPr>
              <a:t>мщ</a:t>
            </a:r>
            <a:r>
              <a:rPr lang="ru-RU" sz="1100" spc="-10" dirty="0">
                <a:latin typeface="Century Gothic" panose="020B0502020202020204" pitchFamily="34" charset="0"/>
                <a:cs typeface="Segoe UI"/>
              </a:rPr>
              <a:t>и</a:t>
            </a:r>
            <a:r>
              <a:rPr lang="ru-RU" sz="1100" dirty="0">
                <a:latin typeface="Century Gothic" panose="020B0502020202020204" pitchFamily="34" charset="0"/>
                <a:cs typeface="Segoe UI"/>
              </a:rPr>
              <a:t>кам</a:t>
            </a:r>
            <a:r>
              <a:rPr lang="ru-RU" sz="1100" spc="-25" dirty="0">
                <a:latin typeface="Century Gothic" panose="020B0502020202020204" pitchFamily="34" charset="0"/>
                <a:cs typeface="Segoe UI"/>
              </a:rPr>
              <a:t> </a:t>
            </a:r>
            <a:r>
              <a:rPr lang="ru-RU" sz="1100" spc="-5" dirty="0">
                <a:latin typeface="Century Gothic" panose="020B0502020202020204" pitchFamily="34" charset="0"/>
                <a:cs typeface="Segoe UI"/>
              </a:rPr>
              <a:t>п</a:t>
            </a:r>
            <a:r>
              <a:rPr lang="ru-RU" sz="1100" dirty="0">
                <a:latin typeface="Century Gothic" panose="020B0502020202020204" pitchFamily="34" charset="0"/>
                <a:cs typeface="Segoe UI"/>
              </a:rPr>
              <a:t>о</a:t>
            </a:r>
            <a:r>
              <a:rPr lang="ru-RU" sz="1100" spc="10" dirty="0">
                <a:latin typeface="Century Gothic" panose="020B0502020202020204" pitchFamily="34" charset="0"/>
                <a:cs typeface="Segoe UI"/>
              </a:rPr>
              <a:t> </a:t>
            </a:r>
            <a:r>
              <a:rPr lang="ru-RU" sz="1100" spc="5" dirty="0">
                <a:latin typeface="Century Gothic" panose="020B0502020202020204" pitchFamily="34" charset="0"/>
                <a:cs typeface="Segoe UI"/>
              </a:rPr>
              <a:t>у</a:t>
            </a:r>
            <a:r>
              <a:rPr lang="ru-RU" sz="1100" spc="-10" dirty="0">
                <a:latin typeface="Century Gothic" panose="020B0502020202020204" pitchFamily="34" charset="0"/>
                <a:cs typeface="Segoe UI"/>
              </a:rPr>
              <a:t>сл</a:t>
            </a:r>
            <a:r>
              <a:rPr lang="ru-RU" sz="1100" dirty="0">
                <a:latin typeface="Century Gothic" panose="020B0502020202020204" pitchFamily="34" charset="0"/>
                <a:cs typeface="Segoe UI"/>
              </a:rPr>
              <a:t>ов</a:t>
            </a:r>
            <a:r>
              <a:rPr lang="ru-RU" sz="1100" spc="-10" dirty="0">
                <a:latin typeface="Century Gothic" panose="020B0502020202020204" pitchFamily="34" charset="0"/>
                <a:cs typeface="Segoe UI"/>
              </a:rPr>
              <a:t>и</a:t>
            </a:r>
            <a:r>
              <a:rPr lang="ru-RU" sz="1100" spc="-5" dirty="0">
                <a:latin typeface="Century Gothic" panose="020B0502020202020204" pitchFamily="34" charset="0"/>
                <a:cs typeface="Segoe UI"/>
              </a:rPr>
              <a:t>я</a:t>
            </a:r>
            <a:r>
              <a:rPr lang="ru-RU" sz="1100" dirty="0">
                <a:latin typeface="Century Gothic" panose="020B0502020202020204" pitchFamily="34" charset="0"/>
                <a:cs typeface="Segoe UI"/>
              </a:rPr>
              <a:t>м П</a:t>
            </a:r>
            <a:r>
              <a:rPr lang="ru-RU" sz="1100" spc="-5" dirty="0">
                <a:latin typeface="Century Gothic" panose="020B0502020202020204" pitchFamily="34" charset="0"/>
                <a:cs typeface="Segoe UI"/>
              </a:rPr>
              <a:t>р</a:t>
            </a:r>
            <a:r>
              <a:rPr lang="ru-RU" sz="1100" dirty="0">
                <a:latin typeface="Century Gothic" panose="020B0502020202020204" pitchFamily="34" charset="0"/>
                <a:cs typeface="Segoe UI"/>
              </a:rPr>
              <a:t>о</a:t>
            </a:r>
            <a:r>
              <a:rPr lang="ru-RU" sz="1100" spc="-5" dirty="0">
                <a:latin typeface="Century Gothic" panose="020B0502020202020204" pitchFamily="34" charset="0"/>
                <a:cs typeface="Segoe UI"/>
              </a:rPr>
              <a:t>гр</a:t>
            </a:r>
            <a:r>
              <a:rPr lang="ru-RU" sz="1100" dirty="0">
                <a:latin typeface="Century Gothic" panose="020B0502020202020204" pitchFamily="34" charset="0"/>
                <a:cs typeface="Segoe UI"/>
              </a:rPr>
              <a:t>а</a:t>
            </a:r>
            <a:r>
              <a:rPr lang="ru-RU" sz="1100" spc="5" dirty="0">
                <a:latin typeface="Century Gothic" panose="020B0502020202020204" pitchFamily="34" charset="0"/>
                <a:cs typeface="Segoe UI"/>
              </a:rPr>
              <a:t>м</a:t>
            </a:r>
            <a:r>
              <a:rPr lang="ru-RU" sz="1100" dirty="0">
                <a:latin typeface="Century Gothic" panose="020B0502020202020204" pitchFamily="34" charset="0"/>
                <a:cs typeface="Segoe UI"/>
              </a:rPr>
              <a:t>мы</a:t>
            </a:r>
          </a:p>
          <a:p>
            <a:pPr marL="38735" marR="5715" lvl="0">
              <a:spcBef>
                <a:spcPts val="464"/>
              </a:spcBef>
            </a:pPr>
            <a:r>
              <a:rPr lang="ru-RU" sz="1100" b="1" spc="5" dirty="0">
                <a:latin typeface="Century Gothic" panose="020B0502020202020204" pitchFamily="34" charset="0"/>
                <a:cs typeface="Segoe UI"/>
              </a:rPr>
              <a:t>МСП Банк </a:t>
            </a:r>
            <a:r>
              <a:rPr lang="ru-RU" sz="1100" dirty="0">
                <a:latin typeface="Century Gothic" panose="020B0502020202020204" pitchFamily="34" charset="0"/>
                <a:cs typeface="Segoe UI"/>
              </a:rPr>
              <a:t>обращается в Банк России </a:t>
            </a:r>
            <a:r>
              <a:rPr lang="ru-RU" sz="1100" spc="-5" dirty="0">
                <a:latin typeface="Century Gothic" panose="020B0502020202020204" pitchFamily="34" charset="0"/>
                <a:cs typeface="Segoe UI"/>
              </a:rPr>
              <a:t>для получения фондирования</a:t>
            </a:r>
            <a:endParaRPr lang="ru-RU" sz="1100" dirty="0">
              <a:latin typeface="Century Gothic" panose="020B0502020202020204" pitchFamily="34" charset="0"/>
              <a:cs typeface="Segoe UI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987402" y="5228793"/>
            <a:ext cx="4536633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/>
            <a:r>
              <a:rPr lang="ru-RU" sz="700" spc="-10" dirty="0">
                <a:solidFill>
                  <a:prstClr val="black"/>
                </a:solidFill>
                <a:latin typeface="Century Gothic" panose="020B0502020202020204" pitchFamily="34" charset="0"/>
                <a:cs typeface="Segoe UI"/>
              </a:rPr>
              <a:t>* Указанное требование в части п.4 ст. 14 209ФЗ не распространяется на субъектов МСП:</a:t>
            </a:r>
          </a:p>
          <a:p>
            <a:pPr marL="84138" indent="-71438" algn="just">
              <a:buFont typeface="Arial" panose="020B0604020202020204" pitchFamily="34" charset="0"/>
              <a:buChar char="•"/>
            </a:pPr>
            <a:r>
              <a:rPr lang="ru-RU" sz="700" dirty="0">
                <a:solidFill>
                  <a:prstClr val="black"/>
                </a:solidFill>
                <a:latin typeface="Century Gothic" panose="020B0502020202020204" pitchFamily="34" charset="0"/>
                <a:cs typeface="Segoe UI"/>
              </a:rPr>
              <a:t>осуществляющих в качестве основного вида деятельности предпринимательскую деятельность в сфере общественного питания (в рамках классов 56 и 55 раздела I «Деятельность гостиниц и предприятий общественного питания» ОКВЭД)</a:t>
            </a:r>
          </a:p>
          <a:p>
            <a:pPr marL="84138" indent="-71438" algn="just">
              <a:buFont typeface="Arial" panose="020B0604020202020204" pitchFamily="34" charset="0"/>
              <a:buChar char="•"/>
            </a:pPr>
            <a:r>
              <a:rPr lang="ru-RU" sz="700" dirty="0">
                <a:solidFill>
                  <a:prstClr val="black"/>
                </a:solidFill>
                <a:latin typeface="Century Gothic" panose="020B0502020202020204" pitchFamily="34" charset="0"/>
                <a:cs typeface="Segoe UI"/>
              </a:rPr>
              <a:t>осуществляющие в качестве основного вида деятельности предпринимательскую деятельность:</a:t>
            </a:r>
          </a:p>
          <a:p>
            <a:pPr marL="84138" indent="-71438" algn="just">
              <a:buFont typeface="Arial" panose="020B0604020202020204" pitchFamily="34" charset="0"/>
              <a:buChar char="•"/>
            </a:pPr>
            <a:r>
              <a:rPr lang="ru-RU" sz="700" dirty="0">
                <a:solidFill>
                  <a:prstClr val="black"/>
                </a:solidFill>
                <a:latin typeface="Century Gothic" panose="020B0502020202020204" pitchFamily="34" charset="0"/>
                <a:cs typeface="Segoe UI"/>
              </a:rPr>
              <a:t>в сфере розничной и (или) оптовой торговли, при условии, что субъект МСП зарегистрирован и (или) осуществляет такую деятельность на территориях </a:t>
            </a:r>
            <a:r>
              <a:rPr lang="ru-RU" sz="700" u="sng" dirty="0">
                <a:solidFill>
                  <a:srgbClr val="0070C0"/>
                </a:solidFill>
                <a:latin typeface="Century Gothic" panose="020B0502020202020204" pitchFamily="34" charset="0"/>
                <a:cs typeface="Segoe UI"/>
              </a:rPr>
              <a:t>ДФО, СКФО, Республики Крым или г. Севастополя, Арктической зоны</a:t>
            </a:r>
          </a:p>
          <a:p>
            <a:pPr marL="84138" indent="-71438" algn="just">
              <a:buFont typeface="Arial" panose="020B0604020202020204" pitchFamily="34" charset="0"/>
              <a:buChar char="•"/>
            </a:pPr>
            <a:r>
              <a:rPr lang="ru-RU" sz="700" dirty="0">
                <a:solidFill>
                  <a:prstClr val="black"/>
                </a:solidFill>
                <a:latin typeface="Century Gothic" panose="020B0502020202020204" pitchFamily="34" charset="0"/>
                <a:cs typeface="Segoe UI"/>
              </a:rPr>
              <a:t>в сфере розничной торговли при условии, что субъект малого предпринимательства является микропредприятием</a:t>
            </a:r>
          </a:p>
          <a:p>
            <a:pPr marL="84138" indent="-71438" algn="just">
              <a:buFont typeface="Arial" panose="020B0604020202020204" pitchFamily="34" charset="0"/>
              <a:buChar char="•"/>
            </a:pPr>
            <a:r>
              <a:rPr lang="ru-RU" sz="700" dirty="0">
                <a:solidFill>
                  <a:prstClr val="black"/>
                </a:solidFill>
                <a:latin typeface="Century Gothic" panose="020B0502020202020204" pitchFamily="34" charset="0"/>
                <a:cs typeface="Segoe UI"/>
              </a:rPr>
              <a:t>если с заемщиком заключен/заключается кредитный договор о предоставлении ему  кредита  в сумме до 30 млн руб. (включительно)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840" y="183457"/>
            <a:ext cx="1658535" cy="35680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911159" y="2391961"/>
            <a:ext cx="3847780" cy="523220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Century Gothic" panose="020B0502020202020204" pitchFamily="34" charset="0"/>
                <a:cs typeface="Helvetica" panose="020B0604020202020204" pitchFamily="34" charset="0"/>
              </a:rPr>
              <a:t>  </a:t>
            </a:r>
            <a:r>
              <a:rPr lang="ru-RU" sz="1600" b="1" dirty="0">
                <a:latin typeface="Century Gothic" panose="020B0502020202020204" pitchFamily="34" charset="0"/>
                <a:cs typeface="Helvetica" panose="020B0604020202020204" pitchFamily="34" charset="0"/>
              </a:rPr>
              <a:t>12%/     11,5%/   10,5% годовых</a:t>
            </a:r>
          </a:p>
          <a:p>
            <a:r>
              <a:rPr lang="ru-RU" sz="1200" dirty="0">
                <a:latin typeface="Century Gothic" panose="020B0502020202020204" pitchFamily="34" charset="0"/>
                <a:cs typeface="Helvetica" panose="020B0604020202020204" pitchFamily="34" charset="0"/>
              </a:rPr>
              <a:t>для микро/  малых/  средних</a:t>
            </a:r>
            <a:endParaRPr lang="ru-RU" sz="1200" b="1" dirty="0"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042838" y="4443963"/>
            <a:ext cx="437698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/>
            <a:r>
              <a:rPr lang="ru-RU" sz="900" u="sng" dirty="0">
                <a:solidFill>
                  <a:srgbClr val="0070C0"/>
                </a:solidFill>
                <a:latin typeface="Century Gothic" panose="020B0502020202020204" pitchFamily="34" charset="0"/>
                <a:cs typeface="Segoe UI"/>
              </a:rPr>
              <a:t>ОКВЭД</a:t>
            </a:r>
          </a:p>
          <a:p>
            <a:pPr marL="12700" algn="just"/>
            <a:r>
              <a:rPr lang="ru-RU" sz="900" u="sng" dirty="0">
                <a:solidFill>
                  <a:srgbClr val="0070C0"/>
                </a:solidFill>
                <a:latin typeface="Century Gothic" panose="020B0502020202020204" pitchFamily="34" charset="0"/>
                <a:cs typeface="Segoe UI"/>
              </a:rPr>
              <a:t>Финансирование субъекта МСП возможно по всем ОКВЭД за исключение указанным в части 3 и 4* статьи 14 Федерального закона от 24.07.2007 № 209-ФЗ (добыча полезных ископаемых и подакцизная деятельность)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042838" y="3202530"/>
            <a:ext cx="4245339" cy="36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spcAft>
                <a:spcPts val="300"/>
              </a:spcAft>
            </a:pPr>
            <a:r>
              <a:rPr lang="ru-RU" sz="11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Максимальный срок </a:t>
            </a:r>
            <a:r>
              <a:rPr lang="ru-RU" sz="11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действия Программы стимулирования для конечного заемщика = </a:t>
            </a:r>
            <a:r>
              <a:rPr lang="ru-RU" sz="11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года</a:t>
            </a:r>
          </a:p>
        </p:txBody>
      </p:sp>
    </p:spTree>
    <p:extLst>
      <p:ext uri="{BB962C8B-B14F-4D97-AF65-F5344CB8AC3E}">
        <p14:creationId xmlns:p14="http://schemas.microsoft.com/office/powerpoint/2010/main" val="2810528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3EF3B8-9D0D-4255-B93C-CCAC172D9B2A}"/>
              </a:ext>
            </a:extLst>
          </p:cNvPr>
          <p:cNvSpPr txBox="1">
            <a:spLocks/>
          </p:cNvSpPr>
          <p:nvPr/>
        </p:nvSpPr>
        <p:spPr>
          <a:xfrm>
            <a:off x="0" y="436187"/>
            <a:ext cx="9398524" cy="52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450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4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225A3"/>
                </a:solidFill>
                <a:latin typeface="Century Gothic" panose="020B0502020202020204" pitchFamily="34" charset="0"/>
              </a:rPr>
              <a:t>Программа субсидирования процентной</a:t>
            </a:r>
          </a:p>
          <a:p>
            <a:r>
              <a:rPr lang="ru-RU" sz="2800" b="1" dirty="0">
                <a:solidFill>
                  <a:srgbClr val="0225A3"/>
                </a:solidFill>
                <a:latin typeface="Century Gothic" panose="020B0502020202020204" pitchFamily="34" charset="0"/>
              </a:rPr>
              <a:t>ставки, реализуемая Минэкономразвития</a:t>
            </a:r>
            <a:br>
              <a:rPr lang="ru-RU" sz="2000" dirty="0">
                <a:solidFill>
                  <a:srgbClr val="0225A3"/>
                </a:solidFill>
                <a:latin typeface="Century Gothic" panose="020B0502020202020204" pitchFamily="34" charset="0"/>
              </a:rPr>
            </a:br>
            <a:r>
              <a:rPr lang="ru-RU" sz="2800" b="1" dirty="0">
                <a:solidFill>
                  <a:srgbClr val="0225A3"/>
                </a:solidFill>
                <a:latin typeface="Century Gothic" panose="020B0502020202020204" pitchFamily="34" charset="0"/>
              </a:rPr>
              <a:t>России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9977" y="1334428"/>
            <a:ext cx="10691813" cy="0"/>
          </a:xfrm>
          <a:prstGeom prst="line">
            <a:avLst/>
          </a:prstGeom>
          <a:ln w="19050">
            <a:solidFill>
              <a:srgbClr val="0022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375" y="59342"/>
            <a:ext cx="1249683" cy="37684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44842" y="1478170"/>
            <a:ext cx="4833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Условия</a:t>
            </a: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007142"/>
              </p:ext>
            </p:extLst>
          </p:nvPr>
        </p:nvGraphicFramePr>
        <p:xfrm>
          <a:off x="247795" y="1678852"/>
          <a:ext cx="10201922" cy="2393763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1659633">
                  <a:extLst>
                    <a:ext uri="{9D8B030D-6E8A-4147-A177-3AD203B41FA5}">
                      <a16:colId xmlns:a16="http://schemas.microsoft.com/office/drawing/2014/main" val="2411965636"/>
                    </a:ext>
                  </a:extLst>
                </a:gridCol>
                <a:gridCol w="8542289">
                  <a:extLst>
                    <a:ext uri="{9D8B030D-6E8A-4147-A177-3AD203B41FA5}">
                      <a16:colId xmlns:a16="http://schemas.microsoft.com/office/drawing/2014/main" val="1622346049"/>
                    </a:ext>
                  </a:extLst>
                </a:gridCol>
              </a:tblGrid>
              <a:tr h="400011">
                <a:tc>
                  <a:txBody>
                    <a:bodyPr/>
                    <a:lstStyle/>
                    <a:p>
                      <a:pPr marL="0" indent="0" algn="l" rtl="0" fontAlgn="ctr">
                        <a:buFont typeface="Arial" panose="020B0604020202020204" pitchFamily="34" charset="0"/>
                        <a:buNone/>
                      </a:pPr>
                      <a:r>
                        <a:rPr lang="ru-RU" sz="1100" b="1" kern="1200" dirty="0">
                          <a:solidFill>
                            <a:srgbClr val="2240AD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заемщик</a:t>
                      </a:r>
                    </a:p>
                  </a:txBody>
                  <a:tcPr marL="6177" marR="6177" marT="6177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54012" indent="-171450" algn="l" rtl="0" fontAlgn="ctr">
                        <a:spcAft>
                          <a:spcPts val="1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Субъекты МСП; </a:t>
                      </a:r>
                    </a:p>
                    <a:p>
                      <a:pPr marL="361950" indent="-179388" algn="l" rtl="0" fontAlgn="ctr">
                        <a:spcAft>
                          <a:spcPts val="1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000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Самозанятые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6177" marR="6177" marT="6177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8789319"/>
                  </a:ext>
                </a:extLst>
              </a:tr>
              <a:tr h="687561">
                <a:tc>
                  <a:txBody>
                    <a:bodyPr/>
                    <a:lstStyle/>
                    <a:p>
                      <a:pPr marL="0" marR="0" lvl="0" indent="0" algn="l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rgbClr val="2240AD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цели</a:t>
                      </a:r>
                    </a:p>
                  </a:txBody>
                  <a:tcPr marL="6177" marR="6177" marT="6177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55600" indent="-173038" algn="l" defTabSz="1007943" rtl="0" eaLnBrk="1" fontAlgn="ctr" latinLnBrk="0" hangingPunct="1">
                        <a:spcAft>
                          <a:spcPts val="1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Инвестиционные цели;</a:t>
                      </a:r>
                    </a:p>
                    <a:p>
                      <a:pPr marL="355600" indent="-173038" algn="l" defTabSz="1007943" rtl="0" eaLnBrk="1" fontAlgn="ctr" latinLnBrk="0" hangingPunct="1">
                        <a:spcAft>
                          <a:spcPts val="1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Пополнение оборотных средств; </a:t>
                      </a:r>
                    </a:p>
                    <a:p>
                      <a:pPr marL="355600" marR="0" lvl="0" indent="-173038" algn="l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Рефинансирование кредита (приоритетные отрасли);</a:t>
                      </a:r>
                    </a:p>
                    <a:p>
                      <a:pPr marL="355600" marR="0" lvl="0" indent="-173038" algn="l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На развитие предпринимательской деятельности</a:t>
                      </a:r>
                    </a:p>
                  </a:txBody>
                  <a:tcPr marL="6177" marR="6177" marT="6177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31766475"/>
                  </a:ext>
                </a:extLst>
              </a:tr>
              <a:tr h="372597">
                <a:tc>
                  <a:txBody>
                    <a:bodyPr/>
                    <a:lstStyle/>
                    <a:p>
                      <a:pPr marL="0" marR="0" lvl="0" indent="0" algn="l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rgbClr val="2240AD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размер кредита</a:t>
                      </a:r>
                    </a:p>
                  </a:txBody>
                  <a:tcPr marL="6177" marR="6177" marT="6177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1950" marR="0" lvl="0" indent="0" algn="l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от </a:t>
                      </a: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500 тыс.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до </a:t>
                      </a: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500 млн рублей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* на инвестиционные цели (микропредприятия - до 200 млн. руб., малые и средние- до 500 млн. руб.) </a:t>
                      </a:r>
                    </a:p>
                    <a:p>
                      <a:pPr marL="361950" marR="0" lvl="0" indent="0" algn="l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от </a:t>
                      </a: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500 тыс.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до </a:t>
                      </a: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500 млн рублей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* на пополнение оборотных средств (микропредприятия - до 200 млн. руб., малые и средние  - до 500 млн. руб.)</a:t>
                      </a:r>
                    </a:p>
                  </a:txBody>
                  <a:tcPr marL="6177" marR="6177" marT="6177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73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kern="1200" dirty="0">
                          <a:solidFill>
                            <a:srgbClr val="2240AD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срок</a:t>
                      </a:r>
                    </a:p>
                  </a:txBody>
                  <a:tcPr marL="6177" marR="6177" marT="6177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1950" marR="0" lvl="0" indent="0" algn="l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до </a:t>
                      </a: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10 лет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на инвестиционные цели (с непрерывным предоставлением субсидии не более 5 лет)</a:t>
                      </a:r>
                    </a:p>
                    <a:p>
                      <a:pPr marL="361950" marR="0" lvl="0" indent="0" algn="l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до </a:t>
                      </a: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 3</a:t>
                      </a:r>
                      <a:r>
                        <a:rPr lang="en-US" sz="10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лет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на пополнение оборотных средств (с непрерывным предоставлением субсидии не более 1 года) </a:t>
                      </a:r>
                    </a:p>
                  </a:txBody>
                  <a:tcPr marL="6177" marR="6177" marT="6177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33843978"/>
                  </a:ext>
                </a:extLst>
              </a:tr>
              <a:tr h="291530">
                <a:tc>
                  <a:txBody>
                    <a:bodyPr/>
                    <a:lstStyle/>
                    <a:p>
                      <a:pPr marL="0" marR="0" lvl="0" indent="0" algn="l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rgbClr val="2240AD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% ставка</a:t>
                      </a:r>
                    </a:p>
                  </a:txBody>
                  <a:tcPr marL="6177" marR="6177" marT="6177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1950" marR="0" lvl="0" indent="0" algn="l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10,</a:t>
                      </a:r>
                      <a:r>
                        <a:rPr lang="en-US" sz="10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2</a:t>
                      </a: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5%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(ключевая ставка Банка России, действующая на дату заключения</a:t>
                      </a:r>
                      <a:r>
                        <a:rPr lang="ru-RU" sz="1000" kern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кредитного договора (соглашения) + 2,75% годовых**)</a:t>
                      </a:r>
                    </a:p>
                  </a:txBody>
                  <a:tcPr marL="6177" marR="6177" marT="6177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88527727"/>
                  </a:ext>
                </a:extLst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44842" y="4166447"/>
            <a:ext cx="4833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Приоритетные отрасли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47439" y="4518009"/>
            <a:ext cx="4084225" cy="2314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1162" lvl="1" indent="-228600" defTabSz="1007943" fontAlgn="ctr">
              <a:lnSpc>
                <a:spcPts val="1100"/>
              </a:lnSpc>
              <a:spcAft>
                <a:spcPts val="300"/>
              </a:spcAft>
              <a:buClr>
                <a:srgbClr val="2240AD"/>
              </a:buClr>
              <a:buSzPct val="110000"/>
              <a:buFont typeface="+mj-lt"/>
              <a:buAutoNum type="arabicPeriod"/>
            </a:pPr>
            <a:r>
              <a:rPr lang="ru-RU" sz="10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Сельское хозяйство</a:t>
            </a:r>
          </a:p>
          <a:p>
            <a:pPr marL="411162" lvl="1" indent="-228600" defTabSz="1007943" fontAlgn="ctr">
              <a:lnSpc>
                <a:spcPts val="1100"/>
              </a:lnSpc>
              <a:spcAft>
                <a:spcPts val="300"/>
              </a:spcAft>
              <a:buClr>
                <a:srgbClr val="2240AD"/>
              </a:buClr>
              <a:buSzPct val="110000"/>
              <a:buFont typeface="+mj-lt"/>
              <a:buAutoNum type="arabicPeriod"/>
            </a:pPr>
            <a:r>
              <a:rPr lang="ru-RU" sz="10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Строительство</a:t>
            </a:r>
          </a:p>
          <a:p>
            <a:pPr marL="411162" lvl="1" indent="-228600" defTabSz="1007943" fontAlgn="ctr">
              <a:lnSpc>
                <a:spcPts val="1100"/>
              </a:lnSpc>
              <a:spcAft>
                <a:spcPts val="300"/>
              </a:spcAft>
              <a:buClr>
                <a:srgbClr val="2240AD"/>
              </a:buClr>
              <a:buSzPct val="110000"/>
              <a:buFont typeface="+mj-lt"/>
              <a:buAutoNum type="arabicPeriod"/>
            </a:pPr>
            <a:r>
              <a:rPr lang="ru-RU" sz="10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Здравоохранение</a:t>
            </a:r>
          </a:p>
          <a:p>
            <a:pPr marL="411162" lvl="1" indent="-228600" defTabSz="1007943" fontAlgn="ctr">
              <a:lnSpc>
                <a:spcPts val="1100"/>
              </a:lnSpc>
              <a:spcAft>
                <a:spcPts val="300"/>
              </a:spcAft>
              <a:buClr>
                <a:srgbClr val="2240AD"/>
              </a:buClr>
              <a:buSzPct val="110000"/>
              <a:buFont typeface="+mj-lt"/>
              <a:buAutoNum type="arabicPeriod"/>
            </a:pPr>
            <a:r>
              <a:rPr lang="ru-RU" sz="10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Образование</a:t>
            </a:r>
          </a:p>
          <a:p>
            <a:pPr marL="411162" lvl="1" indent="-228600" defTabSz="1007943" fontAlgn="ctr">
              <a:lnSpc>
                <a:spcPts val="1100"/>
              </a:lnSpc>
              <a:spcAft>
                <a:spcPts val="300"/>
              </a:spcAft>
              <a:buClr>
                <a:srgbClr val="2240AD"/>
              </a:buClr>
              <a:buSzPct val="110000"/>
              <a:buFont typeface="+mj-lt"/>
              <a:buAutoNum type="arabicPeriod"/>
            </a:pPr>
            <a:r>
              <a:rPr lang="ru-RU" sz="10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Обрабатывающее производство</a:t>
            </a:r>
          </a:p>
          <a:p>
            <a:pPr marL="411162" lvl="1" indent="-228600" defTabSz="1007943" fontAlgn="ctr">
              <a:lnSpc>
                <a:spcPts val="1100"/>
              </a:lnSpc>
              <a:spcAft>
                <a:spcPts val="300"/>
              </a:spcAft>
              <a:buClr>
                <a:srgbClr val="2240AD"/>
              </a:buClr>
              <a:buSzPct val="110000"/>
              <a:buFont typeface="+mj-lt"/>
              <a:buAutoNum type="arabicPeriod"/>
            </a:pPr>
            <a:r>
              <a:rPr lang="ru-RU" sz="10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Услуги в сфере туризма (внутреннего и въездного)</a:t>
            </a:r>
          </a:p>
          <a:p>
            <a:pPr marL="411162" lvl="1" indent="-228600" defTabSz="1007943" fontAlgn="ctr">
              <a:lnSpc>
                <a:spcPts val="1100"/>
              </a:lnSpc>
              <a:spcAft>
                <a:spcPts val="300"/>
              </a:spcAft>
              <a:buClr>
                <a:srgbClr val="2240AD"/>
              </a:buClr>
              <a:buSzPct val="110000"/>
              <a:buFont typeface="+mj-lt"/>
              <a:buAutoNum type="arabicPeriod"/>
            </a:pPr>
            <a:r>
              <a:rPr lang="ru-RU" sz="10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Деятельность в области культуры, спорта</a:t>
            </a:r>
          </a:p>
          <a:p>
            <a:pPr marL="411162" lvl="1" indent="-228600" defTabSz="1007943" fontAlgn="ctr">
              <a:lnSpc>
                <a:spcPts val="1100"/>
              </a:lnSpc>
              <a:spcAft>
                <a:spcPts val="300"/>
              </a:spcAft>
              <a:buClr>
                <a:srgbClr val="2240AD"/>
              </a:buClr>
              <a:buSzPct val="110000"/>
              <a:buFont typeface="+mj-lt"/>
              <a:buAutoNum type="arabicPeriod"/>
            </a:pPr>
            <a:r>
              <a:rPr lang="ru-RU" sz="10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Деятельность профессиональная, научная и техническая</a:t>
            </a:r>
          </a:p>
          <a:p>
            <a:pPr marL="411162" lvl="1" indent="-228600" defTabSz="1007943" fontAlgn="ctr">
              <a:lnSpc>
                <a:spcPts val="1100"/>
              </a:lnSpc>
              <a:spcAft>
                <a:spcPts val="300"/>
              </a:spcAft>
              <a:buClr>
                <a:srgbClr val="2240AD"/>
              </a:buClr>
              <a:buSzPct val="110000"/>
              <a:buFont typeface="+mj-lt"/>
              <a:buAutoNum type="arabicPeriod"/>
            </a:pPr>
            <a:r>
              <a:rPr lang="ru-RU" sz="10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Информация и связь</a:t>
            </a:r>
          </a:p>
          <a:p>
            <a:pPr marL="411162" lvl="1" indent="-228600" defTabSz="1007943" fontAlgn="ctr">
              <a:lnSpc>
                <a:spcPts val="1100"/>
              </a:lnSpc>
              <a:spcAft>
                <a:spcPts val="300"/>
              </a:spcAft>
              <a:buClr>
                <a:srgbClr val="2240AD"/>
              </a:buClr>
              <a:buSzPct val="110000"/>
              <a:buFont typeface="+mj-lt"/>
              <a:buAutoNum type="arabicPeriod"/>
            </a:pPr>
            <a:r>
              <a:rPr lang="ru-RU" sz="10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Транспортировка и хранение</a:t>
            </a:r>
          </a:p>
          <a:p>
            <a:pPr marL="411162" lvl="1" indent="-228600" defTabSz="1007943" fontAlgn="ctr">
              <a:lnSpc>
                <a:spcPts val="1100"/>
              </a:lnSpc>
              <a:spcAft>
                <a:spcPts val="300"/>
              </a:spcAft>
              <a:buClr>
                <a:srgbClr val="2240AD"/>
              </a:buClr>
              <a:buSzPct val="110000"/>
              <a:buFont typeface="+mj-lt"/>
              <a:buAutoNum type="arabicPeriod"/>
            </a:pPr>
            <a:r>
              <a:rPr lang="ru-RU" sz="10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Водоснабжение, водоотведение, организация сбора, обработки и утилизации отходов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827236" y="4518009"/>
            <a:ext cx="5897789" cy="233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2" lvl="1" defTabSz="1007943" fontAlgn="ctr">
              <a:lnSpc>
                <a:spcPts val="1100"/>
              </a:lnSpc>
              <a:spcAft>
                <a:spcPts val="300"/>
              </a:spcAft>
            </a:pPr>
            <a:r>
              <a:rPr lang="ru-RU" sz="1100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12.  </a:t>
            </a:r>
            <a:r>
              <a:rPr lang="ru-RU" sz="10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Деятельность гостиниц и предприятий общественного питания</a:t>
            </a:r>
          </a:p>
          <a:p>
            <a:pPr marL="182562" lvl="1" defTabSz="1007943" fontAlgn="ctr">
              <a:lnSpc>
                <a:spcPts val="1100"/>
              </a:lnSpc>
              <a:spcAft>
                <a:spcPts val="300"/>
              </a:spcAft>
            </a:pPr>
            <a:r>
              <a:rPr lang="ru-RU" sz="1100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13.  </a:t>
            </a:r>
            <a:r>
              <a:rPr lang="ru-RU" sz="10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Деятельность в сфере бытовых услуг</a:t>
            </a:r>
          </a:p>
          <a:p>
            <a:pPr marL="182562" lvl="1" defTabSz="1007943" fontAlgn="ctr">
              <a:lnSpc>
                <a:spcPts val="1100"/>
              </a:lnSpc>
              <a:spcAft>
                <a:spcPts val="300"/>
              </a:spcAft>
            </a:pPr>
            <a:r>
              <a:rPr lang="ru-RU" sz="1100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14.  </a:t>
            </a:r>
            <a:r>
              <a:rPr lang="ru-RU" sz="10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Производство и распределение электроэнергии, газа и воды </a:t>
            </a:r>
          </a:p>
          <a:p>
            <a:pPr marL="447675" lvl="1" indent="-266700" defTabSz="1007943" fontAlgn="ctr">
              <a:lnSpc>
                <a:spcPts val="1100"/>
              </a:lnSpc>
              <a:spcAft>
                <a:spcPts val="300"/>
              </a:spcAft>
            </a:pPr>
            <a:r>
              <a:rPr lang="ru-RU" sz="1100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15.  </a:t>
            </a:r>
            <a:r>
              <a:rPr lang="ru-RU" sz="10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Розничная / оптовая торговля при условии заключения кредитного договора (соглашения) на инвестиционные цели</a:t>
            </a:r>
          </a:p>
          <a:p>
            <a:pPr marL="182562" lvl="1" defTabSz="1007943" fontAlgn="ctr">
              <a:lnSpc>
                <a:spcPts val="1100"/>
              </a:lnSpc>
              <a:spcAft>
                <a:spcPts val="300"/>
              </a:spcAft>
            </a:pPr>
            <a:r>
              <a:rPr lang="ru-RU" sz="1100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16.  </a:t>
            </a:r>
            <a:r>
              <a:rPr lang="ru-RU" sz="10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Розничная торговля на территории моногородов</a:t>
            </a:r>
          </a:p>
          <a:p>
            <a:pPr marL="447675" lvl="1" indent="-266700" defTabSz="1007943" fontAlgn="ctr">
              <a:lnSpc>
                <a:spcPts val="1100"/>
              </a:lnSpc>
              <a:spcAft>
                <a:spcPts val="300"/>
              </a:spcAft>
            </a:pPr>
            <a:r>
              <a:rPr lang="ru-RU" sz="1100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17.  </a:t>
            </a:r>
            <a:r>
              <a:rPr lang="ru-RU" sz="10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Розничная/оптовая торговля на территории ДФО, СКФО, Республики Крым и </a:t>
            </a:r>
            <a:r>
              <a:rPr lang="ru-RU" sz="1000" dirty="0" err="1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г.Севастополя</a:t>
            </a:r>
            <a:r>
              <a:rPr lang="ru-RU" sz="10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, Арктическая зона</a:t>
            </a:r>
          </a:p>
          <a:p>
            <a:pPr marL="447675" lvl="1" indent="-266700" defTabSz="1007943" fontAlgn="ctr">
              <a:lnSpc>
                <a:spcPts val="1100"/>
              </a:lnSpc>
              <a:spcAft>
                <a:spcPts val="300"/>
              </a:spcAft>
            </a:pPr>
            <a:r>
              <a:rPr lang="ru-RU" sz="1100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18.  </a:t>
            </a:r>
            <a:r>
              <a:rPr lang="ru-RU" sz="10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Розничная торговля при условии, что субъект малого предпринимательства является </a:t>
            </a:r>
            <a:r>
              <a:rPr lang="ru-RU" sz="1000" dirty="0" err="1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микропредприятием</a:t>
            </a:r>
            <a:r>
              <a:rPr lang="ru-RU" sz="10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(за исключением случаев, указанных в п.15-18)</a:t>
            </a:r>
          </a:p>
          <a:p>
            <a:pPr marL="447675" lvl="1" indent="-266700" defTabSz="1007943" fontAlgn="ctr">
              <a:lnSpc>
                <a:spcPts val="1100"/>
              </a:lnSpc>
              <a:spcAft>
                <a:spcPts val="300"/>
              </a:spcAft>
            </a:pPr>
            <a:r>
              <a:rPr lang="ru-RU" sz="1100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19.  </a:t>
            </a:r>
            <a:r>
              <a:rPr lang="ru-RU" sz="10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Аренда (сдача внаем), за исключением предоставления по договорам финансовой аренды (лизинга), собственного недвижимого имущества </a:t>
            </a:r>
            <a:br>
              <a:rPr lang="ru-RU" sz="10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</a:br>
            <a:r>
              <a:rPr lang="ru-RU" sz="10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(за исключением земельных участков, многоквартирных домов, жилых домов, квартир и иных жилых помещений) и собственного движимого имущества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44842" y="6976551"/>
            <a:ext cx="104078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*Включая кредитные договоры, заключенные уполномоченными банками и заемщиками в 2019-2024 годах, условия которых приведены в соответствие </a:t>
            </a:r>
            <a:br>
              <a:rPr lang="ru-RU" sz="7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</a:br>
            <a:r>
              <a:rPr lang="ru-RU" sz="7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 требованиями Программы субсидирования посредством заключения соответствующих дополнительных соглашений к этим кредитным договорам.</a:t>
            </a:r>
          </a:p>
          <a:p>
            <a:r>
              <a:rPr lang="ru-RU" sz="7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**Кредиты на развитие предпринимательской деятельности предоставляются микропредприятиям и самозанятым гражданам в размере до 10 млн рублей </a:t>
            </a:r>
            <a:br>
              <a:rPr lang="ru-RU" sz="7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</a:br>
            <a:r>
              <a:rPr lang="ru-RU" sz="7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по ставке до 11.</a:t>
            </a:r>
            <a:r>
              <a:rPr lang="en-US" sz="7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0</a:t>
            </a:r>
            <a:r>
              <a:rPr lang="ru-RU" sz="7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%.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96A2B62-1B9A-B24D-844B-DD1823BA1CD2}"/>
              </a:ext>
            </a:extLst>
          </p:cNvPr>
          <p:cNvSpPr/>
          <p:nvPr/>
        </p:nvSpPr>
        <p:spPr>
          <a:xfrm>
            <a:off x="8762090" y="959354"/>
            <a:ext cx="19397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75000"/>
              </a:lnSpc>
            </a:pPr>
            <a:r>
              <a:rPr lang="en-US" sz="1400" b="1" i="1" dirty="0">
                <a:solidFill>
                  <a:srgbClr val="F83458"/>
                </a:solidFill>
                <a:latin typeface="Century Gothic" panose="020B0502020202020204" pitchFamily="34" charset="0"/>
              </a:rPr>
              <a:t>#</a:t>
            </a:r>
            <a:r>
              <a:rPr lang="ru-RU" sz="1400" b="1" i="1" dirty="0" err="1">
                <a:solidFill>
                  <a:srgbClr val="F83458"/>
                </a:solidFill>
                <a:latin typeface="Century Gothic" panose="020B0502020202020204" pitchFamily="34" charset="0"/>
              </a:rPr>
              <a:t>финансы_мсп</a:t>
            </a:r>
            <a:endParaRPr lang="ru-RU" sz="1400" b="1" i="1" dirty="0">
              <a:solidFill>
                <a:srgbClr val="F83458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672" y="519366"/>
            <a:ext cx="1658535" cy="356807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075FBAD6-E7D4-1F45-9036-582922DF1B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2" t="10484" r="10805" b="9247"/>
          <a:stretch/>
        </p:blipFill>
        <p:spPr bwMode="auto">
          <a:xfrm>
            <a:off x="9915166" y="6819042"/>
            <a:ext cx="698148" cy="6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174959" y="6830995"/>
            <a:ext cx="1743550" cy="668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ctr" defTabSz="457200" eaLnBrk="1" latinLnBrk="0" hangingPunct="1">
              <a:defRPr sz="1662">
                <a:solidFill>
                  <a:schemeClr val="lt1"/>
                </a:solidFill>
                <a:latin typeface="+mn-lt"/>
                <a:cs typeface="+mn-cs"/>
              </a:defRPr>
            </a:lvl1pPr>
            <a:lvl2pPr marL="4572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2pPr>
            <a:lvl3pPr marL="9144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3pPr>
            <a:lvl4pPr marL="13716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4pPr>
            <a:lvl5pPr marL="18288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5pPr>
            <a:lvl6pPr marL="22860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6pPr>
            <a:lvl7pPr marL="27432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7pPr>
            <a:lvl8pPr marL="32004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8pPr>
            <a:lvl9pPr marL="36576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algn="r"/>
            <a:r>
              <a:rPr lang="ru-RU" sz="1100" b="1" dirty="0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более подробная информация доступна по ссылке</a:t>
            </a:r>
          </a:p>
        </p:txBody>
      </p:sp>
    </p:spTree>
    <p:extLst>
      <p:ext uri="{BB962C8B-B14F-4D97-AF65-F5344CB8AC3E}">
        <p14:creationId xmlns:p14="http://schemas.microsoft.com/office/powerpoint/2010/main" val="125425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075FBAD6-E7D4-1F45-9036-582922DF1B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2" t="10484" r="10805" b="9247"/>
          <a:stretch/>
        </p:blipFill>
        <p:spPr bwMode="auto">
          <a:xfrm>
            <a:off x="9800204" y="6739431"/>
            <a:ext cx="698148" cy="6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3EF3B8-9D0D-4255-B93C-CCAC172D9B2A}"/>
              </a:ext>
            </a:extLst>
          </p:cNvPr>
          <p:cNvSpPr txBox="1">
            <a:spLocks/>
          </p:cNvSpPr>
          <p:nvPr/>
        </p:nvSpPr>
        <p:spPr>
          <a:xfrm>
            <a:off x="0" y="237437"/>
            <a:ext cx="8334375" cy="52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450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4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225A3"/>
                </a:solidFill>
                <a:latin typeface="Century Gothic" panose="020B0502020202020204" pitchFamily="34" charset="0"/>
              </a:rPr>
              <a:t>Льготное кредитование субъектов МСП </a:t>
            </a:r>
            <a:br>
              <a:rPr lang="ru-RU" sz="2800" b="1" dirty="0">
                <a:solidFill>
                  <a:srgbClr val="0225A3"/>
                </a:solidFill>
                <a:latin typeface="Century Gothic" panose="020B0502020202020204" pitchFamily="34" charset="0"/>
              </a:rPr>
            </a:br>
            <a:r>
              <a:rPr lang="ru-RU" sz="2000" dirty="0">
                <a:solidFill>
                  <a:srgbClr val="0225A3"/>
                </a:solidFill>
                <a:latin typeface="Century Gothic" panose="020B0502020202020204" pitchFamily="34" charset="0"/>
              </a:rPr>
              <a:t>в рамках совместной программы </a:t>
            </a:r>
            <a:r>
              <a:rPr lang="en-US" sz="2400" b="1" dirty="0">
                <a:solidFill>
                  <a:srgbClr val="0225A3"/>
                </a:solidFill>
                <a:latin typeface="Century Gothic" panose="020B0502020202020204" pitchFamily="34" charset="0"/>
              </a:rPr>
              <a:t>1764 </a:t>
            </a:r>
            <a:r>
              <a:rPr lang="ru-RU" sz="2400" b="1" dirty="0">
                <a:solidFill>
                  <a:srgbClr val="0225A3"/>
                </a:solidFill>
                <a:latin typeface="Century Gothic" panose="020B0502020202020204" pitchFamily="34" charset="0"/>
              </a:rPr>
              <a:t>и ПСК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" y="977759"/>
            <a:ext cx="10691813" cy="0"/>
          </a:xfrm>
          <a:prstGeom prst="line">
            <a:avLst/>
          </a:prstGeom>
          <a:ln w="19050">
            <a:solidFill>
              <a:srgbClr val="0022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840" y="320617"/>
            <a:ext cx="1658535" cy="356807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8059997" y="6751384"/>
            <a:ext cx="1743550" cy="668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ctr" defTabSz="457200" eaLnBrk="1" latinLnBrk="0" hangingPunct="1">
              <a:defRPr sz="1662">
                <a:solidFill>
                  <a:schemeClr val="lt1"/>
                </a:solidFill>
                <a:latin typeface="+mn-lt"/>
                <a:cs typeface="+mn-cs"/>
              </a:defRPr>
            </a:lvl1pPr>
            <a:lvl2pPr marL="4572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2pPr>
            <a:lvl3pPr marL="9144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3pPr>
            <a:lvl4pPr marL="13716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4pPr>
            <a:lvl5pPr marL="18288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5pPr>
            <a:lvl6pPr marL="22860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6pPr>
            <a:lvl7pPr marL="27432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7pPr>
            <a:lvl8pPr marL="32004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8pPr>
            <a:lvl9pPr marL="36576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algn="r"/>
            <a:r>
              <a:rPr lang="ru-RU" sz="1100" b="1" dirty="0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более подробная информация доступна по ссылке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77313" y="4047227"/>
            <a:ext cx="4894094" cy="2316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Включен в единый реестр субъектов малого и среднего предпринимательства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Срок регистрации на дату подачи заявки не менее 12 месяцев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Не осуществляет подакцизную деятельность и добычу/реализацию полезных ископаемых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Вид деятельности относится к приоритетным в рамках 1764 и ПСК (приложение №2 Программы ПСК)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Не входит в группу с компаниями крупного бизнеса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Не применяются процедуры несостоятельности (банкротства)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496A2B62-1B9A-B24D-844B-DD1823BA1CD2}"/>
              </a:ext>
            </a:extLst>
          </p:cNvPr>
          <p:cNvSpPr/>
          <p:nvPr/>
        </p:nvSpPr>
        <p:spPr>
          <a:xfrm>
            <a:off x="8762090" y="364629"/>
            <a:ext cx="19397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75000"/>
              </a:lnSpc>
            </a:pPr>
            <a:r>
              <a:rPr lang="en-US" sz="1400" b="1" i="1" dirty="0">
                <a:solidFill>
                  <a:srgbClr val="F83458"/>
                </a:solidFill>
                <a:latin typeface="Century Gothic" panose="020B0502020202020204" pitchFamily="34" charset="0"/>
              </a:rPr>
              <a:t>#</a:t>
            </a:r>
            <a:r>
              <a:rPr lang="ru-RU" sz="1400" b="1" i="1" dirty="0" err="1">
                <a:solidFill>
                  <a:srgbClr val="F83458"/>
                </a:solidFill>
                <a:latin typeface="Century Gothic" panose="020B0502020202020204" pitchFamily="34" charset="0"/>
              </a:rPr>
              <a:t>финансы_мсп</a:t>
            </a:r>
            <a:endParaRPr lang="ru-RU" sz="1400" b="1" i="1" dirty="0">
              <a:solidFill>
                <a:srgbClr val="F83458"/>
              </a:solidFill>
              <a:latin typeface="Century Gothic" panose="020B0502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106488" y="977760"/>
            <a:ext cx="3837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Базовый продукт «Экспресс поддержка»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8826" y="3693252"/>
            <a:ext cx="4631067" cy="26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ts val="300"/>
              </a:spcAft>
            </a:pPr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Требования к получателю поддержки: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8826" y="1356903"/>
            <a:ext cx="20906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кредитования </a:t>
            </a:r>
          </a:p>
        </p:txBody>
      </p:sp>
      <p:cxnSp>
        <p:nvCxnSpPr>
          <p:cNvPr id="94" name="Прямая соединительная линия 93"/>
          <p:cNvCxnSpPr/>
          <p:nvPr/>
        </p:nvCxnSpPr>
        <p:spPr>
          <a:xfrm>
            <a:off x="5323961" y="1268258"/>
            <a:ext cx="21946" cy="4869733"/>
          </a:xfrm>
          <a:prstGeom prst="line">
            <a:avLst/>
          </a:prstGeom>
          <a:ln w="19050">
            <a:solidFill>
              <a:srgbClr val="2240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470031" y="1734369"/>
            <a:ext cx="4987999" cy="1762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Обрабатывающее производство, в том числе производство пищевых продуктов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Первичная и последующая (промышленная) переработка</a:t>
            </a:r>
          </a:p>
          <a:p>
            <a:pPr>
              <a:spcAft>
                <a:spcPts val="300"/>
              </a:spcAft>
              <a:buClr>
                <a:srgbClr val="F93458"/>
              </a:buClr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сельскохозяйственной продукции, в том числе в целях обеспечения импортозамещения и развития </a:t>
            </a:r>
            <a:r>
              <a:rPr lang="ru-RU" sz="1200" dirty="0" err="1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несырьевого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экспорта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Транспортировка и хранение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Деятельность гостиниц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5551467" y="1376770"/>
            <a:ext cx="5343525" cy="2646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ts val="300"/>
              </a:spcAft>
            </a:pPr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Допустимые отрасли: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77313" y="1734369"/>
            <a:ext cx="49621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latin typeface="Century Gothic" panose="020B0502020202020204" pitchFamily="34" charset="0"/>
                <a:cs typeface="Helvetica" panose="020B0604020202020204" pitchFamily="34" charset="0"/>
              </a:rPr>
              <a:t>Инвестиционные цели – кредиты для создания и/или приобретения (сооружения, изготовления, достройки, дооборудования, реконструкции, модернизации и технического перевооружения) основных средств (включая строительство, реконструкцию, модернизацию объектов капитального строительства, в том числе выполнение инженерных изысканий, подготовку проектной документации для их строительства, реконструкции, модернизации) </a:t>
            </a:r>
            <a:endParaRPr lang="en-US" sz="1200" dirty="0"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551467" y="4452121"/>
            <a:ext cx="75230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срок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596878" y="5148662"/>
            <a:ext cx="866607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ставка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406337" y="3496390"/>
            <a:ext cx="3974792" cy="707886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от </a:t>
            </a: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50 млн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до </a:t>
            </a: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200/500 млн руб.</a:t>
            </a:r>
          </a:p>
          <a:p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для микро/малых и средних предприятий</a:t>
            </a:r>
          </a:p>
          <a:p>
            <a:endParaRPr lang="ru-RU" sz="1200" b="1" dirty="0">
              <a:solidFill>
                <a:prstClr val="black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406337" y="4117805"/>
            <a:ext cx="4051693" cy="892552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до </a:t>
            </a: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10 лет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(льготный период – 5 лет. В течении первых 3 лет ставки 2,5-4%, затем 2 года ставка программы 1764, действующая на момент подписания договора)</a:t>
            </a:r>
            <a:endParaRPr lang="ru-RU" sz="1200" b="1" dirty="0">
              <a:solidFill>
                <a:prstClr val="black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539728" y="3680941"/>
            <a:ext cx="86660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сумма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612870" y="5669395"/>
            <a:ext cx="4885482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по кредиту</a:t>
            </a:r>
          </a:p>
          <a:p>
            <a:pPr>
              <a:spcAft>
                <a:spcPts val="600"/>
              </a:spcAft>
            </a:pPr>
            <a:r>
              <a:rPr lang="ru-RU" sz="1400" dirty="0">
                <a:solidFill>
                  <a:srgbClr val="C00000"/>
                </a:solidFill>
                <a:latin typeface="Golos Text DemiBold" panose="020B0703020202020204" pitchFamily="34" charset="-52"/>
                <a:cs typeface="Golos Text DemiBold" panose="020B0703020202020204" pitchFamily="34" charset="-52"/>
              </a:rPr>
              <a:t>обсуждается индивидуально</a:t>
            </a:r>
          </a:p>
          <a:p>
            <a:pPr>
              <a:spcAft>
                <a:spcPts val="600"/>
              </a:spcAft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большой выбор инструментов, в том числе в виде государственных гарантий и гарантий Корпорации МСП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426416" y="5048444"/>
            <a:ext cx="3847780" cy="707886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ru-RU" sz="1600" b="1" dirty="0">
                <a:latin typeface="Century Gothic" panose="020B0502020202020204" pitchFamily="34" charset="0"/>
                <a:cs typeface="Helvetica" panose="020B0604020202020204" pitchFamily="34" charset="0"/>
              </a:rPr>
              <a:t>4/2,5% годовых</a:t>
            </a:r>
          </a:p>
          <a:p>
            <a:r>
              <a:rPr lang="ru-RU" sz="1200" dirty="0">
                <a:latin typeface="Century Gothic" panose="020B0502020202020204" pitchFamily="34" charset="0"/>
                <a:cs typeface="Helvetica" panose="020B0604020202020204" pitchFamily="34" charset="0"/>
              </a:rPr>
              <a:t>для микро и малых/средних предприятий</a:t>
            </a:r>
          </a:p>
          <a:p>
            <a:r>
              <a:rPr lang="ru-RU" sz="1200" b="1" dirty="0"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2560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075FBAD6-E7D4-1F45-9036-582922DF1B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2" t="10484" r="10805" b="9247"/>
          <a:stretch/>
        </p:blipFill>
        <p:spPr bwMode="auto">
          <a:xfrm>
            <a:off x="9800204" y="6739431"/>
            <a:ext cx="698148" cy="6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3EF3B8-9D0D-4255-B93C-CCAC172D9B2A}"/>
              </a:ext>
            </a:extLst>
          </p:cNvPr>
          <p:cNvSpPr txBox="1">
            <a:spLocks/>
          </p:cNvSpPr>
          <p:nvPr/>
        </p:nvSpPr>
        <p:spPr>
          <a:xfrm>
            <a:off x="0" y="237437"/>
            <a:ext cx="8334375" cy="52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450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4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225A3"/>
                </a:solidFill>
                <a:latin typeface="Century Gothic" panose="020B0502020202020204" pitchFamily="34" charset="0"/>
              </a:rPr>
              <a:t>Кредитная поддержка субъектов МСП </a:t>
            </a:r>
            <a:br>
              <a:rPr lang="ru-RU" sz="2800" b="1" dirty="0">
                <a:solidFill>
                  <a:srgbClr val="0225A3"/>
                </a:solidFill>
                <a:latin typeface="Century Gothic" panose="020B0502020202020204" pitchFamily="34" charset="0"/>
              </a:rPr>
            </a:br>
            <a:r>
              <a:rPr lang="ru-RU" sz="2000" dirty="0">
                <a:solidFill>
                  <a:srgbClr val="0225A3"/>
                </a:solidFill>
                <a:latin typeface="Century Gothic" panose="020B0502020202020204" pitchFamily="34" charset="0"/>
              </a:rPr>
              <a:t>в рамках базовых кредитных продуктов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" y="977759"/>
            <a:ext cx="10691813" cy="0"/>
          </a:xfrm>
          <a:prstGeom prst="line">
            <a:avLst/>
          </a:prstGeom>
          <a:ln w="19050">
            <a:solidFill>
              <a:srgbClr val="0022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840" y="320617"/>
            <a:ext cx="1658535" cy="356807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8059997" y="6751384"/>
            <a:ext cx="1743550" cy="668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ctr" defTabSz="457200" eaLnBrk="1" latinLnBrk="0" hangingPunct="1">
              <a:defRPr sz="1662">
                <a:solidFill>
                  <a:schemeClr val="lt1"/>
                </a:solidFill>
                <a:latin typeface="+mn-lt"/>
                <a:cs typeface="+mn-cs"/>
              </a:defRPr>
            </a:lvl1pPr>
            <a:lvl2pPr marL="4572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2pPr>
            <a:lvl3pPr marL="9144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3pPr>
            <a:lvl4pPr marL="13716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4pPr>
            <a:lvl5pPr marL="18288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5pPr>
            <a:lvl6pPr marL="22860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6pPr>
            <a:lvl7pPr marL="27432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7pPr>
            <a:lvl8pPr marL="32004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8pPr>
            <a:lvl9pPr marL="36576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algn="r"/>
            <a:r>
              <a:rPr lang="ru-RU" sz="1100" b="1" dirty="0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более подробная информация доступна по ссылке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44842" y="1649763"/>
            <a:ext cx="527122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пополнение оборотных средств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финансирование текущей деятельности (включая выплату заработной платы и прочие платежи, за исключением уплаты налогов и сборов)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финансирование участия в тендере (конкурсе)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97243" y="1053453"/>
            <a:ext cx="4833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Оборотное кредитование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14493" y="1350085"/>
            <a:ext cx="2247566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F93458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Меры поддержки</a:t>
            </a:r>
            <a:endParaRPr lang="ru-RU" sz="1200" dirty="0">
              <a:solidFill>
                <a:prstClr val="black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14493" y="3076776"/>
            <a:ext cx="75230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срок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14494" y="3386766"/>
            <a:ext cx="866607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ставка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272306" y="1656990"/>
            <a:ext cx="5264028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финансирование инвестиций</a:t>
            </a:r>
          </a:p>
          <a:p>
            <a:pPr marL="361950" indent="-180975">
              <a:spcAft>
                <a:spcPts val="300"/>
              </a:spcAft>
              <a:buClr>
                <a:srgbClr val="F93458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для приобретения, реконструкции, модернизации, ремонта основных средств</a:t>
            </a:r>
          </a:p>
          <a:p>
            <a:pPr marL="361950" indent="-180975">
              <a:spcAft>
                <a:spcPts val="300"/>
              </a:spcAft>
              <a:buClr>
                <a:srgbClr val="F93458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для строительства зданий и сооружений производственного назначения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453282" y="1053453"/>
            <a:ext cx="439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Инвестиционное кредитование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066801" y="2717279"/>
            <a:ext cx="2647949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от </a:t>
            </a: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10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млн 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до </a:t>
            </a: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500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млн рублей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066801" y="3004667"/>
            <a:ext cx="1495258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до </a:t>
            </a: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36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месяцев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066801" y="3325210"/>
            <a:ext cx="2364555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от</a:t>
            </a:r>
            <a:r>
              <a:rPr lang="ru-RU" sz="16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ru-RU" sz="1600" b="1" dirty="0">
                <a:latin typeface="Century Gothic" panose="020B0502020202020204" pitchFamily="34" charset="0"/>
                <a:cs typeface="Helvetica" panose="020B0604020202020204" pitchFamily="34" charset="0"/>
              </a:rPr>
              <a:t>10,</a:t>
            </a:r>
            <a:r>
              <a:rPr lang="en-US" sz="1600" b="1" dirty="0">
                <a:latin typeface="Century Gothic" panose="020B0502020202020204" pitchFamily="34" charset="0"/>
                <a:cs typeface="Helvetica" panose="020B0604020202020204" pitchFamily="34" charset="0"/>
              </a:rPr>
              <a:t>2</a:t>
            </a:r>
            <a:r>
              <a:rPr lang="ru-RU" sz="1600" b="1" dirty="0">
                <a:latin typeface="Century Gothic" panose="020B0502020202020204" pitchFamily="34" charset="0"/>
                <a:cs typeface="Helvetica" panose="020B0604020202020204" pitchFamily="34" charset="0"/>
              </a:rPr>
              <a:t>5</a:t>
            </a: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**%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годовых 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452909" y="2778835"/>
            <a:ext cx="86660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сумма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452909" y="3076776"/>
            <a:ext cx="75230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срок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452910" y="3386766"/>
            <a:ext cx="866607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ставка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205216" y="2717279"/>
            <a:ext cx="3275115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от </a:t>
            </a: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10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млн 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до </a:t>
            </a: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500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млн рублей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205217" y="3004667"/>
            <a:ext cx="1852460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до </a:t>
            </a: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120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месяцев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205218" y="3325210"/>
            <a:ext cx="4331116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от </a:t>
            </a:r>
            <a:r>
              <a:rPr lang="ru-RU" sz="1600" b="1" dirty="0">
                <a:latin typeface="Century Gothic" panose="020B0502020202020204" pitchFamily="34" charset="0"/>
                <a:cs typeface="Helvetica" panose="020B0604020202020204" pitchFamily="34" charset="0"/>
              </a:rPr>
              <a:t>10,</a:t>
            </a:r>
            <a:r>
              <a:rPr lang="en-US" sz="1600" b="1" dirty="0">
                <a:latin typeface="Century Gothic" panose="020B0502020202020204" pitchFamily="34" charset="0"/>
                <a:cs typeface="Helvetica" panose="020B0604020202020204" pitchFamily="34" charset="0"/>
              </a:rPr>
              <a:t>2</a:t>
            </a:r>
            <a:r>
              <a:rPr lang="ru-RU" sz="1600" b="1" dirty="0">
                <a:latin typeface="Century Gothic" panose="020B0502020202020204" pitchFamily="34" charset="0"/>
                <a:cs typeface="Helvetica" panose="020B0604020202020204" pitchFamily="34" charset="0"/>
              </a:rPr>
              <a:t>5</a:t>
            </a: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**%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годовых</a:t>
            </a:r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>
            <a:off x="1" y="3806684"/>
            <a:ext cx="10691813" cy="0"/>
          </a:xfrm>
          <a:prstGeom prst="line">
            <a:avLst/>
          </a:prstGeom>
          <a:ln w="19050">
            <a:solidFill>
              <a:srgbClr val="0022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144843" y="4547659"/>
            <a:ext cx="4951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на финансирование расходов, связанных с исполнением контракта в рамках федеральных законов 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№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223-ФЗ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и 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№44-ФЗ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97243" y="3905137"/>
            <a:ext cx="4833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Контрактное кредитование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14493" y="5191984"/>
            <a:ext cx="86660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сумма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14493" y="5489924"/>
            <a:ext cx="75230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срок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14494" y="5799915"/>
            <a:ext cx="866607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ставка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066801" y="5130427"/>
            <a:ext cx="2647949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от </a:t>
            </a: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10 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млн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до </a:t>
            </a: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500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млн рублей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1066801" y="5417815"/>
            <a:ext cx="1495258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до </a:t>
            </a: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36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месяцев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066803" y="5738358"/>
            <a:ext cx="2364554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от </a:t>
            </a:r>
            <a:r>
              <a:rPr lang="ru-RU" sz="1600" b="1" dirty="0">
                <a:latin typeface="Century Gothic" panose="020B0502020202020204" pitchFamily="34" charset="0"/>
                <a:cs typeface="Helvetica" panose="020B0604020202020204" pitchFamily="34" charset="0"/>
              </a:rPr>
              <a:t>10,</a:t>
            </a:r>
            <a:r>
              <a:rPr lang="en-US" sz="1600" b="1" dirty="0">
                <a:latin typeface="Century Gothic" panose="020B0502020202020204" pitchFamily="34" charset="0"/>
                <a:cs typeface="Helvetica" panose="020B0604020202020204" pitchFamily="34" charset="0"/>
              </a:rPr>
              <a:t>2</a:t>
            </a:r>
            <a:r>
              <a:rPr lang="ru-RU" sz="1600" b="1" dirty="0">
                <a:latin typeface="Century Gothic" panose="020B0502020202020204" pitchFamily="34" charset="0"/>
                <a:cs typeface="Helvetica" panose="020B0604020202020204" pitchFamily="34" charset="0"/>
              </a:rPr>
              <a:t>5</a:t>
            </a: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**%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годовых 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467684" y="1350085"/>
            <a:ext cx="2247566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F93458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Меры поддержки</a:t>
            </a:r>
            <a:endParaRPr lang="ru-RU" sz="1200" dirty="0">
              <a:solidFill>
                <a:prstClr val="black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14492" y="2778835"/>
            <a:ext cx="86660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сумма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14493" y="4273726"/>
            <a:ext cx="2247566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F93458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Меры поддержки</a:t>
            </a:r>
            <a:endParaRPr lang="ru-RU" sz="1200" dirty="0">
              <a:solidFill>
                <a:prstClr val="black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496A2B62-1B9A-B24D-844B-DD1823BA1CD2}"/>
              </a:ext>
            </a:extLst>
          </p:cNvPr>
          <p:cNvSpPr/>
          <p:nvPr/>
        </p:nvSpPr>
        <p:spPr>
          <a:xfrm>
            <a:off x="8762090" y="364629"/>
            <a:ext cx="19397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75000"/>
              </a:lnSpc>
            </a:pPr>
            <a:r>
              <a:rPr lang="en-US" sz="1400" b="1" i="1" dirty="0">
                <a:solidFill>
                  <a:srgbClr val="F83458"/>
                </a:solidFill>
                <a:latin typeface="Century Gothic" panose="020B0502020202020204" pitchFamily="34" charset="0"/>
              </a:rPr>
              <a:t>#</a:t>
            </a:r>
            <a:r>
              <a:rPr lang="ru-RU" sz="1400" b="1" i="1" dirty="0" err="1">
                <a:solidFill>
                  <a:srgbClr val="F83458"/>
                </a:solidFill>
                <a:latin typeface="Century Gothic" panose="020B0502020202020204" pitchFamily="34" charset="0"/>
              </a:rPr>
              <a:t>финансы_мсп</a:t>
            </a:r>
            <a:endParaRPr lang="ru-RU" sz="1400" b="1" i="1" dirty="0">
              <a:solidFill>
                <a:srgbClr val="F83458"/>
              </a:solidFill>
              <a:latin typeface="Century Gothic" panose="020B050202020202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32089" y="7254453"/>
            <a:ext cx="186942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*</a:t>
            </a:r>
            <a:r>
              <a:rPr lang="en-US" sz="8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*</a:t>
            </a:r>
            <a:r>
              <a:rPr lang="ru-RU" sz="8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при наличии субсидирования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272306" y="4547659"/>
            <a:ext cx="5264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рефинансирование кредитов  (займов), выданных другими кредитными организациями на 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оборотные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и 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инвестиционные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цели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453282" y="3905137"/>
            <a:ext cx="439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Рефинансирование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5452909" y="5191984"/>
            <a:ext cx="86660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сумма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452909" y="5882022"/>
            <a:ext cx="75230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срок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452910" y="6462328"/>
            <a:ext cx="866607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ставка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205217" y="5149479"/>
            <a:ext cx="4486597" cy="769441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u="sng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на оборотные цели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от </a:t>
            </a: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1</a:t>
            </a:r>
            <a:r>
              <a:rPr lang="en-US" sz="16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0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млн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до </a:t>
            </a: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500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млн рублей</a:t>
            </a:r>
          </a:p>
          <a:p>
            <a:r>
              <a:rPr lang="ru-RU" sz="1200" u="sng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на инвестиционные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цели от </a:t>
            </a: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1</a:t>
            </a:r>
            <a:r>
              <a:rPr lang="en-US" sz="16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0</a:t>
            </a: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млн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до </a:t>
            </a: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500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млн рублей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6205217" y="5832228"/>
            <a:ext cx="4331118" cy="584775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u="sng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на оборотные цели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до </a:t>
            </a: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36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месяцев</a:t>
            </a:r>
          </a:p>
          <a:p>
            <a:r>
              <a:rPr lang="ru-RU" sz="1200" u="sng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на инвестиционные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до </a:t>
            </a: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84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месяцев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5467684" y="4273726"/>
            <a:ext cx="2247566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F93458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Меры поддержки</a:t>
            </a:r>
            <a:endParaRPr lang="ru-RU" sz="1200" dirty="0">
              <a:solidFill>
                <a:prstClr val="black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205218" y="6431548"/>
            <a:ext cx="2418829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от </a:t>
            </a:r>
            <a:r>
              <a:rPr lang="ru-RU" sz="1600" b="1" dirty="0">
                <a:latin typeface="Century Gothic" panose="020B0502020202020204" pitchFamily="34" charset="0"/>
                <a:cs typeface="Helvetica" panose="020B0604020202020204" pitchFamily="34" charset="0"/>
              </a:rPr>
              <a:t>10,</a:t>
            </a:r>
            <a:r>
              <a:rPr lang="en-US" sz="1600" b="1" dirty="0">
                <a:latin typeface="Century Gothic" panose="020B0502020202020204" pitchFamily="34" charset="0"/>
                <a:cs typeface="Helvetica" panose="020B0604020202020204" pitchFamily="34" charset="0"/>
              </a:rPr>
              <a:t>2</a:t>
            </a:r>
            <a:r>
              <a:rPr lang="ru-RU" sz="1600" b="1" dirty="0">
                <a:latin typeface="Century Gothic" panose="020B0502020202020204" pitchFamily="34" charset="0"/>
                <a:cs typeface="Helvetica" panose="020B0604020202020204" pitchFamily="34" charset="0"/>
              </a:rPr>
              <a:t>5</a:t>
            </a: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**%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годовых </a:t>
            </a:r>
          </a:p>
        </p:txBody>
      </p:sp>
    </p:spTree>
    <p:extLst>
      <p:ext uri="{BB962C8B-B14F-4D97-AF65-F5344CB8AC3E}">
        <p14:creationId xmlns:p14="http://schemas.microsoft.com/office/powerpoint/2010/main" val="676963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075FBAD6-E7D4-1F45-9036-582922DF1B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2" t="10484" r="10805" b="9247"/>
          <a:stretch/>
        </p:blipFill>
        <p:spPr bwMode="auto">
          <a:xfrm>
            <a:off x="9800204" y="6739431"/>
            <a:ext cx="698148" cy="6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3EF3B8-9D0D-4255-B93C-CCAC172D9B2A}"/>
              </a:ext>
            </a:extLst>
          </p:cNvPr>
          <p:cNvSpPr txBox="1">
            <a:spLocks/>
          </p:cNvSpPr>
          <p:nvPr/>
        </p:nvSpPr>
        <p:spPr>
          <a:xfrm>
            <a:off x="0" y="237437"/>
            <a:ext cx="8334375" cy="52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450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4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225A3"/>
                </a:solidFill>
                <a:latin typeface="Century Gothic" panose="020B0502020202020204" pitchFamily="34" charset="0"/>
              </a:rPr>
              <a:t>Кредитная поддержка субъектов МСП </a:t>
            </a:r>
            <a:br>
              <a:rPr lang="ru-RU" sz="2800" b="1" dirty="0">
                <a:solidFill>
                  <a:srgbClr val="0225A3"/>
                </a:solidFill>
                <a:latin typeface="Century Gothic" panose="020B0502020202020204" pitchFamily="34" charset="0"/>
              </a:rPr>
            </a:br>
            <a:r>
              <a:rPr lang="ru-RU" sz="2000" dirty="0">
                <a:solidFill>
                  <a:srgbClr val="0225A3"/>
                </a:solidFill>
                <a:latin typeface="Century Gothic" panose="020B0502020202020204" pitchFamily="34" charset="0"/>
              </a:rPr>
              <a:t>в рамках базовых кредитных продуктов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" y="977759"/>
            <a:ext cx="10691813" cy="0"/>
          </a:xfrm>
          <a:prstGeom prst="line">
            <a:avLst/>
          </a:prstGeom>
          <a:ln w="19050">
            <a:solidFill>
              <a:srgbClr val="0022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840" y="320617"/>
            <a:ext cx="1658535" cy="356807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8059997" y="6751384"/>
            <a:ext cx="1743550" cy="668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ctr" defTabSz="457200" eaLnBrk="1" latinLnBrk="0" hangingPunct="1">
              <a:defRPr sz="1662">
                <a:solidFill>
                  <a:schemeClr val="lt1"/>
                </a:solidFill>
                <a:latin typeface="+mn-lt"/>
                <a:cs typeface="+mn-cs"/>
              </a:defRPr>
            </a:lvl1pPr>
            <a:lvl2pPr marL="4572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2pPr>
            <a:lvl3pPr marL="9144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3pPr>
            <a:lvl4pPr marL="13716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4pPr>
            <a:lvl5pPr marL="18288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5pPr>
            <a:lvl6pPr marL="22860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6pPr>
            <a:lvl7pPr marL="27432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7pPr>
            <a:lvl8pPr marL="32004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8pPr>
            <a:lvl9pPr marL="36576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algn="r"/>
            <a:r>
              <a:rPr lang="ru-RU" sz="1100" b="1" dirty="0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более подробная информация доступна по ссылке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79101" y="1073085"/>
            <a:ext cx="4833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Экспресс-поддержка (экспресс-оборотный, экспресс-</a:t>
            </a:r>
            <a:r>
              <a:rPr lang="ru-RU" sz="1400" b="1" dirty="0" err="1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инвест</a:t>
            </a:r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08834" y="3093776"/>
            <a:ext cx="6245594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Субъект МСП – юридическое лицо (распространяется только на юридические лица с организационно правовой формой – ООО (за исключением ООО, участником/учредителем которого с долей участия 25% и более в уставном капитале Субъекта МСП является юридическое лицо, одновременно являющееся акционерным обществом).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Доход от текущей деятельности заемщика покрывает расходы на обслуживание и погашение кредита.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Срок регистрации Заемщика на дату подачи заявки не менее 12 месяцев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95911" y="1507544"/>
            <a:ext cx="2247566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F93458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Меры поддержки</a:t>
            </a:r>
            <a:endParaRPr lang="ru-RU" sz="1200" dirty="0">
              <a:solidFill>
                <a:prstClr val="black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44191" y="5409194"/>
            <a:ext cx="75230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срок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44191" y="5723152"/>
            <a:ext cx="866607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ставка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975574" y="4699022"/>
            <a:ext cx="5378853" cy="646331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Для юридических лиц с рейтингом ААА:  от 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50 тыс. до 30 млн. рублей 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(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включительно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)</a:t>
            </a:r>
            <a:endParaRPr lang="ru-RU" sz="1200" dirty="0">
              <a:solidFill>
                <a:prstClr val="black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  <a:p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Для иных заемщиков: 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от 50 тыс. до 10 млн. рублей 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(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включительно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)</a:t>
            </a:r>
            <a:endParaRPr lang="ru-RU" sz="1200" dirty="0">
              <a:solidFill>
                <a:prstClr val="black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033071" y="5347639"/>
            <a:ext cx="1495258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до </a:t>
            </a: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36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месяцев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033072" y="5668183"/>
            <a:ext cx="3429155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от</a:t>
            </a:r>
            <a:r>
              <a:rPr lang="ru-RU" sz="16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ru-RU" sz="1600" b="1" dirty="0">
                <a:latin typeface="Century Gothic" panose="020B0502020202020204" pitchFamily="34" charset="0"/>
                <a:cs typeface="Helvetica" panose="020B0604020202020204" pitchFamily="34" charset="0"/>
              </a:rPr>
              <a:t>10</a:t>
            </a:r>
            <a:r>
              <a:rPr lang="en-US" sz="1600" b="1" dirty="0">
                <a:latin typeface="Century Gothic" panose="020B0502020202020204" pitchFamily="34" charset="0"/>
                <a:cs typeface="Helvetica" panose="020B0604020202020204" pitchFamily="34" charset="0"/>
              </a:rPr>
              <a:t>,2</a:t>
            </a:r>
            <a:r>
              <a:rPr lang="ru-RU" sz="1600" b="1" dirty="0">
                <a:latin typeface="Century Gothic" panose="020B0502020202020204" pitchFamily="34" charset="0"/>
                <a:cs typeface="Helvetica" panose="020B0604020202020204" pitchFamily="34" charset="0"/>
              </a:rPr>
              <a:t>5**</a:t>
            </a: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%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годовых 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244190" y="4883687"/>
            <a:ext cx="86660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сумма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496A2B62-1B9A-B24D-844B-DD1823BA1CD2}"/>
              </a:ext>
            </a:extLst>
          </p:cNvPr>
          <p:cNvSpPr/>
          <p:nvPr/>
        </p:nvSpPr>
        <p:spPr>
          <a:xfrm>
            <a:off x="8762090" y="364629"/>
            <a:ext cx="19397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75000"/>
              </a:lnSpc>
            </a:pPr>
            <a:r>
              <a:rPr lang="en-US" sz="1400" b="1" i="1" dirty="0">
                <a:solidFill>
                  <a:srgbClr val="F83458"/>
                </a:solidFill>
                <a:latin typeface="Century Gothic" panose="020B0502020202020204" pitchFamily="34" charset="0"/>
              </a:rPr>
              <a:t>#</a:t>
            </a:r>
            <a:r>
              <a:rPr lang="ru-RU" sz="1400" b="1" i="1" dirty="0" err="1">
                <a:solidFill>
                  <a:srgbClr val="F83458"/>
                </a:solidFill>
                <a:latin typeface="Century Gothic" panose="020B0502020202020204" pitchFamily="34" charset="0"/>
              </a:rPr>
              <a:t>финансы_мсп</a:t>
            </a:r>
            <a:endParaRPr lang="ru-RU" sz="1400" b="1" i="1" dirty="0">
              <a:solidFill>
                <a:srgbClr val="F83458"/>
              </a:solidFill>
              <a:latin typeface="Century Gothic" panose="020B0502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79101" y="2094765"/>
            <a:ext cx="4962161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на развитие предпринимательской деятельности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На пополнение оборотных средств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финансирование инвестиций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53120" y="6103276"/>
            <a:ext cx="6411038" cy="1130990"/>
          </a:xfrm>
          <a:prstGeom prst="rect">
            <a:avLst/>
          </a:prstGeom>
        </p:spPr>
        <p:txBody>
          <a:bodyPr wrap="square" lIns="91349" tIns="45676" rIns="91349" bIns="45676">
            <a:spAutoFit/>
          </a:bodyPr>
          <a:lstStyle/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Поручительство АО «Корпорация» «МСП»  в размере 50% от суммы кредита для Заемщиков 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Расчетный счет для оформления кредита может быть открыт в любом банке.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Погашение кредита – ежемесячные аннуитетные платежи.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Поручительство – обязательно.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8833" y="2836704"/>
            <a:ext cx="5343525" cy="2646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ts val="300"/>
              </a:spcAft>
            </a:pPr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требования к получателю поддержки: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5911" y="1786988"/>
            <a:ext cx="20906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кредитования* </a:t>
            </a:r>
          </a:p>
        </p:txBody>
      </p:sp>
      <p:cxnSp>
        <p:nvCxnSpPr>
          <p:cNvPr id="94" name="Прямая соединительная линия 93"/>
          <p:cNvCxnSpPr/>
          <p:nvPr/>
        </p:nvCxnSpPr>
        <p:spPr>
          <a:xfrm>
            <a:off x="6205148" y="1786988"/>
            <a:ext cx="0" cy="3936378"/>
          </a:xfrm>
          <a:prstGeom prst="line">
            <a:avLst/>
          </a:prstGeom>
          <a:ln w="19050">
            <a:solidFill>
              <a:srgbClr val="2240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167549" y="2259519"/>
            <a:ext cx="49621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на развитие предпринимательской деятельности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402444" y="1136986"/>
            <a:ext cx="439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Кредитная поддержка самозанятых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11762" y="2685162"/>
            <a:ext cx="86660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сумма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11762" y="2962161"/>
            <a:ext cx="75230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срок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30646" y="3223666"/>
            <a:ext cx="866607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ставка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10188" y="2623606"/>
            <a:ext cx="3867150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от </a:t>
            </a: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50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тыс.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до </a:t>
            </a: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5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млн рублей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210190" y="2899441"/>
            <a:ext cx="4029250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до </a:t>
            </a: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36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месяцев 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(включительно)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182955" y="3192886"/>
            <a:ext cx="3867148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ea typeface="Segoe UI" pitchFamily="34" charset="0"/>
                <a:cs typeface="Segoe UI" pitchFamily="34" charset="0"/>
              </a:rPr>
              <a:t>от</a:t>
            </a: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ru-RU" sz="1600" b="1" dirty="0">
                <a:latin typeface="Century Gothic" panose="020B0502020202020204" pitchFamily="34" charset="0"/>
                <a:cs typeface="Helvetica" panose="020B0604020202020204" pitchFamily="34" charset="0"/>
              </a:rPr>
              <a:t>11</a:t>
            </a:r>
            <a:r>
              <a:rPr lang="en-US" sz="1600" b="1" dirty="0">
                <a:latin typeface="Century Gothic" panose="020B0502020202020204" pitchFamily="34" charset="0"/>
                <a:cs typeface="Helvetica" panose="020B0604020202020204" pitchFamily="34" charset="0"/>
              </a:rPr>
              <a:t>,0</a:t>
            </a:r>
            <a:r>
              <a:rPr lang="ru-RU" sz="1600" b="1" dirty="0">
                <a:latin typeface="Century Gothic" panose="020B0502020202020204" pitchFamily="34" charset="0"/>
                <a:cs typeface="Helvetica" panose="020B0604020202020204" pitchFamily="34" charset="0"/>
              </a:rPr>
              <a:t>0**</a:t>
            </a: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%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годовых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430646" y="1445206"/>
            <a:ext cx="2247566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F93458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Меры поддержки</a:t>
            </a:r>
            <a:endParaRPr lang="ru-RU" sz="1200" dirty="0">
              <a:solidFill>
                <a:prstClr val="black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512174" y="3596982"/>
            <a:ext cx="439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Рефинансирование кредитов самозанятых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464158" y="3883060"/>
            <a:ext cx="2247566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F93458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Меры поддержки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188062" y="4203880"/>
            <a:ext cx="43102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рефинансирование кредитов самозанятых, направленных на развитие предпринимательской деятельности, на сумму не более суммы рефинансируемого кредита/</a:t>
            </a:r>
            <a:r>
              <a:rPr lang="ru-RU" sz="1200" dirty="0" err="1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ов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(займа/</a:t>
            </a:r>
            <a:r>
              <a:rPr lang="ru-RU" sz="1200" dirty="0" err="1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ов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) по данным БКИ.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493222" y="5362768"/>
            <a:ext cx="86660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ea typeface="Segoe UI" pitchFamily="34" charset="0"/>
                <a:cs typeface="Segoe UI" pitchFamily="34" charset="0"/>
              </a:rPr>
              <a:t>сумма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493221" y="5707335"/>
            <a:ext cx="75230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ea typeface="Segoe UI" pitchFamily="34" charset="0"/>
                <a:cs typeface="Segoe UI" pitchFamily="34" charset="0"/>
              </a:rPr>
              <a:t>срок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493223" y="6134056"/>
            <a:ext cx="866607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ea typeface="Segoe UI" pitchFamily="34" charset="0"/>
                <a:cs typeface="Segoe UI" pitchFamily="34" charset="0"/>
              </a:rPr>
              <a:t>ставка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245529" y="5301212"/>
            <a:ext cx="3867150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ea typeface="Segoe UI" pitchFamily="34" charset="0"/>
                <a:cs typeface="Segoe UI" pitchFamily="34" charset="0"/>
              </a:rPr>
              <a:t>до </a:t>
            </a: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  <a:ea typeface="Segoe UI" pitchFamily="34" charset="0"/>
                <a:cs typeface="Segoe UI" pitchFamily="34" charset="0"/>
              </a:rPr>
              <a:t>1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ea typeface="Segoe UI" pitchFamily="34" charset="0"/>
                <a:cs typeface="Segoe UI" pitchFamily="34" charset="0"/>
              </a:rPr>
              <a:t> млн рублей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245530" y="5692375"/>
            <a:ext cx="4029250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ea typeface="Segoe UI" pitchFamily="34" charset="0"/>
                <a:cs typeface="Segoe UI" pitchFamily="34" charset="0"/>
              </a:rPr>
              <a:t>до </a:t>
            </a: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  <a:ea typeface="Segoe UI" pitchFamily="34" charset="0"/>
                <a:cs typeface="Segoe UI" pitchFamily="34" charset="0"/>
              </a:rPr>
              <a:t>36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ea typeface="Segoe UI" pitchFamily="34" charset="0"/>
                <a:cs typeface="Segoe UI" pitchFamily="34" charset="0"/>
              </a:rPr>
              <a:t> месяцев 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ea typeface="Segoe UI" pitchFamily="34" charset="0"/>
                <a:cs typeface="Segoe UI" pitchFamily="34" charset="0"/>
              </a:rPr>
              <a:t>(включительно)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245531" y="6103276"/>
            <a:ext cx="3867148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ea typeface="Segoe UI" pitchFamily="34" charset="0"/>
                <a:cs typeface="Segoe UI" pitchFamily="34" charset="0"/>
              </a:rPr>
              <a:t>от</a:t>
            </a: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1600" b="1" dirty="0">
                <a:latin typeface="Century Gothic" panose="020B0502020202020204" pitchFamily="34" charset="0"/>
                <a:cs typeface="Helvetica" panose="020B0604020202020204" pitchFamily="34" charset="0"/>
              </a:rPr>
              <a:t>11</a:t>
            </a:r>
            <a:r>
              <a:rPr lang="en-US" sz="1600" b="1">
                <a:latin typeface="Century Gothic" panose="020B0502020202020204" pitchFamily="34" charset="0"/>
                <a:cs typeface="Helvetica" panose="020B0604020202020204" pitchFamily="34" charset="0"/>
              </a:rPr>
              <a:t>,0</a:t>
            </a:r>
            <a:r>
              <a:rPr lang="ru-RU" sz="1600" b="1">
                <a:latin typeface="Century Gothic" panose="020B0502020202020204" pitchFamily="34" charset="0"/>
                <a:cs typeface="Helvetica" panose="020B0604020202020204" pitchFamily="34" charset="0"/>
              </a:rPr>
              <a:t>0</a:t>
            </a:r>
            <a:r>
              <a:rPr lang="ru-RU" sz="1600" b="1" dirty="0">
                <a:latin typeface="Century Gothic" panose="020B0502020202020204" pitchFamily="34" charset="0"/>
                <a:cs typeface="Helvetica" panose="020B0604020202020204" pitchFamily="34" charset="0"/>
              </a:rPr>
              <a:t>**</a:t>
            </a: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  <a:ea typeface="Segoe UI" pitchFamily="34" charset="0"/>
                <a:cs typeface="Segoe UI" pitchFamily="34" charset="0"/>
              </a:rPr>
              <a:t>%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ea typeface="Segoe UI" pitchFamily="34" charset="0"/>
                <a:cs typeface="Segoe UI" pitchFamily="34" charset="0"/>
              </a:rPr>
              <a:t> годовых 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345468" y="7305238"/>
            <a:ext cx="16658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* В зависимости от продукта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6457881" y="1816762"/>
            <a:ext cx="20906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кредитования 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2452913" y="7312438"/>
            <a:ext cx="186942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*</a:t>
            </a:r>
            <a:r>
              <a:rPr lang="en-US" sz="8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*</a:t>
            </a:r>
            <a:r>
              <a:rPr lang="ru-RU" sz="8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при наличии субсидирования </a:t>
            </a:r>
          </a:p>
        </p:txBody>
      </p:sp>
    </p:spTree>
    <p:extLst>
      <p:ext uri="{BB962C8B-B14F-4D97-AF65-F5344CB8AC3E}">
        <p14:creationId xmlns:p14="http://schemas.microsoft.com/office/powerpoint/2010/main" val="2729486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1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A568FDB8-086E-4AFE-83B3-F4E1050BFE15}" vid="{033AE83B-7C0A-43F7-B437-6EC35A0AD09A}"/>
    </a:ext>
  </a:extLst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1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A568FDB8-086E-4AFE-83B3-F4E1050BFE15}" vid="{033AE83B-7C0A-43F7-B437-6EC35A0AD09A}"/>
    </a:ext>
  </a:extLst>
</a:theme>
</file>

<file path=ppt/theme/theme3.xml><?xml version="1.0" encoding="utf-8"?>
<a:theme xmlns:a="http://schemas.openxmlformats.org/drawingml/2006/main" name="2_Тема1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A568FDB8-086E-4AFE-83B3-F4E1050BFE15}" vid="{033AE83B-7C0A-43F7-B437-6EC35A0AD09A}"/>
    </a:ext>
  </a:extLst>
</a:theme>
</file>

<file path=ppt/theme/theme4.xml><?xml version="1.0" encoding="utf-8"?>
<a:theme xmlns:a="http://schemas.openxmlformats.org/drawingml/2006/main" name="3_Тема1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A568FDB8-086E-4AFE-83B3-F4E1050BFE15}" vid="{033AE83B-7C0A-43F7-B437-6EC35A0AD09A}"/>
    </a:ext>
  </a:extLst>
</a:theme>
</file>

<file path=ppt/theme/theme5.xml><?xml version="1.0" encoding="utf-8"?>
<a:theme xmlns:a="http://schemas.openxmlformats.org/drawingml/2006/main" name="4_Тема1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A568FDB8-086E-4AFE-83B3-F4E1050BFE15}" vid="{033AE83B-7C0A-43F7-B437-6EC35A0AD09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5_Тема1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A568FDB8-086E-4AFE-83B3-F4E1050BFE15}" vid="{033AE83B-7C0A-43F7-B437-6EC35A0AD0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8514</TotalTime>
  <Words>3020</Words>
  <Application>Microsoft Office PowerPoint</Application>
  <PresentationFormat>Произвольный</PresentationFormat>
  <Paragraphs>389</Paragraphs>
  <Slides>13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9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34" baseType="lpstr">
      <vt:lpstr>Arial</vt:lpstr>
      <vt:lpstr>Calibri</vt:lpstr>
      <vt:lpstr>Calibri Light</vt:lpstr>
      <vt:lpstr>Century Gothic</vt:lpstr>
      <vt:lpstr>Courier New</vt:lpstr>
      <vt:lpstr>Golos Text DemiBold</vt:lpstr>
      <vt:lpstr>Golos UI</vt:lpstr>
      <vt:lpstr>Segoe UI</vt:lpstr>
      <vt:lpstr>Segoe UI Semibold</vt:lpstr>
      <vt:lpstr>Times New Roman</vt:lpstr>
      <vt:lpstr>Wingdings</vt:lpstr>
      <vt:lpstr>Тема1</vt:lpstr>
      <vt:lpstr>1_Тема1</vt:lpstr>
      <vt:lpstr>2_Тема1</vt:lpstr>
      <vt:lpstr>3_Тема1</vt:lpstr>
      <vt:lpstr>4_Тема1</vt:lpstr>
      <vt:lpstr>Тема Office</vt:lpstr>
      <vt:lpstr>1_Тема Office</vt:lpstr>
      <vt:lpstr>2_Тема Office</vt:lpstr>
      <vt:lpstr>5_Тема1</vt:lpstr>
      <vt:lpstr>Слайд think-cell</vt:lpstr>
      <vt:lpstr>Инструменты финансовой поддержки субъектов МСП  АО «МСП Банк»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Абрамова Евгения Вадимовна</dc:creator>
  <cp:lastModifiedBy>Нигматзянова</cp:lastModifiedBy>
  <cp:revision>434</cp:revision>
  <cp:lastPrinted>2023-05-12T07:57:28Z</cp:lastPrinted>
  <dcterms:created xsi:type="dcterms:W3CDTF">2021-02-03T17:39:42Z</dcterms:created>
  <dcterms:modified xsi:type="dcterms:W3CDTF">2023-05-12T07:57:35Z</dcterms:modified>
</cp:coreProperties>
</file>