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6" r:id="rId2"/>
    <p:sldMasterId id="2147483679" r:id="rId3"/>
  </p:sldMasterIdLst>
  <p:notesMasterIdLst>
    <p:notesMasterId r:id="rId32"/>
  </p:notesMasterIdLst>
  <p:sldIdLst>
    <p:sldId id="256" r:id="rId4"/>
    <p:sldId id="257" r:id="rId5"/>
    <p:sldId id="260" r:id="rId6"/>
    <p:sldId id="259" r:id="rId7"/>
    <p:sldId id="290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65" r:id="rId16"/>
    <p:sldId id="267" r:id="rId17"/>
    <p:sldId id="269" r:id="rId18"/>
    <p:sldId id="270" r:id="rId19"/>
    <p:sldId id="291" r:id="rId20"/>
    <p:sldId id="272" r:id="rId21"/>
    <p:sldId id="273" r:id="rId22"/>
    <p:sldId id="274" r:id="rId23"/>
    <p:sldId id="280" r:id="rId24"/>
    <p:sldId id="281" r:id="rId25"/>
    <p:sldId id="282" r:id="rId26"/>
    <p:sldId id="286" r:id="rId27"/>
    <p:sldId id="287" r:id="rId28"/>
    <p:sldId id="288" r:id="rId29"/>
    <p:sldId id="275" r:id="rId30"/>
    <p:sldId id="276" r:id="rId3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F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>
      <p:cViewPr varScale="1">
        <p:scale>
          <a:sx n="68" d="100"/>
          <a:sy n="68" d="100"/>
        </p:scale>
        <p:origin x="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300"/>
            </a:lvl1pPr>
          </a:lstStyle>
          <a:p>
            <a:fld id="{8595764B-E7A6-45EB-85C6-17455F824F41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5283200" cy="3444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4"/>
            <a:ext cx="5283200" cy="3444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300"/>
            </a:lvl1pPr>
          </a:lstStyle>
          <a:p>
            <a:fld id="{3CE081F1-AF9B-4B0C-9056-52814408B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3183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672455" cy="6850380"/>
          </a:xfrm>
          <a:custGeom>
            <a:avLst/>
            <a:gdLst/>
            <a:ahLst/>
            <a:cxnLst/>
            <a:rect l="l" t="t" r="r" b="b"/>
            <a:pathLst>
              <a:path w="5672455" h="6850380">
                <a:moveTo>
                  <a:pt x="1841754" y="6850126"/>
                </a:moveTo>
                <a:lnTo>
                  <a:pt x="0" y="5009134"/>
                </a:lnTo>
                <a:lnTo>
                  <a:pt x="0" y="6850126"/>
                </a:lnTo>
                <a:lnTo>
                  <a:pt x="1841754" y="6850126"/>
                </a:lnTo>
                <a:close/>
              </a:path>
              <a:path w="5672455" h="6850380">
                <a:moveTo>
                  <a:pt x="5672201" y="0"/>
                </a:moveTo>
                <a:lnTo>
                  <a:pt x="3831336" y="0"/>
                </a:lnTo>
                <a:lnTo>
                  <a:pt x="5672201" y="1841881"/>
                </a:lnTo>
                <a:lnTo>
                  <a:pt x="5672201" y="0"/>
                </a:lnTo>
                <a:close/>
              </a:path>
            </a:pathLst>
          </a:custGeom>
          <a:solidFill>
            <a:srgbClr val="C59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72201" y="126"/>
            <a:ext cx="6519545" cy="1840864"/>
          </a:xfrm>
          <a:custGeom>
            <a:avLst/>
            <a:gdLst/>
            <a:ahLst/>
            <a:cxnLst/>
            <a:rect l="l" t="t" r="r" b="b"/>
            <a:pathLst>
              <a:path w="6519545" h="1840864">
                <a:moveTo>
                  <a:pt x="6519291" y="0"/>
                </a:moveTo>
                <a:lnTo>
                  <a:pt x="0" y="0"/>
                </a:lnTo>
                <a:lnTo>
                  <a:pt x="0" y="1840864"/>
                </a:lnTo>
                <a:lnTo>
                  <a:pt x="6519291" y="1840864"/>
                </a:lnTo>
                <a:lnTo>
                  <a:pt x="6519291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9740" y="5846064"/>
            <a:ext cx="257555" cy="2529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3583" y="6143244"/>
            <a:ext cx="1229868" cy="1432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3280" y="5922009"/>
            <a:ext cx="286258" cy="38115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0320" y="6118859"/>
            <a:ext cx="76072" cy="838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750" y="2548254"/>
            <a:ext cx="10588498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22755" y="4302632"/>
            <a:ext cx="9746488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72D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861F-C770-49C3-B2E2-4F91E075D310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CC136-4E00-4E53-88C5-B6EBEB2EE38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A8CE8-D3EE-49C0-AFE2-A1E1F8BF8EC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8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F5BEC-BFF8-4FC7-B8D1-EA049A9508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B3045-204C-467D-9288-7234BBFA75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1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24D92-CF6E-4BF9-9B2D-50109A5171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1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402D6-AB04-4925-A131-C84290EE6A2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5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B7724-F45A-441F-8C64-49E6CB70361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1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0469" y="5846586"/>
            <a:ext cx="256427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2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2E0DE-6382-4FAE-B9A4-8116A1984B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53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D41DF-194C-442D-86DC-C5B7B0FBA87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31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84EBB-E5B1-43A4-8135-73E89849FBE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50"/>
            <a:ext cx="4702997" cy="67939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6188-2EF4-478B-B710-FCFF1879E22E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77799-0079-4AB8-AE9A-AA148195E82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4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0B3A1-4208-46FB-A145-9950506FA99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17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8AA-A599-4E4B-8E45-2C3B72DDC5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12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EE2E2-9170-439C-98D6-DEB458D1CE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71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FB1C2-12D3-4815-BB64-3E9F484B70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053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BAFC9-9210-4631-B3E7-1C5D9E4E3A8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19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81D14-8CCA-4E01-8549-3743E4452CB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87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EF535-404F-491A-B65D-ACCC7606957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5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784B-309B-4F51-8D05-FA41B85771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21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0469" y="5846586"/>
            <a:ext cx="256427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82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BAB9E-C664-4E51-85CA-113CC97702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03EE-5331-4B5D-8E8E-E0AEEECDF3F7}" type="datetime1">
              <a:rPr lang="en-US" smtClean="0"/>
              <a:t>6/8/2023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BA60-DE67-4429-A3F6-1B78AA29D29E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954D-7D58-4D1A-96B6-3D38B15891F2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8885-C0BC-486B-80DC-0CE98691195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5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ADFE6-815C-4288-90E2-87BC880D9F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5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D7D5B-AF99-4552-B1FD-D8E46E0A50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6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433AB-5CFE-4038-B0F5-BEEBD6353E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489" y="200990"/>
            <a:ext cx="9447021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CC3B-F931-44E3-8A9C-AD5D0CD20D03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4A59B-C55B-4C7D-A990-D4CFFA0E5A9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6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CAAD9-04E1-4CF0-8109-704081267D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6/8/2023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E80AA-5522-4A6F-909A-8BABC1F52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hyperlink" Target="mailto:INFO@FPPRT.RU" TargetMode="External"/><Relationship Id="rId12" Type="http://schemas.openxmlformats.org/officeDocument/2006/relationships/image" Target="../media/image46.png"/><Relationship Id="rId17" Type="http://schemas.openxmlformats.org/officeDocument/2006/relationships/image" Target="../media/image30.png"/><Relationship Id="rId2" Type="http://schemas.openxmlformats.org/officeDocument/2006/relationships/image" Target="../media/image37.jp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3709" y="2548254"/>
            <a:ext cx="5336540" cy="17316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b="1" spc="25" dirty="0">
                <a:solidFill>
                  <a:srgbClr val="E84E21"/>
                </a:solidFill>
                <a:latin typeface="Calibri"/>
                <a:cs typeface="Calibri"/>
              </a:rPr>
              <a:t>ФОНД</a:t>
            </a:r>
            <a:r>
              <a:rPr sz="3700" b="1" spc="-15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700" b="1" spc="5" dirty="0">
                <a:solidFill>
                  <a:srgbClr val="E84E21"/>
                </a:solidFill>
                <a:latin typeface="Calibri"/>
                <a:cs typeface="Calibri"/>
              </a:rPr>
              <a:t>ПОДДЕРЖКИ</a:t>
            </a:r>
            <a:endParaRPr sz="3700">
              <a:latin typeface="Calibri"/>
              <a:cs typeface="Calibri"/>
            </a:endParaRPr>
          </a:p>
          <a:p>
            <a:pPr marL="12700" marR="5080">
              <a:lnSpc>
                <a:spcPts val="4480"/>
              </a:lnSpc>
              <a:spcBef>
                <a:spcPts val="100"/>
              </a:spcBef>
            </a:pPr>
            <a:r>
              <a:rPr sz="3700" b="1" spc="25" dirty="0">
                <a:solidFill>
                  <a:srgbClr val="E84E21"/>
                </a:solidFill>
                <a:latin typeface="Calibri"/>
                <a:cs typeface="Calibri"/>
              </a:rPr>
              <a:t>ПР</a:t>
            </a:r>
            <a:r>
              <a:rPr sz="3700" b="1" spc="20" dirty="0">
                <a:solidFill>
                  <a:srgbClr val="E84E21"/>
                </a:solidFill>
                <a:latin typeface="Calibri"/>
                <a:cs typeface="Calibri"/>
              </a:rPr>
              <a:t>ЕД</a:t>
            </a:r>
            <a:r>
              <a:rPr sz="3700" b="1" spc="35" dirty="0">
                <a:solidFill>
                  <a:srgbClr val="E84E21"/>
                </a:solidFill>
                <a:latin typeface="Calibri"/>
                <a:cs typeface="Calibri"/>
              </a:rPr>
              <a:t>П</a:t>
            </a:r>
            <a:r>
              <a:rPr sz="3700" b="1" spc="25" dirty="0">
                <a:solidFill>
                  <a:srgbClr val="E84E21"/>
                </a:solidFill>
                <a:latin typeface="Calibri"/>
                <a:cs typeface="Calibri"/>
              </a:rPr>
              <a:t>Р</a:t>
            </a:r>
            <a:r>
              <a:rPr sz="3700" b="1" spc="20" dirty="0">
                <a:solidFill>
                  <a:srgbClr val="E84E21"/>
                </a:solidFill>
                <a:latin typeface="Calibri"/>
                <a:cs typeface="Calibri"/>
              </a:rPr>
              <a:t>ИНИМ</a:t>
            </a:r>
            <a:r>
              <a:rPr sz="3700" b="1" spc="-215" dirty="0">
                <a:solidFill>
                  <a:srgbClr val="E84E21"/>
                </a:solidFill>
                <a:latin typeface="Calibri"/>
                <a:cs typeface="Calibri"/>
              </a:rPr>
              <a:t>А</a:t>
            </a:r>
            <a:r>
              <a:rPr sz="3700" b="1" spc="20" dirty="0">
                <a:solidFill>
                  <a:srgbClr val="E84E21"/>
                </a:solidFill>
                <a:latin typeface="Calibri"/>
                <a:cs typeface="Calibri"/>
              </a:rPr>
              <a:t>Т</a:t>
            </a:r>
            <a:r>
              <a:rPr sz="3700" b="1" spc="-10" dirty="0">
                <a:solidFill>
                  <a:srgbClr val="E84E21"/>
                </a:solidFill>
                <a:latin typeface="Calibri"/>
                <a:cs typeface="Calibri"/>
              </a:rPr>
              <a:t>Е</a:t>
            </a:r>
            <a:r>
              <a:rPr sz="3700" b="1" spc="20" dirty="0">
                <a:solidFill>
                  <a:srgbClr val="E84E21"/>
                </a:solidFill>
                <a:latin typeface="Calibri"/>
                <a:cs typeface="Calibri"/>
              </a:rPr>
              <a:t>Л</a:t>
            </a:r>
            <a:r>
              <a:rPr sz="3700" b="1" spc="25" dirty="0">
                <a:solidFill>
                  <a:srgbClr val="E84E21"/>
                </a:solidFill>
                <a:latin typeface="Calibri"/>
                <a:cs typeface="Calibri"/>
              </a:rPr>
              <a:t>Ь</a:t>
            </a:r>
            <a:r>
              <a:rPr sz="3700" b="1" spc="10" dirty="0">
                <a:solidFill>
                  <a:srgbClr val="E84E21"/>
                </a:solidFill>
                <a:latin typeface="Calibri"/>
                <a:cs typeface="Calibri"/>
              </a:rPr>
              <a:t>С</a:t>
            </a:r>
            <a:r>
              <a:rPr sz="3700" b="1" spc="25" dirty="0">
                <a:solidFill>
                  <a:srgbClr val="E84E21"/>
                </a:solidFill>
                <a:latin typeface="Calibri"/>
                <a:cs typeface="Calibri"/>
              </a:rPr>
              <a:t>Т</a:t>
            </a:r>
            <a:r>
              <a:rPr sz="3700" b="1" spc="-30" dirty="0">
                <a:solidFill>
                  <a:srgbClr val="E84E21"/>
                </a:solidFill>
                <a:latin typeface="Calibri"/>
                <a:cs typeface="Calibri"/>
              </a:rPr>
              <a:t>В</a:t>
            </a:r>
            <a:r>
              <a:rPr sz="3700" b="1" spc="10" dirty="0">
                <a:solidFill>
                  <a:srgbClr val="E84E21"/>
                </a:solidFill>
                <a:latin typeface="Calibri"/>
                <a:cs typeface="Calibri"/>
              </a:rPr>
              <a:t>А  </a:t>
            </a:r>
            <a:r>
              <a:rPr sz="3700" b="1" spc="15" dirty="0">
                <a:solidFill>
                  <a:srgbClr val="E84E21"/>
                </a:solidFill>
                <a:latin typeface="Calibri"/>
                <a:cs typeface="Calibri"/>
              </a:rPr>
              <a:t>РЕСПУБЛИКИ</a:t>
            </a:r>
            <a:r>
              <a:rPr sz="3700" b="1" spc="-40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700" b="1" spc="-90" dirty="0">
                <a:solidFill>
                  <a:srgbClr val="E84E21"/>
                </a:solidFill>
                <a:latin typeface="Calibri"/>
                <a:cs typeface="Calibri"/>
              </a:rPr>
              <a:t>ТАТАРСТАН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881245" marR="5080">
              <a:lnSpc>
                <a:spcPts val="2870"/>
              </a:lnSpc>
              <a:spcBef>
                <a:spcPts val="200"/>
              </a:spcBef>
            </a:pPr>
            <a:r>
              <a:rPr spc="-10" dirty="0"/>
              <a:t>Меры</a:t>
            </a:r>
            <a:r>
              <a:rPr spc="-85" dirty="0"/>
              <a:t> </a:t>
            </a:r>
            <a:r>
              <a:rPr spc="-20" dirty="0"/>
              <a:t>поддержки</a:t>
            </a:r>
            <a:r>
              <a:rPr spc="-110" dirty="0"/>
              <a:t> </a:t>
            </a:r>
            <a:r>
              <a:rPr spc="-30" dirty="0"/>
              <a:t>предпринимателей </a:t>
            </a:r>
            <a:r>
              <a:rPr spc="-52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5" dirty="0"/>
              <a:t>2023</a:t>
            </a:r>
            <a:r>
              <a:rPr spc="-45" dirty="0"/>
              <a:t> </a:t>
            </a:r>
            <a:r>
              <a:rPr spc="-60" dirty="0"/>
              <a:t>году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79709" y="5901639"/>
            <a:ext cx="1355725" cy="387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35"/>
              </a:spcBef>
            </a:pPr>
            <a:r>
              <a:rPr sz="1150" spc="-10" dirty="0">
                <a:solidFill>
                  <a:srgbClr val="672D17"/>
                </a:solidFill>
                <a:latin typeface="Calibri"/>
                <a:cs typeface="Calibri"/>
              </a:rPr>
              <a:t>Ц</a:t>
            </a:r>
            <a:r>
              <a:rPr sz="1150" dirty="0">
                <a:solidFill>
                  <a:srgbClr val="672D17"/>
                </a:solidFill>
                <a:latin typeface="Calibri"/>
                <a:cs typeface="Calibri"/>
              </a:rPr>
              <a:t>и</a:t>
            </a:r>
            <a:r>
              <a:rPr sz="1150" spc="-5" dirty="0">
                <a:solidFill>
                  <a:srgbClr val="672D17"/>
                </a:solidFill>
                <a:latin typeface="Calibri"/>
                <a:cs typeface="Calibri"/>
              </a:rPr>
              <a:t>фр</a:t>
            </a:r>
            <a:r>
              <a:rPr sz="1150" spc="-20" dirty="0">
                <a:solidFill>
                  <a:srgbClr val="672D17"/>
                </a:solidFill>
                <a:latin typeface="Calibri"/>
                <a:cs typeface="Calibri"/>
              </a:rPr>
              <a:t>о</a:t>
            </a:r>
            <a:r>
              <a:rPr sz="1150" spc="-15" dirty="0">
                <a:solidFill>
                  <a:srgbClr val="672D17"/>
                </a:solidFill>
                <a:latin typeface="Calibri"/>
                <a:cs typeface="Calibri"/>
              </a:rPr>
              <a:t>в</a:t>
            </a:r>
            <a:r>
              <a:rPr sz="1150" spc="-25" dirty="0">
                <a:solidFill>
                  <a:srgbClr val="672D17"/>
                </a:solidFill>
                <a:latin typeface="Calibri"/>
                <a:cs typeface="Calibri"/>
              </a:rPr>
              <a:t>а</a:t>
            </a:r>
            <a:r>
              <a:rPr sz="1150" spc="15" dirty="0">
                <a:solidFill>
                  <a:srgbClr val="672D17"/>
                </a:solidFill>
                <a:latin typeface="Calibri"/>
                <a:cs typeface="Calibri"/>
              </a:rPr>
              <a:t>я</a:t>
            </a:r>
            <a:r>
              <a:rPr sz="1150" spc="-8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672D17"/>
                </a:solidFill>
                <a:latin typeface="Calibri"/>
                <a:cs typeface="Calibri"/>
              </a:rPr>
              <a:t>пл</a:t>
            </a:r>
            <a:r>
              <a:rPr sz="1150" spc="-15" dirty="0">
                <a:solidFill>
                  <a:srgbClr val="672D17"/>
                </a:solidFill>
                <a:latin typeface="Calibri"/>
                <a:cs typeface="Calibri"/>
              </a:rPr>
              <a:t>а</a:t>
            </a:r>
            <a:r>
              <a:rPr sz="1150" spc="-30" dirty="0">
                <a:solidFill>
                  <a:srgbClr val="672D17"/>
                </a:solidFill>
                <a:latin typeface="Calibri"/>
                <a:cs typeface="Calibri"/>
              </a:rPr>
              <a:t>т</a:t>
            </a:r>
            <a:r>
              <a:rPr sz="1150" spc="-5" dirty="0">
                <a:solidFill>
                  <a:srgbClr val="672D17"/>
                </a:solidFill>
                <a:latin typeface="Calibri"/>
                <a:cs typeface="Calibri"/>
              </a:rPr>
              <a:t>ф</a:t>
            </a:r>
            <a:r>
              <a:rPr sz="1150" spc="-20" dirty="0">
                <a:solidFill>
                  <a:srgbClr val="672D17"/>
                </a:solidFill>
                <a:latin typeface="Calibri"/>
                <a:cs typeface="Calibri"/>
              </a:rPr>
              <a:t>о</a:t>
            </a:r>
            <a:r>
              <a:rPr sz="1150" spc="-5" dirty="0">
                <a:solidFill>
                  <a:srgbClr val="672D17"/>
                </a:solidFill>
                <a:latin typeface="Calibri"/>
                <a:cs typeface="Calibri"/>
              </a:rPr>
              <a:t>р</a:t>
            </a:r>
            <a:r>
              <a:rPr sz="1150" spc="-15" dirty="0">
                <a:solidFill>
                  <a:srgbClr val="672D17"/>
                </a:solidFill>
                <a:latin typeface="Calibri"/>
                <a:cs typeface="Calibri"/>
              </a:rPr>
              <a:t>м</a:t>
            </a:r>
            <a:r>
              <a:rPr sz="1150" spc="15" dirty="0">
                <a:solidFill>
                  <a:srgbClr val="672D17"/>
                </a:solidFill>
                <a:latin typeface="Calibri"/>
                <a:cs typeface="Calibri"/>
              </a:rPr>
              <a:t>а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</a:pPr>
            <a:r>
              <a:rPr sz="1200" spc="-30" dirty="0">
                <a:solidFill>
                  <a:srgbClr val="672D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72555" y="5710428"/>
            <a:ext cx="5995670" cy="1005840"/>
            <a:chOff x="5972555" y="5710428"/>
            <a:chExt cx="5995670" cy="10058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327" y="6015229"/>
              <a:ext cx="126492" cy="579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900" y="6015228"/>
              <a:ext cx="990600" cy="2484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82584" y="6111240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45847" y="241"/>
                  </a:moveTo>
                  <a:lnTo>
                    <a:pt x="0" y="241"/>
                  </a:lnTo>
                  <a:lnTo>
                    <a:pt x="0" y="9715"/>
                  </a:lnTo>
                  <a:lnTo>
                    <a:pt x="18034" y="9715"/>
                  </a:lnTo>
                  <a:lnTo>
                    <a:pt x="18034" y="55753"/>
                  </a:lnTo>
                  <a:lnTo>
                    <a:pt x="27813" y="55753"/>
                  </a:lnTo>
                  <a:lnTo>
                    <a:pt x="27813" y="9715"/>
                  </a:lnTo>
                  <a:lnTo>
                    <a:pt x="45847" y="9715"/>
                  </a:lnTo>
                  <a:lnTo>
                    <a:pt x="45847" y="241"/>
                  </a:lnTo>
                  <a:close/>
                </a:path>
                <a:path w="91440" h="56514">
                  <a:moveTo>
                    <a:pt x="91440" y="39636"/>
                  </a:moveTo>
                  <a:lnTo>
                    <a:pt x="81661" y="26644"/>
                  </a:lnTo>
                  <a:lnTo>
                    <a:pt x="81661" y="34455"/>
                  </a:lnTo>
                  <a:lnTo>
                    <a:pt x="81661" y="44424"/>
                  </a:lnTo>
                  <a:lnTo>
                    <a:pt x="77978" y="47218"/>
                  </a:lnTo>
                  <a:lnTo>
                    <a:pt x="68707" y="47218"/>
                  </a:lnTo>
                  <a:lnTo>
                    <a:pt x="65024" y="46824"/>
                  </a:lnTo>
                  <a:lnTo>
                    <a:pt x="65024" y="32054"/>
                  </a:lnTo>
                  <a:lnTo>
                    <a:pt x="77978" y="32054"/>
                  </a:lnTo>
                  <a:lnTo>
                    <a:pt x="81661" y="34455"/>
                  </a:lnTo>
                  <a:lnTo>
                    <a:pt x="81661" y="26644"/>
                  </a:lnTo>
                  <a:lnTo>
                    <a:pt x="81661" y="26479"/>
                  </a:lnTo>
                  <a:lnTo>
                    <a:pt x="84836" y="24460"/>
                  </a:lnTo>
                  <a:lnTo>
                    <a:pt x="85725" y="23533"/>
                  </a:lnTo>
                  <a:lnTo>
                    <a:pt x="87376" y="21691"/>
                  </a:lnTo>
                  <a:lnTo>
                    <a:pt x="89027" y="18161"/>
                  </a:lnTo>
                  <a:lnTo>
                    <a:pt x="89662" y="13804"/>
                  </a:lnTo>
                  <a:lnTo>
                    <a:pt x="88696" y="9410"/>
                  </a:lnTo>
                  <a:lnTo>
                    <a:pt x="88646" y="8382"/>
                  </a:lnTo>
                  <a:lnTo>
                    <a:pt x="85471" y="4000"/>
                  </a:lnTo>
                  <a:lnTo>
                    <a:pt x="79883" y="1130"/>
                  </a:lnTo>
                  <a:lnTo>
                    <a:pt x="79883" y="9169"/>
                  </a:lnTo>
                  <a:lnTo>
                    <a:pt x="79883" y="11557"/>
                  </a:lnTo>
                  <a:lnTo>
                    <a:pt x="79883" y="21221"/>
                  </a:lnTo>
                  <a:lnTo>
                    <a:pt x="76073" y="23533"/>
                  </a:lnTo>
                  <a:lnTo>
                    <a:pt x="65024" y="23533"/>
                  </a:lnTo>
                  <a:lnTo>
                    <a:pt x="65024" y="9410"/>
                  </a:lnTo>
                  <a:lnTo>
                    <a:pt x="66802" y="9245"/>
                  </a:lnTo>
                  <a:lnTo>
                    <a:pt x="68834" y="9169"/>
                  </a:lnTo>
                  <a:lnTo>
                    <a:pt x="76327" y="9169"/>
                  </a:lnTo>
                  <a:lnTo>
                    <a:pt x="79883" y="11557"/>
                  </a:lnTo>
                  <a:lnTo>
                    <a:pt x="79883" y="9169"/>
                  </a:lnTo>
                  <a:lnTo>
                    <a:pt x="79756" y="1066"/>
                  </a:lnTo>
                  <a:lnTo>
                    <a:pt x="71247" y="0"/>
                  </a:lnTo>
                  <a:lnTo>
                    <a:pt x="66802" y="38"/>
                  </a:lnTo>
                  <a:lnTo>
                    <a:pt x="58166" y="254"/>
                  </a:lnTo>
                  <a:lnTo>
                    <a:pt x="55245" y="393"/>
                  </a:lnTo>
                  <a:lnTo>
                    <a:pt x="55245" y="55994"/>
                  </a:lnTo>
                  <a:lnTo>
                    <a:pt x="58293" y="56146"/>
                  </a:lnTo>
                  <a:lnTo>
                    <a:pt x="62230" y="56286"/>
                  </a:lnTo>
                  <a:lnTo>
                    <a:pt x="66548" y="56362"/>
                  </a:lnTo>
                  <a:lnTo>
                    <a:pt x="70739" y="56388"/>
                  </a:lnTo>
                  <a:lnTo>
                    <a:pt x="78994" y="55384"/>
                  </a:lnTo>
                  <a:lnTo>
                    <a:pt x="85471" y="52324"/>
                  </a:lnTo>
                  <a:lnTo>
                    <a:pt x="89789" y="47218"/>
                  </a:lnTo>
                  <a:lnTo>
                    <a:pt x="89839" y="46824"/>
                  </a:lnTo>
                  <a:lnTo>
                    <a:pt x="91440" y="39636"/>
                  </a:lnTo>
                  <a:close/>
                </a:path>
              </a:pathLst>
            </a:custGeom>
            <a:solidFill>
              <a:srgbClr val="67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0120" y="6207253"/>
              <a:ext cx="45718" cy="548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581390" y="611125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56134" y="56388"/>
                  </a:moveTo>
                  <a:lnTo>
                    <a:pt x="50038" y="42011"/>
                  </a:lnTo>
                  <a:lnTo>
                    <a:pt x="46101" y="32766"/>
                  </a:lnTo>
                  <a:lnTo>
                    <a:pt x="36068" y="8572"/>
                  </a:lnTo>
                  <a:lnTo>
                    <a:pt x="36068" y="32766"/>
                  </a:lnTo>
                  <a:lnTo>
                    <a:pt x="19558" y="32766"/>
                  </a:lnTo>
                  <a:lnTo>
                    <a:pt x="27813" y="12776"/>
                  </a:lnTo>
                  <a:lnTo>
                    <a:pt x="36068" y="32766"/>
                  </a:lnTo>
                  <a:lnTo>
                    <a:pt x="36068" y="8572"/>
                  </a:lnTo>
                  <a:lnTo>
                    <a:pt x="32385" y="0"/>
                  </a:lnTo>
                  <a:lnTo>
                    <a:pt x="23749" y="0"/>
                  </a:lnTo>
                  <a:lnTo>
                    <a:pt x="0" y="56388"/>
                  </a:lnTo>
                  <a:lnTo>
                    <a:pt x="9906" y="56388"/>
                  </a:lnTo>
                  <a:lnTo>
                    <a:pt x="15875" y="42011"/>
                  </a:lnTo>
                  <a:lnTo>
                    <a:pt x="39751" y="42011"/>
                  </a:lnTo>
                  <a:lnTo>
                    <a:pt x="45593" y="56388"/>
                  </a:lnTo>
                  <a:lnTo>
                    <a:pt x="56134" y="56388"/>
                  </a:lnTo>
                  <a:close/>
                </a:path>
              </a:pathLst>
            </a:custGeom>
            <a:solidFill>
              <a:srgbClr val="67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2716" y="6204216"/>
              <a:ext cx="56515" cy="86995"/>
            </a:xfrm>
            <a:custGeom>
              <a:avLst/>
              <a:gdLst/>
              <a:ahLst/>
              <a:cxnLst/>
              <a:rect l="l" t="t" r="r" b="b"/>
              <a:pathLst>
                <a:path w="56515" h="86995">
                  <a:moveTo>
                    <a:pt x="28066" y="0"/>
                  </a:moveTo>
                  <a:lnTo>
                    <a:pt x="0" y="28092"/>
                  </a:lnTo>
                  <a:lnTo>
                    <a:pt x="28066" y="86867"/>
                  </a:lnTo>
                  <a:lnTo>
                    <a:pt x="56006" y="28092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0463" y="6042660"/>
              <a:ext cx="38098" cy="381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96456" y="5925312"/>
              <a:ext cx="196850" cy="280670"/>
            </a:xfrm>
            <a:custGeom>
              <a:avLst/>
              <a:gdLst/>
              <a:ahLst/>
              <a:cxnLst/>
              <a:rect l="l" t="t" r="r" b="b"/>
              <a:pathLst>
                <a:path w="196850" h="280670">
                  <a:moveTo>
                    <a:pt x="167894" y="138595"/>
                  </a:moveTo>
                  <a:lnTo>
                    <a:pt x="147320" y="81508"/>
                  </a:lnTo>
                  <a:lnTo>
                    <a:pt x="127025" y="59220"/>
                  </a:lnTo>
                  <a:lnTo>
                    <a:pt x="127025" y="137248"/>
                  </a:lnTo>
                  <a:lnTo>
                    <a:pt x="127025" y="138595"/>
                  </a:lnTo>
                  <a:lnTo>
                    <a:pt x="124460" y="162039"/>
                  </a:lnTo>
                  <a:lnTo>
                    <a:pt x="118618" y="186855"/>
                  </a:lnTo>
                  <a:lnTo>
                    <a:pt x="112395" y="206768"/>
                  </a:lnTo>
                  <a:lnTo>
                    <a:pt x="109093" y="216344"/>
                  </a:lnTo>
                  <a:lnTo>
                    <a:pt x="83947" y="191223"/>
                  </a:lnTo>
                  <a:lnTo>
                    <a:pt x="58801" y="216344"/>
                  </a:lnTo>
                  <a:lnTo>
                    <a:pt x="55372" y="206768"/>
                  </a:lnTo>
                  <a:lnTo>
                    <a:pt x="49276" y="186855"/>
                  </a:lnTo>
                  <a:lnTo>
                    <a:pt x="43434" y="162039"/>
                  </a:lnTo>
                  <a:lnTo>
                    <a:pt x="40640" y="137668"/>
                  </a:lnTo>
                  <a:lnTo>
                    <a:pt x="46990" y="111010"/>
                  </a:lnTo>
                  <a:lnTo>
                    <a:pt x="61214" y="91236"/>
                  </a:lnTo>
                  <a:lnTo>
                    <a:pt x="75819" y="78676"/>
                  </a:lnTo>
                  <a:lnTo>
                    <a:pt x="83947" y="73621"/>
                  </a:lnTo>
                  <a:lnTo>
                    <a:pt x="91948" y="78676"/>
                  </a:lnTo>
                  <a:lnTo>
                    <a:pt x="106680" y="91236"/>
                  </a:lnTo>
                  <a:lnTo>
                    <a:pt x="120777" y="111010"/>
                  </a:lnTo>
                  <a:lnTo>
                    <a:pt x="127025" y="137248"/>
                  </a:lnTo>
                  <a:lnTo>
                    <a:pt x="127025" y="59220"/>
                  </a:lnTo>
                  <a:lnTo>
                    <a:pt x="108331" y="43891"/>
                  </a:lnTo>
                  <a:lnTo>
                    <a:pt x="92202" y="33248"/>
                  </a:lnTo>
                  <a:lnTo>
                    <a:pt x="83947" y="28651"/>
                  </a:lnTo>
                  <a:lnTo>
                    <a:pt x="75692" y="33248"/>
                  </a:lnTo>
                  <a:lnTo>
                    <a:pt x="39751" y="60134"/>
                  </a:lnTo>
                  <a:lnTo>
                    <a:pt x="20447" y="81508"/>
                  </a:lnTo>
                  <a:lnTo>
                    <a:pt x="5842" y="107784"/>
                  </a:lnTo>
                  <a:lnTo>
                    <a:pt x="0" y="138595"/>
                  </a:lnTo>
                  <a:lnTo>
                    <a:pt x="7239" y="184404"/>
                  </a:lnTo>
                  <a:lnTo>
                    <a:pt x="22860" y="230403"/>
                  </a:lnTo>
                  <a:lnTo>
                    <a:pt x="38735" y="265874"/>
                  </a:lnTo>
                  <a:lnTo>
                    <a:pt x="45847" y="280073"/>
                  </a:lnTo>
                  <a:lnTo>
                    <a:pt x="83947" y="242011"/>
                  </a:lnTo>
                  <a:lnTo>
                    <a:pt x="121920" y="280073"/>
                  </a:lnTo>
                  <a:lnTo>
                    <a:pt x="142113" y="242011"/>
                  </a:lnTo>
                  <a:lnTo>
                    <a:pt x="154305" y="216344"/>
                  </a:lnTo>
                  <a:lnTo>
                    <a:pt x="167132" y="172415"/>
                  </a:lnTo>
                  <a:lnTo>
                    <a:pt x="167894" y="138595"/>
                  </a:lnTo>
                  <a:close/>
                </a:path>
                <a:path w="196850" h="280670">
                  <a:moveTo>
                    <a:pt x="196469" y="28651"/>
                  </a:moveTo>
                  <a:lnTo>
                    <a:pt x="167894" y="0"/>
                  </a:lnTo>
                  <a:lnTo>
                    <a:pt x="139192" y="28651"/>
                  </a:lnTo>
                  <a:lnTo>
                    <a:pt x="167894" y="57302"/>
                  </a:lnTo>
                  <a:lnTo>
                    <a:pt x="196469" y="28651"/>
                  </a:lnTo>
                  <a:close/>
                </a:path>
              </a:pathLst>
            </a:custGeom>
            <a:solidFill>
              <a:srgbClr val="C592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2531" y="5981700"/>
              <a:ext cx="86866" cy="1219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7375" y="6016752"/>
              <a:ext cx="94488" cy="88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7647" y="6018276"/>
              <a:ext cx="97534" cy="853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5999" y="6071616"/>
              <a:ext cx="88390" cy="134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6583" y="6118860"/>
              <a:ext cx="77724" cy="853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4975" y="6117336"/>
              <a:ext cx="71627" cy="88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1759" y="6117336"/>
              <a:ext cx="80770" cy="883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54723" y="6117336"/>
              <a:ext cx="77722" cy="883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9047" y="6251448"/>
              <a:ext cx="530351" cy="518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2555" y="5710428"/>
              <a:ext cx="5995415" cy="1005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545582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58261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452" y="316738"/>
            <a:ext cx="3342982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Самозанятые граждане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07974"/>
              </p:ext>
            </p:extLst>
          </p:nvPr>
        </p:nvGraphicFramePr>
        <p:xfrm>
          <a:off x="578650" y="872492"/>
          <a:ext cx="10914215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2924239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1969886626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590819449"/>
                    </a:ext>
                  </a:extLst>
                </a:gridCol>
              </a:tblGrid>
              <a:tr h="17137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246937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05546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Агрызский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Азнакаевский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Аксубаевский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Актанышский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Алексеевский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Алькеевский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Альметьевский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Апастовский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Атнинский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Бавлинский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Балтасинский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Бугульминский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Верхнеуслонский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70609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Высокогорский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63688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028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8" y="234695"/>
            <a:ext cx="6545582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56737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458" y="320118"/>
            <a:ext cx="3602174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Самозанятые граждане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66805"/>
              </p:ext>
            </p:extLst>
          </p:nvPr>
        </p:nvGraphicFramePr>
        <p:xfrm>
          <a:off x="578650" y="872492"/>
          <a:ext cx="10914215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2924239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1969886626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590819449"/>
                    </a:ext>
                  </a:extLst>
                </a:gridCol>
              </a:tblGrid>
              <a:tr h="17137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246937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05546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Дрожжановский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Елабужский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Зеленодольский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Кайбицкий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Камско-Устьинский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Кукморский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Лаишевский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Лениногорский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Мамадышский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Менделеевский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Мензелинский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Муслюмовский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Новошешминский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70609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Нурлатский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63688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214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469382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56737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52" y="304678"/>
            <a:ext cx="3209580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Самозанятые граждане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46045"/>
              </p:ext>
            </p:extLst>
          </p:nvPr>
        </p:nvGraphicFramePr>
        <p:xfrm>
          <a:off x="578650" y="872492"/>
          <a:ext cx="10914215" cy="51047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2924239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1969886626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590819449"/>
                    </a:ext>
                  </a:extLst>
                </a:gridCol>
              </a:tblGrid>
              <a:tr h="17137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246937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05546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Пестречинский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Рыбно-Слободский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Сабинский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Сармановский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Тетюшский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Тукаевский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Тюлячинский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Черемшанский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Чистопольский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Ютазинский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Казань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Набережные Челны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4286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86981" y="1374953"/>
            <a:ext cx="40290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>
                <a:solidFill>
                  <a:srgbClr val="1D1D1B"/>
                </a:solidFill>
                <a:cs typeface="Calibri"/>
              </a:rPr>
              <a:t>ПРОВЕДЕНИЕ</a:t>
            </a:r>
            <a:r>
              <a:rPr lang="ru-RU" sz="2000" b="1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000" b="1" spc="-10" dirty="0">
                <a:solidFill>
                  <a:srgbClr val="1D1D1B"/>
                </a:solidFill>
                <a:cs typeface="Calibri"/>
              </a:rPr>
              <a:t>ПАТЕНТНОГО</a:t>
            </a:r>
            <a:r>
              <a:rPr lang="ru-RU" sz="2000" b="1" spc="5" dirty="0">
                <a:solidFill>
                  <a:srgbClr val="1D1D1B"/>
                </a:solidFill>
                <a:cs typeface="Calibri"/>
              </a:rPr>
              <a:t> ПОИСКА</a:t>
            </a:r>
            <a:endParaRPr lang="ru-RU" sz="20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3230" y="2111426"/>
            <a:ext cx="4798060" cy="14947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Финансирование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 </a:t>
            </a:r>
            <a:r>
              <a:rPr sz="1800" spc="-20" dirty="0">
                <a:latin typeface="Calibri"/>
                <a:cs typeface="Calibri"/>
              </a:rPr>
              <a:t>одного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патентного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800" spc="-10" dirty="0">
                <a:latin typeface="Calibri"/>
                <a:cs typeface="Calibri"/>
              </a:rPr>
              <a:t>поиска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ГОСТ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Р.15.011–96</a:t>
            </a:r>
            <a:endParaRPr sz="1800">
              <a:latin typeface="Calibri"/>
              <a:cs typeface="Calibri"/>
            </a:endParaRPr>
          </a:p>
          <a:p>
            <a:pPr marL="68580" marR="63500" algn="ctr">
              <a:lnSpc>
                <a:spcPct val="106700"/>
              </a:lnSpc>
              <a:spcBef>
                <a:spcPts val="10"/>
              </a:spcBef>
            </a:pPr>
            <a:r>
              <a:rPr sz="1800" b="1" spc="-5" dirty="0">
                <a:solidFill>
                  <a:srgbClr val="C69262"/>
                </a:solidFill>
                <a:latin typeface="Calibri"/>
                <a:cs typeface="Calibri"/>
              </a:rPr>
              <a:t>«Система разработки </a:t>
            </a:r>
            <a:r>
              <a:rPr sz="1800" b="1" dirty="0">
                <a:solidFill>
                  <a:srgbClr val="C69262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C69262"/>
                </a:solidFill>
                <a:latin typeface="Calibri"/>
                <a:cs typeface="Calibri"/>
              </a:rPr>
              <a:t>постановки 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продукции </a:t>
            </a:r>
            <a:r>
              <a:rPr sz="1800" b="1" spc="-39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69262"/>
                </a:solidFill>
                <a:latin typeface="Calibri"/>
                <a:cs typeface="Calibri"/>
              </a:rPr>
              <a:t>на</a:t>
            </a:r>
            <a:r>
              <a:rPr sz="1800" b="1" spc="1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производство. Патентные</a:t>
            </a:r>
            <a:r>
              <a:rPr sz="1800" b="1" spc="-1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исследования.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Содержание</a:t>
            </a:r>
            <a:r>
              <a:rPr sz="1800" b="1" spc="-5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69262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69262"/>
                </a:solidFill>
                <a:latin typeface="Calibri"/>
                <a:cs typeface="Calibri"/>
              </a:rPr>
              <a:t>порядок</a:t>
            </a:r>
            <a:r>
              <a:rPr sz="1800" b="1" spc="-3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проведения»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570" y="1381353"/>
            <a:ext cx="502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1D1D1B"/>
                </a:solidFill>
                <a:latin typeface="Calibri"/>
                <a:cs typeface="Calibri"/>
              </a:rPr>
              <a:t>ФИНАНСИРОВАНИЕ СЕРТИФИКАЦИИ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D1D1B"/>
                </a:solidFill>
                <a:latin typeface="Calibri"/>
                <a:cs typeface="Calibri"/>
              </a:rPr>
              <a:t>ПРОДУКЦИИ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885" y="2044039"/>
            <a:ext cx="1663064" cy="14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Оформление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разр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еш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ной 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документации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F4D39"/>
                </a:solidFill>
                <a:latin typeface="Calibri"/>
                <a:cs typeface="Calibri"/>
              </a:rPr>
              <a:t>сертификата </a:t>
            </a:r>
            <a:r>
              <a:rPr sz="1800" b="1" dirty="0">
                <a:solidFill>
                  <a:srgbClr val="DF4D39"/>
                </a:solidFill>
                <a:latin typeface="Calibri"/>
                <a:cs typeface="Calibri"/>
              </a:rPr>
              <a:t>/ </a:t>
            </a:r>
            <a:r>
              <a:rPr sz="1800" b="1" spc="5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DF4D39"/>
                </a:solidFill>
                <a:latin typeface="Calibri"/>
                <a:cs typeface="Calibri"/>
              </a:rPr>
              <a:t>свидетельства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7075" y="802488"/>
            <a:ext cx="5718175" cy="1163320"/>
            <a:chOff x="227075" y="949452"/>
            <a:chExt cx="5718175" cy="1163320"/>
          </a:xfrm>
        </p:grpSpPr>
        <p:sp>
          <p:nvSpPr>
            <p:cNvPr id="9" name="object 9"/>
            <p:cNvSpPr/>
            <p:nvPr/>
          </p:nvSpPr>
          <p:spPr>
            <a:xfrm>
              <a:off x="256031" y="1246632"/>
              <a:ext cx="5660390" cy="836930"/>
            </a:xfrm>
            <a:custGeom>
              <a:avLst/>
              <a:gdLst/>
              <a:ahLst/>
              <a:cxnLst/>
              <a:rect l="l" t="t" r="r" b="b"/>
              <a:pathLst>
                <a:path w="5660390" h="836930">
                  <a:moveTo>
                    <a:pt x="0" y="139445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6" y="0"/>
                  </a:lnTo>
                  <a:lnTo>
                    <a:pt x="5520690" y="0"/>
                  </a:lnTo>
                  <a:lnTo>
                    <a:pt x="5564745" y="7114"/>
                  </a:lnTo>
                  <a:lnTo>
                    <a:pt x="5603022" y="26919"/>
                  </a:lnTo>
                  <a:lnTo>
                    <a:pt x="5633216" y="57113"/>
                  </a:lnTo>
                  <a:lnTo>
                    <a:pt x="5653021" y="95390"/>
                  </a:lnTo>
                  <a:lnTo>
                    <a:pt x="5660135" y="139445"/>
                  </a:lnTo>
                  <a:lnTo>
                    <a:pt x="5660135" y="697229"/>
                  </a:lnTo>
                  <a:lnTo>
                    <a:pt x="5653021" y="741285"/>
                  </a:lnTo>
                  <a:lnTo>
                    <a:pt x="5633216" y="779562"/>
                  </a:lnTo>
                  <a:lnTo>
                    <a:pt x="5603022" y="809756"/>
                  </a:lnTo>
                  <a:lnTo>
                    <a:pt x="5564745" y="829561"/>
                  </a:lnTo>
                  <a:lnTo>
                    <a:pt x="5520690" y="836676"/>
                  </a:lnTo>
                  <a:lnTo>
                    <a:pt x="139446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29"/>
                  </a:lnTo>
                  <a:lnTo>
                    <a:pt x="0" y="139445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4147" y="978408"/>
              <a:ext cx="751840" cy="379730"/>
            </a:xfrm>
            <a:custGeom>
              <a:avLst/>
              <a:gdLst/>
              <a:ahLst/>
              <a:cxnLst/>
              <a:rect l="l" t="t" r="r" b="b"/>
              <a:pathLst>
                <a:path w="751839" h="379730">
                  <a:moveTo>
                    <a:pt x="688086" y="0"/>
                  </a:moveTo>
                  <a:lnTo>
                    <a:pt x="63246" y="0"/>
                  </a:ln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0" y="316229"/>
                  </a:lnTo>
                  <a:lnTo>
                    <a:pt x="4970" y="340846"/>
                  </a:lnTo>
                  <a:lnTo>
                    <a:pt x="18526" y="360949"/>
                  </a:lnTo>
                  <a:lnTo>
                    <a:pt x="38629" y="374505"/>
                  </a:lnTo>
                  <a:lnTo>
                    <a:pt x="63246" y="379475"/>
                  </a:lnTo>
                  <a:lnTo>
                    <a:pt x="688086" y="379475"/>
                  </a:lnTo>
                  <a:lnTo>
                    <a:pt x="712702" y="374505"/>
                  </a:lnTo>
                  <a:lnTo>
                    <a:pt x="732805" y="360949"/>
                  </a:lnTo>
                  <a:lnTo>
                    <a:pt x="746361" y="340846"/>
                  </a:lnTo>
                  <a:lnTo>
                    <a:pt x="751331" y="316229"/>
                  </a:lnTo>
                  <a:lnTo>
                    <a:pt x="751331" y="63245"/>
                  </a:lnTo>
                  <a:lnTo>
                    <a:pt x="746361" y="38629"/>
                  </a:lnTo>
                  <a:lnTo>
                    <a:pt x="732805" y="18526"/>
                  </a:lnTo>
                  <a:lnTo>
                    <a:pt x="712702" y="4970"/>
                  </a:lnTo>
                  <a:lnTo>
                    <a:pt x="688086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4147" y="978408"/>
              <a:ext cx="751840" cy="379730"/>
            </a:xfrm>
            <a:custGeom>
              <a:avLst/>
              <a:gdLst/>
              <a:ahLst/>
              <a:cxnLst/>
              <a:rect l="l" t="t" r="r" b="b"/>
              <a:pathLst>
                <a:path w="751839" h="379730">
                  <a:moveTo>
                    <a:pt x="0" y="63245"/>
                  </a:move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688086" y="0"/>
                  </a:lnTo>
                  <a:lnTo>
                    <a:pt x="712702" y="4970"/>
                  </a:lnTo>
                  <a:lnTo>
                    <a:pt x="732805" y="18526"/>
                  </a:lnTo>
                  <a:lnTo>
                    <a:pt x="746361" y="38629"/>
                  </a:lnTo>
                  <a:lnTo>
                    <a:pt x="751331" y="63245"/>
                  </a:lnTo>
                  <a:lnTo>
                    <a:pt x="751331" y="316229"/>
                  </a:lnTo>
                  <a:lnTo>
                    <a:pt x="746361" y="340846"/>
                  </a:lnTo>
                  <a:lnTo>
                    <a:pt x="732805" y="360949"/>
                  </a:lnTo>
                  <a:lnTo>
                    <a:pt x="712702" y="374505"/>
                  </a:lnTo>
                  <a:lnTo>
                    <a:pt x="688086" y="379475"/>
                  </a:lnTo>
                  <a:lnTo>
                    <a:pt x="63246" y="379475"/>
                  </a:lnTo>
                  <a:lnTo>
                    <a:pt x="38629" y="374505"/>
                  </a:lnTo>
                  <a:lnTo>
                    <a:pt x="18526" y="360949"/>
                  </a:lnTo>
                  <a:lnTo>
                    <a:pt x="4970" y="340846"/>
                  </a:lnTo>
                  <a:lnTo>
                    <a:pt x="0" y="316229"/>
                  </a:lnTo>
                  <a:lnTo>
                    <a:pt x="0" y="63245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00140" y="854712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70320" y="840588"/>
            <a:ext cx="5718175" cy="1164590"/>
            <a:chOff x="6370320" y="987552"/>
            <a:chExt cx="5718175" cy="1164590"/>
          </a:xfrm>
        </p:grpSpPr>
        <p:sp>
          <p:nvSpPr>
            <p:cNvPr id="14" name="object 14"/>
            <p:cNvSpPr/>
            <p:nvPr/>
          </p:nvSpPr>
          <p:spPr>
            <a:xfrm>
              <a:off x="6399276" y="1286256"/>
              <a:ext cx="5660390" cy="836930"/>
            </a:xfrm>
            <a:custGeom>
              <a:avLst/>
              <a:gdLst/>
              <a:ahLst/>
              <a:cxnLst/>
              <a:rect l="l" t="t" r="r" b="b"/>
              <a:pathLst>
                <a:path w="5660390" h="836930">
                  <a:moveTo>
                    <a:pt x="0" y="139446"/>
                  </a:moveTo>
                  <a:lnTo>
                    <a:pt x="7114" y="95390"/>
                  </a:lnTo>
                  <a:lnTo>
                    <a:pt x="26919" y="57113"/>
                  </a:lnTo>
                  <a:lnTo>
                    <a:pt x="57113" y="26919"/>
                  </a:lnTo>
                  <a:lnTo>
                    <a:pt x="95390" y="7114"/>
                  </a:lnTo>
                  <a:lnTo>
                    <a:pt x="139446" y="0"/>
                  </a:lnTo>
                  <a:lnTo>
                    <a:pt x="5520690" y="0"/>
                  </a:lnTo>
                  <a:lnTo>
                    <a:pt x="5564745" y="7114"/>
                  </a:lnTo>
                  <a:lnTo>
                    <a:pt x="5603022" y="26919"/>
                  </a:lnTo>
                  <a:lnTo>
                    <a:pt x="5633216" y="57113"/>
                  </a:lnTo>
                  <a:lnTo>
                    <a:pt x="5653021" y="95390"/>
                  </a:lnTo>
                  <a:lnTo>
                    <a:pt x="5660135" y="139446"/>
                  </a:lnTo>
                  <a:lnTo>
                    <a:pt x="5660135" y="697230"/>
                  </a:lnTo>
                  <a:lnTo>
                    <a:pt x="5653021" y="741285"/>
                  </a:lnTo>
                  <a:lnTo>
                    <a:pt x="5633216" y="779562"/>
                  </a:lnTo>
                  <a:lnTo>
                    <a:pt x="5603022" y="809756"/>
                  </a:lnTo>
                  <a:lnTo>
                    <a:pt x="5564745" y="829561"/>
                  </a:lnTo>
                  <a:lnTo>
                    <a:pt x="5520690" y="836676"/>
                  </a:lnTo>
                  <a:lnTo>
                    <a:pt x="139446" y="836676"/>
                  </a:lnTo>
                  <a:lnTo>
                    <a:pt x="95390" y="829561"/>
                  </a:lnTo>
                  <a:lnTo>
                    <a:pt x="57113" y="809756"/>
                  </a:lnTo>
                  <a:lnTo>
                    <a:pt x="26919" y="779562"/>
                  </a:lnTo>
                  <a:lnTo>
                    <a:pt x="7114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57911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37391" y="1016508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687831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1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1" y="317500"/>
                  </a:lnTo>
                  <a:lnTo>
                    <a:pt x="751331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1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37391" y="1016508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1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1" y="63500"/>
                  </a:lnTo>
                  <a:lnTo>
                    <a:pt x="751331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1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700527" y="2126843"/>
            <a:ext cx="2914015" cy="1297305"/>
          </a:xfrm>
          <a:custGeom>
            <a:avLst/>
            <a:gdLst/>
            <a:ahLst/>
            <a:cxnLst/>
            <a:rect l="l" t="t" r="r" b="b"/>
            <a:pathLst>
              <a:path w="2914015" h="1297304">
                <a:moveTo>
                  <a:pt x="2697734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1080769"/>
                </a:lnTo>
                <a:lnTo>
                  <a:pt x="5708" y="1130332"/>
                </a:lnTo>
                <a:lnTo>
                  <a:pt x="21969" y="1175829"/>
                </a:lnTo>
                <a:lnTo>
                  <a:pt x="47486" y="1215963"/>
                </a:lnTo>
                <a:lnTo>
                  <a:pt x="80960" y="1249437"/>
                </a:lnTo>
                <a:lnTo>
                  <a:pt x="121094" y="1274954"/>
                </a:lnTo>
                <a:lnTo>
                  <a:pt x="166591" y="1291215"/>
                </a:lnTo>
                <a:lnTo>
                  <a:pt x="216154" y="1296924"/>
                </a:lnTo>
                <a:lnTo>
                  <a:pt x="2697734" y="1296924"/>
                </a:lnTo>
                <a:lnTo>
                  <a:pt x="2747296" y="1291215"/>
                </a:lnTo>
                <a:lnTo>
                  <a:pt x="2792793" y="1274954"/>
                </a:lnTo>
                <a:lnTo>
                  <a:pt x="2832927" y="1249437"/>
                </a:lnTo>
                <a:lnTo>
                  <a:pt x="2866401" y="1215963"/>
                </a:lnTo>
                <a:lnTo>
                  <a:pt x="2891918" y="1175829"/>
                </a:lnTo>
                <a:lnTo>
                  <a:pt x="2908179" y="1130332"/>
                </a:lnTo>
                <a:lnTo>
                  <a:pt x="2913888" y="1080769"/>
                </a:lnTo>
                <a:lnTo>
                  <a:pt x="2913888" y="216153"/>
                </a:lnTo>
                <a:lnTo>
                  <a:pt x="2908179" y="166591"/>
                </a:lnTo>
                <a:lnTo>
                  <a:pt x="2891918" y="121094"/>
                </a:lnTo>
                <a:lnTo>
                  <a:pt x="2866401" y="80960"/>
                </a:lnTo>
                <a:lnTo>
                  <a:pt x="2832927" y="47486"/>
                </a:lnTo>
                <a:lnTo>
                  <a:pt x="2792793" y="21969"/>
                </a:lnTo>
                <a:lnTo>
                  <a:pt x="2747296" y="5708"/>
                </a:lnTo>
                <a:lnTo>
                  <a:pt x="2697734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91460" y="2941040"/>
            <a:ext cx="379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935" y="2795016"/>
            <a:ext cx="374903" cy="40319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109720" y="2941040"/>
            <a:ext cx="140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субъекта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4794" y="2586583"/>
            <a:ext cx="334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16098" y="2019605"/>
            <a:ext cx="1415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3086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700" baseline="3086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700" spc="22" baseline="3086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700" spc="-22" baseline="3086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700" spc="-75" baseline="3086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700" spc="-15" baseline="3086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2700" baseline="3086" dirty="0">
                <a:solidFill>
                  <a:srgbClr val="1D1D1B"/>
                </a:solidFill>
                <a:latin typeface="Calibri"/>
                <a:cs typeface="Calibri"/>
              </a:rPr>
              <a:t>е </a:t>
            </a:r>
            <a:r>
              <a:rPr sz="2700" spc="-104" baseline="3086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DF4D39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8954" y="2395195"/>
            <a:ext cx="117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2"/>
          <p:cNvSpPr/>
          <p:nvPr/>
        </p:nvSpPr>
        <p:spPr>
          <a:xfrm>
            <a:off x="8002651" y="5210557"/>
            <a:ext cx="2463165" cy="1221105"/>
          </a:xfrm>
          <a:custGeom>
            <a:avLst/>
            <a:gdLst/>
            <a:ahLst/>
            <a:cxnLst/>
            <a:rect l="l" t="t" r="r" b="b"/>
            <a:pathLst>
              <a:path w="2463165" h="1221104">
                <a:moveTo>
                  <a:pt x="2259329" y="0"/>
                </a:moveTo>
                <a:lnTo>
                  <a:pt x="203453" y="0"/>
                </a:lnTo>
                <a:lnTo>
                  <a:pt x="156794" y="5371"/>
                </a:lnTo>
                <a:lnTo>
                  <a:pt x="113966" y="20673"/>
                </a:lnTo>
                <a:lnTo>
                  <a:pt x="76191" y="44686"/>
                </a:lnTo>
                <a:lnTo>
                  <a:pt x="44686" y="76191"/>
                </a:lnTo>
                <a:lnTo>
                  <a:pt x="20673" y="113966"/>
                </a:lnTo>
                <a:lnTo>
                  <a:pt x="5371" y="156794"/>
                </a:lnTo>
                <a:lnTo>
                  <a:pt x="0" y="203453"/>
                </a:lnTo>
                <a:lnTo>
                  <a:pt x="0" y="1017270"/>
                </a:lnTo>
                <a:lnTo>
                  <a:pt x="5371" y="1063929"/>
                </a:lnTo>
                <a:lnTo>
                  <a:pt x="20673" y="1106757"/>
                </a:lnTo>
                <a:lnTo>
                  <a:pt x="44686" y="1144532"/>
                </a:lnTo>
                <a:lnTo>
                  <a:pt x="76191" y="1176037"/>
                </a:lnTo>
                <a:lnTo>
                  <a:pt x="113966" y="1200050"/>
                </a:lnTo>
                <a:lnTo>
                  <a:pt x="156794" y="1215352"/>
                </a:lnTo>
                <a:lnTo>
                  <a:pt x="203453" y="1220724"/>
                </a:lnTo>
                <a:lnTo>
                  <a:pt x="2259329" y="1220724"/>
                </a:lnTo>
                <a:lnTo>
                  <a:pt x="2305989" y="1215352"/>
                </a:lnTo>
                <a:lnTo>
                  <a:pt x="2348817" y="1200050"/>
                </a:lnTo>
                <a:lnTo>
                  <a:pt x="2386592" y="1176037"/>
                </a:lnTo>
                <a:lnTo>
                  <a:pt x="2418097" y="1144532"/>
                </a:lnTo>
                <a:lnTo>
                  <a:pt x="2442110" y="1106757"/>
                </a:lnTo>
                <a:lnTo>
                  <a:pt x="2457412" y="1063929"/>
                </a:lnTo>
                <a:lnTo>
                  <a:pt x="2462784" y="1017270"/>
                </a:lnTo>
                <a:lnTo>
                  <a:pt x="2462784" y="203453"/>
                </a:lnTo>
                <a:lnTo>
                  <a:pt x="2457412" y="156794"/>
                </a:lnTo>
                <a:lnTo>
                  <a:pt x="2442110" y="113966"/>
                </a:lnTo>
                <a:lnTo>
                  <a:pt x="2418097" y="76191"/>
                </a:lnTo>
                <a:lnTo>
                  <a:pt x="2386592" y="44686"/>
                </a:lnTo>
                <a:lnTo>
                  <a:pt x="2348817" y="20673"/>
                </a:lnTo>
                <a:lnTo>
                  <a:pt x="2305989" y="5371"/>
                </a:lnTo>
                <a:lnTo>
                  <a:pt x="2259329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3"/>
          <p:cNvGrpSpPr/>
          <p:nvPr/>
        </p:nvGrpSpPr>
        <p:grpSpPr>
          <a:xfrm>
            <a:off x="2769236" y="5128260"/>
            <a:ext cx="2912745" cy="1577340"/>
            <a:chOff x="2566416" y="2354579"/>
            <a:chExt cx="2912745" cy="1577340"/>
          </a:xfrm>
        </p:grpSpPr>
        <p:sp>
          <p:nvSpPr>
            <p:cNvPr id="41" name="object 4"/>
            <p:cNvSpPr/>
            <p:nvPr/>
          </p:nvSpPr>
          <p:spPr>
            <a:xfrm>
              <a:off x="2566416" y="2354579"/>
              <a:ext cx="2912745" cy="1577340"/>
            </a:xfrm>
            <a:custGeom>
              <a:avLst/>
              <a:gdLst/>
              <a:ahLst/>
              <a:cxnLst/>
              <a:rect l="l" t="t" r="r" b="b"/>
              <a:pathLst>
                <a:path w="2912745" h="1577339">
                  <a:moveTo>
                    <a:pt x="2649473" y="0"/>
                  </a:moveTo>
                  <a:lnTo>
                    <a:pt x="262889" y="0"/>
                  </a:lnTo>
                  <a:lnTo>
                    <a:pt x="215642" y="4236"/>
                  </a:lnTo>
                  <a:lnTo>
                    <a:pt x="171170" y="16450"/>
                  </a:lnTo>
                  <a:lnTo>
                    <a:pt x="130217" y="35898"/>
                  </a:lnTo>
                  <a:lnTo>
                    <a:pt x="93525" y="61838"/>
                  </a:lnTo>
                  <a:lnTo>
                    <a:pt x="61838" y="93525"/>
                  </a:lnTo>
                  <a:lnTo>
                    <a:pt x="35898" y="130217"/>
                  </a:lnTo>
                  <a:lnTo>
                    <a:pt x="16450" y="171170"/>
                  </a:lnTo>
                  <a:lnTo>
                    <a:pt x="4236" y="215642"/>
                  </a:lnTo>
                  <a:lnTo>
                    <a:pt x="0" y="262890"/>
                  </a:lnTo>
                  <a:lnTo>
                    <a:pt x="0" y="1314450"/>
                  </a:lnTo>
                  <a:lnTo>
                    <a:pt x="4236" y="1361697"/>
                  </a:lnTo>
                  <a:lnTo>
                    <a:pt x="16450" y="1406169"/>
                  </a:lnTo>
                  <a:lnTo>
                    <a:pt x="35898" y="1447122"/>
                  </a:lnTo>
                  <a:lnTo>
                    <a:pt x="61838" y="1483814"/>
                  </a:lnTo>
                  <a:lnTo>
                    <a:pt x="93525" y="1515501"/>
                  </a:lnTo>
                  <a:lnTo>
                    <a:pt x="130217" y="1541441"/>
                  </a:lnTo>
                  <a:lnTo>
                    <a:pt x="171170" y="1560889"/>
                  </a:lnTo>
                  <a:lnTo>
                    <a:pt x="215642" y="1573103"/>
                  </a:lnTo>
                  <a:lnTo>
                    <a:pt x="262889" y="1577340"/>
                  </a:lnTo>
                  <a:lnTo>
                    <a:pt x="2649473" y="1577340"/>
                  </a:lnTo>
                  <a:lnTo>
                    <a:pt x="2696721" y="1573103"/>
                  </a:lnTo>
                  <a:lnTo>
                    <a:pt x="2741193" y="1560889"/>
                  </a:lnTo>
                  <a:lnTo>
                    <a:pt x="2782146" y="1541441"/>
                  </a:lnTo>
                  <a:lnTo>
                    <a:pt x="2818838" y="1515501"/>
                  </a:lnTo>
                  <a:lnTo>
                    <a:pt x="2850525" y="1483814"/>
                  </a:lnTo>
                  <a:lnTo>
                    <a:pt x="2876465" y="1447122"/>
                  </a:lnTo>
                  <a:lnTo>
                    <a:pt x="2895913" y="1406169"/>
                  </a:lnTo>
                  <a:lnTo>
                    <a:pt x="2908127" y="1361697"/>
                  </a:lnTo>
                  <a:lnTo>
                    <a:pt x="2912363" y="1314450"/>
                  </a:lnTo>
                  <a:lnTo>
                    <a:pt x="2912363" y="262890"/>
                  </a:lnTo>
                  <a:lnTo>
                    <a:pt x="2908127" y="215642"/>
                  </a:lnTo>
                  <a:lnTo>
                    <a:pt x="2895913" y="171170"/>
                  </a:lnTo>
                  <a:lnTo>
                    <a:pt x="2876465" y="130217"/>
                  </a:lnTo>
                  <a:lnTo>
                    <a:pt x="2850525" y="93525"/>
                  </a:lnTo>
                  <a:lnTo>
                    <a:pt x="2818838" y="61838"/>
                  </a:lnTo>
                  <a:lnTo>
                    <a:pt x="2782146" y="35898"/>
                  </a:lnTo>
                  <a:lnTo>
                    <a:pt x="2741193" y="16450"/>
                  </a:lnTo>
                  <a:lnTo>
                    <a:pt x="2696721" y="4236"/>
                  </a:lnTo>
                  <a:lnTo>
                    <a:pt x="2649473" y="0"/>
                  </a:lnTo>
                  <a:close/>
                </a:path>
              </a:pathLst>
            </a:custGeom>
            <a:solidFill>
              <a:srgbClr val="F4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4860" y="2452115"/>
              <a:ext cx="477012" cy="477012"/>
            </a:xfrm>
            <a:prstGeom prst="rect">
              <a:avLst/>
            </a:prstGeom>
          </p:spPr>
        </p:pic>
      </p:grpSp>
      <p:sp>
        <p:nvSpPr>
          <p:cNvPr id="43" name="object 6"/>
          <p:cNvSpPr txBox="1"/>
          <p:nvPr/>
        </p:nvSpPr>
        <p:spPr>
          <a:xfrm>
            <a:off x="845744" y="5080763"/>
            <a:ext cx="947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Сервисы: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7"/>
          <p:cNvSpPr txBox="1"/>
          <p:nvPr/>
        </p:nvSpPr>
        <p:spPr>
          <a:xfrm>
            <a:off x="845744" y="5354778"/>
            <a:ext cx="11614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ФНС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b="1" spc="-5" dirty="0">
                <a:latin typeface="Calibri"/>
                <a:cs typeface="Calibri"/>
              </a:rPr>
              <a:t>СФР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spc="-45" dirty="0">
                <a:latin typeface="Calibri"/>
                <a:cs typeface="Calibri"/>
              </a:rPr>
              <a:t>РОССТАТ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ЦБ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РФ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355220" y="4026409"/>
            <a:ext cx="5660390" cy="835660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2"/>
                </a:moveTo>
                <a:lnTo>
                  <a:pt x="7096" y="95211"/>
                </a:lnTo>
                <a:lnTo>
                  <a:pt x="26856" y="57003"/>
                </a:lnTo>
                <a:lnTo>
                  <a:pt x="56987" y="26867"/>
                </a:lnTo>
                <a:lnTo>
                  <a:pt x="95196" y="7099"/>
                </a:lnTo>
                <a:lnTo>
                  <a:pt x="139192" y="0"/>
                </a:lnTo>
                <a:lnTo>
                  <a:pt x="5520944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6" y="139192"/>
                </a:lnTo>
                <a:lnTo>
                  <a:pt x="5660136" y="695960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4" y="835151"/>
                </a:lnTo>
                <a:lnTo>
                  <a:pt x="139192" y="835151"/>
                </a:lnTo>
                <a:lnTo>
                  <a:pt x="95196" y="828052"/>
                </a:lnTo>
                <a:lnTo>
                  <a:pt x="56987" y="808284"/>
                </a:lnTo>
                <a:lnTo>
                  <a:pt x="26856" y="778148"/>
                </a:lnTo>
                <a:lnTo>
                  <a:pt x="7096" y="739940"/>
                </a:lnTo>
                <a:lnTo>
                  <a:pt x="0" y="695960"/>
                </a:lnTo>
                <a:lnTo>
                  <a:pt x="0" y="139192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3"/>
          <p:cNvSpPr txBox="1"/>
          <p:nvPr/>
        </p:nvSpPr>
        <p:spPr>
          <a:xfrm>
            <a:off x="3275584" y="5094050"/>
            <a:ext cx="1850389" cy="14630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115"/>
              </a:lnSpc>
              <a:spcBef>
                <a:spcPts val="560"/>
              </a:spcBef>
            </a:pP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-1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D1D1B"/>
                </a:solidFill>
                <a:latin typeface="Calibri"/>
                <a:cs typeface="Calibri"/>
              </a:rPr>
              <a:t>предоставлением</a:t>
            </a:r>
            <a:endParaRPr sz="1800">
              <a:latin typeface="Calibri"/>
              <a:cs typeface="Calibri"/>
            </a:endParaRPr>
          </a:p>
          <a:p>
            <a:pPr marL="502284">
              <a:lnSpc>
                <a:spcPts val="3795"/>
              </a:lnSpc>
            </a:pP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ЭЦП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2" name="object 17"/>
          <p:cNvSpPr/>
          <p:nvPr/>
        </p:nvSpPr>
        <p:spPr>
          <a:xfrm>
            <a:off x="6370447" y="4040123"/>
            <a:ext cx="5660390" cy="878015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1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2" y="0"/>
                </a:lnTo>
                <a:lnTo>
                  <a:pt x="5520944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6" y="139191"/>
                </a:lnTo>
                <a:lnTo>
                  <a:pt x="5660136" y="695959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4" y="835151"/>
                </a:lnTo>
                <a:lnTo>
                  <a:pt x="139192" y="835151"/>
                </a:lnTo>
                <a:lnTo>
                  <a:pt x="95211" y="828052"/>
                </a:lnTo>
                <a:lnTo>
                  <a:pt x="57003" y="808284"/>
                </a:lnTo>
                <a:lnTo>
                  <a:pt x="26867" y="778148"/>
                </a:lnTo>
                <a:lnTo>
                  <a:pt x="7099" y="739940"/>
                </a:lnTo>
                <a:lnTo>
                  <a:pt x="0" y="695959"/>
                </a:lnTo>
                <a:lnTo>
                  <a:pt x="0" y="139191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0"/>
          <p:cNvSpPr txBox="1"/>
          <p:nvPr/>
        </p:nvSpPr>
        <p:spPr>
          <a:xfrm>
            <a:off x="8508365" y="5215509"/>
            <a:ext cx="1351280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r">
              <a:lnSpc>
                <a:spcPct val="100000"/>
              </a:lnSpc>
              <a:spcBef>
                <a:spcPts val="100"/>
              </a:spcBef>
            </a:pPr>
            <a:r>
              <a:rPr sz="3600" b="1" spc="-80" dirty="0">
                <a:solidFill>
                  <a:srgbClr val="C00000"/>
                </a:solidFill>
                <a:latin typeface="Calibri"/>
                <a:cs typeface="Calibri"/>
              </a:rPr>
              <a:t>ЭДО</a:t>
            </a:r>
            <a:endParaRPr sz="3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spc="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7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4800" y="5297425"/>
            <a:ext cx="478535" cy="478536"/>
          </a:xfrm>
          <a:prstGeom prst="rect">
            <a:avLst/>
          </a:prstGeom>
        </p:spPr>
      </p:pic>
      <p:sp>
        <p:nvSpPr>
          <p:cNvPr id="59" name="object 6"/>
          <p:cNvSpPr/>
          <p:nvPr/>
        </p:nvSpPr>
        <p:spPr>
          <a:xfrm>
            <a:off x="254684" y="243890"/>
            <a:ext cx="11708716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7"/>
          <p:cNvSpPr txBox="1"/>
          <p:nvPr/>
        </p:nvSpPr>
        <p:spPr>
          <a:xfrm>
            <a:off x="669339" y="325933"/>
            <a:ext cx="109892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61" name="object 12"/>
          <p:cNvSpPr txBox="1"/>
          <p:nvPr/>
        </p:nvSpPr>
        <p:spPr>
          <a:xfrm>
            <a:off x="11144631" y="914400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3" name="object 31"/>
          <p:cNvSpPr/>
          <p:nvPr/>
        </p:nvSpPr>
        <p:spPr>
          <a:xfrm>
            <a:off x="4972104" y="3794428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2"/>
          <p:cNvSpPr/>
          <p:nvPr/>
        </p:nvSpPr>
        <p:spPr>
          <a:xfrm>
            <a:off x="4972104" y="3794428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2"/>
          <p:cNvSpPr txBox="1"/>
          <p:nvPr/>
        </p:nvSpPr>
        <p:spPr>
          <a:xfrm>
            <a:off x="4989961" y="3826431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6" name="object 31"/>
          <p:cNvSpPr/>
          <p:nvPr/>
        </p:nvSpPr>
        <p:spPr>
          <a:xfrm>
            <a:off x="11116056" y="3849624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2"/>
          <p:cNvSpPr/>
          <p:nvPr/>
        </p:nvSpPr>
        <p:spPr>
          <a:xfrm>
            <a:off x="11116056" y="3849624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2"/>
          <p:cNvSpPr txBox="1"/>
          <p:nvPr/>
        </p:nvSpPr>
        <p:spPr>
          <a:xfrm>
            <a:off x="11133913" y="3881627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9" name="object 4"/>
          <p:cNvSpPr txBox="1"/>
          <p:nvPr/>
        </p:nvSpPr>
        <p:spPr>
          <a:xfrm>
            <a:off x="6370447" y="4220313"/>
            <a:ext cx="5592953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5" dirty="0">
                <a:solidFill>
                  <a:srgbClr val="1D1D1B"/>
                </a:solidFill>
                <a:cs typeface="Calibri"/>
              </a:rPr>
              <a:t>ПРЕДОСТАВЛЕНИЕ БЕСПЛАТНОГО ДОСТУПА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spc="5" dirty="0">
                <a:solidFill>
                  <a:srgbClr val="1D1D1B"/>
                </a:solidFill>
                <a:cs typeface="Calibri"/>
              </a:rPr>
              <a:t>К СИСТЕМЕ ЭЛЕКТРОННОГО ДОКУМЕНТООБОРОТА</a:t>
            </a:r>
          </a:p>
        </p:txBody>
      </p:sp>
      <p:sp>
        <p:nvSpPr>
          <p:cNvPr id="70" name="object 6"/>
          <p:cNvSpPr txBox="1"/>
          <p:nvPr/>
        </p:nvSpPr>
        <p:spPr>
          <a:xfrm>
            <a:off x="457200" y="4191000"/>
            <a:ext cx="54577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5" dirty="0">
                <a:solidFill>
                  <a:srgbClr val="1D1D1B"/>
                </a:solidFill>
                <a:cs typeface="Calibri"/>
              </a:rPr>
              <a:t>ПРЕДОСТАВЛЕНИЕ БЕСПЛАТНОГО ДОСТУПА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5" dirty="0">
                <a:solidFill>
                  <a:srgbClr val="1D1D1B"/>
                </a:solidFill>
                <a:cs typeface="Calibri"/>
              </a:rPr>
              <a:t>К СЕРВИСУ ДЛЯ СДАЧИ ОТЧЕТНОСТИ</a:t>
            </a:r>
          </a:p>
        </p:txBody>
      </p:sp>
      <p:sp>
        <p:nvSpPr>
          <p:cNvPr id="71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605" y="2613661"/>
            <a:ext cx="1757680" cy="2207260"/>
          </a:xfrm>
          <a:custGeom>
            <a:avLst/>
            <a:gdLst/>
            <a:ahLst/>
            <a:cxnLst/>
            <a:rect l="l" t="t" r="r" b="b"/>
            <a:pathLst>
              <a:path w="1757679" h="2207260">
                <a:moveTo>
                  <a:pt x="1464310" y="0"/>
                </a:moveTo>
                <a:lnTo>
                  <a:pt x="292862" y="0"/>
                </a:lnTo>
                <a:lnTo>
                  <a:pt x="245344" y="3831"/>
                </a:lnTo>
                <a:lnTo>
                  <a:pt x="200273" y="14925"/>
                </a:lnTo>
                <a:lnTo>
                  <a:pt x="158250" y="32678"/>
                </a:lnTo>
                <a:lnTo>
                  <a:pt x="119877" y="56489"/>
                </a:lnTo>
                <a:lnTo>
                  <a:pt x="85756" y="85756"/>
                </a:lnTo>
                <a:lnTo>
                  <a:pt x="56489" y="119877"/>
                </a:lnTo>
                <a:lnTo>
                  <a:pt x="32678" y="158250"/>
                </a:lnTo>
                <a:lnTo>
                  <a:pt x="14925" y="200273"/>
                </a:lnTo>
                <a:lnTo>
                  <a:pt x="3831" y="245344"/>
                </a:lnTo>
                <a:lnTo>
                  <a:pt x="0" y="292861"/>
                </a:lnTo>
                <a:lnTo>
                  <a:pt x="0" y="1913889"/>
                </a:lnTo>
                <a:lnTo>
                  <a:pt x="3831" y="1961391"/>
                </a:lnTo>
                <a:lnTo>
                  <a:pt x="14925" y="2006453"/>
                </a:lnTo>
                <a:lnTo>
                  <a:pt x="32678" y="2048473"/>
                </a:lnTo>
                <a:lnTo>
                  <a:pt x="56489" y="2086846"/>
                </a:lnTo>
                <a:lnTo>
                  <a:pt x="85756" y="2120971"/>
                </a:lnTo>
                <a:lnTo>
                  <a:pt x="119877" y="2150244"/>
                </a:lnTo>
                <a:lnTo>
                  <a:pt x="158250" y="2174061"/>
                </a:lnTo>
                <a:lnTo>
                  <a:pt x="200273" y="2191820"/>
                </a:lnTo>
                <a:lnTo>
                  <a:pt x="245344" y="2202918"/>
                </a:lnTo>
                <a:lnTo>
                  <a:pt x="292862" y="2206752"/>
                </a:lnTo>
                <a:lnTo>
                  <a:pt x="1464310" y="2206752"/>
                </a:lnTo>
                <a:lnTo>
                  <a:pt x="1511827" y="2202918"/>
                </a:lnTo>
                <a:lnTo>
                  <a:pt x="1556898" y="2191820"/>
                </a:lnTo>
                <a:lnTo>
                  <a:pt x="1598921" y="2174061"/>
                </a:lnTo>
                <a:lnTo>
                  <a:pt x="1637294" y="2150244"/>
                </a:lnTo>
                <a:lnTo>
                  <a:pt x="1671415" y="2120971"/>
                </a:lnTo>
                <a:lnTo>
                  <a:pt x="1700682" y="2086846"/>
                </a:lnTo>
                <a:lnTo>
                  <a:pt x="1724493" y="2048473"/>
                </a:lnTo>
                <a:lnTo>
                  <a:pt x="1742246" y="2006453"/>
                </a:lnTo>
                <a:lnTo>
                  <a:pt x="1753340" y="1961391"/>
                </a:lnTo>
                <a:lnTo>
                  <a:pt x="1757172" y="1913889"/>
                </a:lnTo>
                <a:lnTo>
                  <a:pt x="1757172" y="292861"/>
                </a:lnTo>
                <a:lnTo>
                  <a:pt x="1753340" y="245344"/>
                </a:lnTo>
                <a:lnTo>
                  <a:pt x="1742246" y="200273"/>
                </a:lnTo>
                <a:lnTo>
                  <a:pt x="1724493" y="158250"/>
                </a:lnTo>
                <a:lnTo>
                  <a:pt x="1700682" y="119877"/>
                </a:lnTo>
                <a:lnTo>
                  <a:pt x="1671415" y="85756"/>
                </a:lnTo>
                <a:lnTo>
                  <a:pt x="1637294" y="56489"/>
                </a:lnTo>
                <a:lnTo>
                  <a:pt x="1598921" y="32678"/>
                </a:lnTo>
                <a:lnTo>
                  <a:pt x="1556898" y="14925"/>
                </a:lnTo>
                <a:lnTo>
                  <a:pt x="1511827" y="3831"/>
                </a:lnTo>
                <a:lnTo>
                  <a:pt x="1464310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684" y="243890"/>
            <a:ext cx="11708716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339" y="325933"/>
            <a:ext cx="109892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37600" y="309206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5729" y="1616965"/>
            <a:ext cx="5729605" cy="57451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065" marR="5080" indent="-1270" algn="ctr">
              <a:lnSpc>
                <a:spcPct val="103099"/>
              </a:lnSpc>
              <a:spcBef>
                <a:spcPts val="30"/>
              </a:spcBef>
            </a:pPr>
            <a:r>
              <a:rPr sz="1800" b="1" spc="5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80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800" b="1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800" b="1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D1D1B"/>
                </a:solidFill>
                <a:latin typeface="Calibri"/>
                <a:cs typeface="Calibri"/>
              </a:rPr>
              <a:t>ПЕРЕКВАЛИФИКАЦИИ</a:t>
            </a:r>
            <a:r>
              <a:rPr sz="1800" b="1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D1D1B"/>
                </a:solidFill>
                <a:latin typeface="Calibri"/>
                <a:cs typeface="Calibri"/>
              </a:rPr>
              <a:t>СОТРУДНИКОВ </a:t>
            </a:r>
            <a:r>
              <a:rPr sz="1800" b="1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D1D1B"/>
                </a:solidFill>
                <a:latin typeface="Calibri"/>
                <a:cs typeface="Calibri"/>
              </a:rPr>
              <a:t>СУБЪЕКТА</a:t>
            </a:r>
            <a:r>
              <a:rPr sz="1800" b="1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069" y="2545081"/>
            <a:ext cx="328993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6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Программу обучения </a:t>
            </a:r>
            <a:r>
              <a:rPr sz="1800" spc="-10" dirty="0">
                <a:latin typeface="Calibri"/>
                <a:cs typeface="Calibri"/>
              </a:rPr>
              <a:t>определяет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субъект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МСП: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069" y="3438957"/>
            <a:ext cx="369506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110615" indent="-287020">
              <a:lnSpc>
                <a:spcPct val="1072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программа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повышения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квалификации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6800"/>
              </a:lnSpc>
              <a:spcBef>
                <a:spcPts val="8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переподготовка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направлениям,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необходимым </a:t>
            </a:r>
            <a:r>
              <a:rPr sz="1800" spc="-5" dirty="0">
                <a:latin typeface="Calibri"/>
                <a:cs typeface="Calibri"/>
              </a:rPr>
              <a:t>субъекту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МСП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3640" y="1533145"/>
            <a:ext cx="5660390" cy="835660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2"/>
                </a:moveTo>
                <a:lnTo>
                  <a:pt x="7096" y="95211"/>
                </a:lnTo>
                <a:lnTo>
                  <a:pt x="26856" y="57003"/>
                </a:lnTo>
                <a:lnTo>
                  <a:pt x="56987" y="26867"/>
                </a:lnTo>
                <a:lnTo>
                  <a:pt x="95196" y="7099"/>
                </a:lnTo>
                <a:lnTo>
                  <a:pt x="139192" y="0"/>
                </a:lnTo>
                <a:lnTo>
                  <a:pt x="5520944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6" y="139192"/>
                </a:lnTo>
                <a:lnTo>
                  <a:pt x="5660136" y="695960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4" y="835152"/>
                </a:lnTo>
                <a:lnTo>
                  <a:pt x="139192" y="835152"/>
                </a:lnTo>
                <a:lnTo>
                  <a:pt x="95196" y="828052"/>
                </a:lnTo>
                <a:lnTo>
                  <a:pt x="56987" y="808284"/>
                </a:lnTo>
                <a:lnTo>
                  <a:pt x="26856" y="778148"/>
                </a:lnTo>
                <a:lnTo>
                  <a:pt x="7096" y="739940"/>
                </a:lnTo>
                <a:lnTo>
                  <a:pt x="0" y="695960"/>
                </a:lnTo>
                <a:lnTo>
                  <a:pt x="0" y="139192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1756" y="1263397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21756" y="1263397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79543" y="2716531"/>
            <a:ext cx="1009015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295" algn="ctr">
              <a:lnSpc>
                <a:spcPts val="187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до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755"/>
              </a:lnSpc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30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000</a:t>
            </a:r>
            <a:endParaRPr sz="2800">
              <a:latin typeface="Calibri"/>
              <a:cs typeface="Calibri"/>
            </a:endParaRPr>
          </a:p>
          <a:p>
            <a:pPr marR="29209" algn="ctr">
              <a:lnSpc>
                <a:spcPts val="1845"/>
              </a:lnSpc>
            </a:pPr>
            <a:r>
              <a:rPr sz="1800" spc="-10" dirty="0">
                <a:latin typeface="Calibri"/>
                <a:cs typeface="Calibri"/>
              </a:rPr>
              <a:t>рублей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40350" y="3688487"/>
            <a:ext cx="123507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7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обучение</a:t>
            </a:r>
            <a:endParaRPr sz="1800">
              <a:latin typeface="Calibri"/>
              <a:cs typeface="Calibri"/>
            </a:endParaRPr>
          </a:p>
          <a:p>
            <a:pPr marR="50800" algn="ctr">
              <a:lnSpc>
                <a:spcPts val="3170"/>
              </a:lnSpc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R="51435" algn="ctr">
              <a:lnSpc>
                <a:spcPct val="100000"/>
              </a:lnSpc>
              <a:spcBef>
                <a:spcPts val="60"/>
              </a:spcBef>
            </a:pPr>
            <a:r>
              <a:rPr sz="1800" spc="-15" dirty="0">
                <a:latin typeface="Calibri"/>
                <a:cs typeface="Calibri"/>
              </a:rPr>
              <a:t>сотрудника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2613" y="4047744"/>
            <a:ext cx="499872" cy="231647"/>
          </a:xfrm>
          <a:prstGeom prst="rect">
            <a:avLst/>
          </a:prstGeom>
        </p:spPr>
      </p:pic>
      <p:sp>
        <p:nvSpPr>
          <p:cNvPr id="42" name="object 19">
            <a:extLst>
              <a:ext uri="{FF2B5EF4-FFF2-40B4-BE49-F238E27FC236}">
                <a16:creationId xmlns:a16="http://schemas.microsoft.com/office/drawing/2014/main" id="{E2795B1F-F723-49EE-9D52-A904C81E3132}"/>
              </a:ext>
            </a:extLst>
          </p:cNvPr>
          <p:cNvSpPr/>
          <p:nvPr/>
        </p:nvSpPr>
        <p:spPr>
          <a:xfrm>
            <a:off x="6377023" y="1532002"/>
            <a:ext cx="5659120" cy="836930"/>
          </a:xfrm>
          <a:custGeom>
            <a:avLst/>
            <a:gdLst/>
            <a:ahLst/>
            <a:cxnLst/>
            <a:rect l="l" t="t" r="r" b="b"/>
            <a:pathLst>
              <a:path w="5659120" h="836930">
                <a:moveTo>
                  <a:pt x="0" y="139446"/>
                </a:moveTo>
                <a:lnTo>
                  <a:pt x="7109" y="95390"/>
                </a:lnTo>
                <a:lnTo>
                  <a:pt x="26905" y="57113"/>
                </a:lnTo>
                <a:lnTo>
                  <a:pt x="57091" y="26919"/>
                </a:lnTo>
                <a:lnTo>
                  <a:pt x="95370" y="7114"/>
                </a:lnTo>
                <a:lnTo>
                  <a:pt x="139446" y="0"/>
                </a:lnTo>
                <a:lnTo>
                  <a:pt x="5519166" y="0"/>
                </a:lnTo>
                <a:lnTo>
                  <a:pt x="5563221" y="7114"/>
                </a:lnTo>
                <a:lnTo>
                  <a:pt x="5601498" y="26919"/>
                </a:lnTo>
                <a:lnTo>
                  <a:pt x="5631692" y="57113"/>
                </a:lnTo>
                <a:lnTo>
                  <a:pt x="5651497" y="95390"/>
                </a:lnTo>
                <a:lnTo>
                  <a:pt x="5658612" y="139446"/>
                </a:lnTo>
                <a:lnTo>
                  <a:pt x="5658612" y="697230"/>
                </a:lnTo>
                <a:lnTo>
                  <a:pt x="5651497" y="741285"/>
                </a:lnTo>
                <a:lnTo>
                  <a:pt x="5631692" y="779562"/>
                </a:lnTo>
                <a:lnTo>
                  <a:pt x="5601498" y="809756"/>
                </a:lnTo>
                <a:lnTo>
                  <a:pt x="5563221" y="829561"/>
                </a:lnTo>
                <a:lnTo>
                  <a:pt x="5519166" y="836676"/>
                </a:lnTo>
                <a:lnTo>
                  <a:pt x="139446" y="836676"/>
                </a:lnTo>
                <a:lnTo>
                  <a:pt x="95370" y="829561"/>
                </a:lnTo>
                <a:lnTo>
                  <a:pt x="57091" y="809756"/>
                </a:lnTo>
                <a:lnTo>
                  <a:pt x="26905" y="779562"/>
                </a:lnTo>
                <a:lnTo>
                  <a:pt x="7109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40E72CA-5D7D-4DAF-96D6-96D0DEC64B4E}"/>
              </a:ext>
            </a:extLst>
          </p:cNvPr>
          <p:cNvSpPr/>
          <p:nvPr/>
        </p:nvSpPr>
        <p:spPr>
          <a:xfrm>
            <a:off x="6635619" y="16612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354965" indent="78740">
              <a:lnSpc>
                <a:spcPct val="100000"/>
              </a:lnSpc>
              <a:spcBef>
                <a:spcPts val="1030"/>
              </a:spcBef>
            </a:pPr>
            <a:r>
              <a:rPr lang="ru-RU" b="1" spc="-5" dirty="0">
                <a:solidFill>
                  <a:srgbClr val="552112"/>
                </a:solidFill>
                <a:cs typeface="Calibri"/>
              </a:rPr>
              <a:t>ПОВЫШЕНИЕ КВАЛИФИКАЦИИ </a:t>
            </a:r>
            <a:r>
              <a:rPr lang="ru-RU" b="1" spc="-50" dirty="0">
                <a:solidFill>
                  <a:srgbClr val="552112"/>
                </a:solidFill>
                <a:cs typeface="Calibri"/>
              </a:rPr>
              <a:t>СОТРУДНИКОВ </a:t>
            </a:r>
            <a:r>
              <a:rPr lang="ru-RU" b="1" spc="-45" dirty="0">
                <a:solidFill>
                  <a:srgbClr val="552112"/>
                </a:solidFill>
                <a:cs typeface="Calibri"/>
              </a:rPr>
              <a:t> </a:t>
            </a:r>
            <a:r>
              <a:rPr lang="ru-RU" b="1" spc="-30" dirty="0">
                <a:solidFill>
                  <a:srgbClr val="552112"/>
                </a:solidFill>
                <a:cs typeface="Calibri"/>
              </a:rPr>
              <a:t>СУ</a:t>
            </a:r>
            <a:r>
              <a:rPr lang="ru-RU" b="1" spc="-80" dirty="0">
                <a:solidFill>
                  <a:srgbClr val="552112"/>
                </a:solidFill>
                <a:cs typeface="Calibri"/>
              </a:rPr>
              <a:t>Б</a:t>
            </a:r>
            <a:r>
              <a:rPr lang="ru-RU" b="1" spc="-25" dirty="0">
                <a:solidFill>
                  <a:srgbClr val="552112"/>
                </a:solidFill>
                <a:cs typeface="Calibri"/>
              </a:rPr>
              <a:t>Ъ</a:t>
            </a:r>
            <a:r>
              <a:rPr lang="ru-RU" b="1" spc="-30" dirty="0">
                <a:solidFill>
                  <a:srgbClr val="552112"/>
                </a:solidFill>
                <a:cs typeface="Calibri"/>
              </a:rPr>
              <a:t>Е</a:t>
            </a:r>
            <a:r>
              <a:rPr lang="ru-RU" b="1" spc="-45" dirty="0">
                <a:solidFill>
                  <a:srgbClr val="552112"/>
                </a:solidFill>
                <a:cs typeface="Calibri"/>
              </a:rPr>
              <a:t>К</a:t>
            </a:r>
            <a:r>
              <a:rPr lang="ru-RU" b="1" spc="-150" dirty="0">
                <a:solidFill>
                  <a:srgbClr val="552112"/>
                </a:solidFill>
                <a:cs typeface="Calibri"/>
              </a:rPr>
              <a:t>Т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А</a:t>
            </a:r>
            <a:r>
              <a:rPr lang="ru-RU" b="1" spc="-45" dirty="0">
                <a:solidFill>
                  <a:srgbClr val="552112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М</a:t>
            </a:r>
            <a:r>
              <a:rPr lang="ru-RU" b="1" spc="-10" dirty="0">
                <a:solidFill>
                  <a:srgbClr val="552112"/>
                </a:solidFill>
                <a:cs typeface="Calibri"/>
              </a:rPr>
              <a:t>С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П</a:t>
            </a:r>
            <a:r>
              <a:rPr lang="ru-RU" b="1" spc="-5" dirty="0">
                <a:solidFill>
                  <a:srgbClr val="552112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552112"/>
                </a:solidFill>
                <a:cs typeface="Calibri"/>
              </a:rPr>
              <a:t>П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О</a:t>
            </a:r>
            <a:r>
              <a:rPr lang="ru-RU" b="1" spc="-5" dirty="0">
                <a:solidFill>
                  <a:srgbClr val="552112"/>
                </a:solidFill>
                <a:cs typeface="Calibri"/>
              </a:rPr>
              <a:t> </a:t>
            </a:r>
            <a:r>
              <a:rPr lang="ru-RU" b="1" spc="-120" dirty="0">
                <a:solidFill>
                  <a:srgbClr val="552112"/>
                </a:solidFill>
                <a:cs typeface="Calibri"/>
              </a:rPr>
              <a:t>Р</a:t>
            </a:r>
            <a:r>
              <a:rPr lang="ru-RU" b="1" spc="-25" dirty="0">
                <a:solidFill>
                  <a:srgbClr val="552112"/>
                </a:solidFill>
                <a:cs typeface="Calibri"/>
              </a:rPr>
              <a:t>А</a:t>
            </a:r>
            <a:r>
              <a:rPr lang="ru-RU" b="1" spc="-30" dirty="0">
                <a:solidFill>
                  <a:srgbClr val="552112"/>
                </a:solidFill>
                <a:cs typeface="Calibri"/>
              </a:rPr>
              <a:t>Б</a:t>
            </a:r>
            <a:r>
              <a:rPr lang="ru-RU" b="1" spc="-70" dirty="0">
                <a:solidFill>
                  <a:srgbClr val="552112"/>
                </a:solidFill>
                <a:cs typeface="Calibri"/>
              </a:rPr>
              <a:t>О</a:t>
            </a:r>
            <a:r>
              <a:rPr lang="ru-RU" b="1" spc="-30" dirty="0">
                <a:solidFill>
                  <a:srgbClr val="552112"/>
                </a:solidFill>
                <a:cs typeface="Calibri"/>
              </a:rPr>
              <a:t>Т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Е</a:t>
            </a:r>
            <a:r>
              <a:rPr lang="ru-RU" b="1" spc="-85" dirty="0">
                <a:solidFill>
                  <a:srgbClr val="552112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НА МАРКЕ</a:t>
            </a:r>
            <a:r>
              <a:rPr lang="ru-RU" b="1" spc="-10" dirty="0">
                <a:solidFill>
                  <a:srgbClr val="552112"/>
                </a:solidFill>
                <a:cs typeface="Calibri"/>
              </a:rPr>
              <a:t>ТП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Л</a:t>
            </a:r>
            <a:r>
              <a:rPr lang="ru-RU" b="1" spc="-10" dirty="0">
                <a:solidFill>
                  <a:srgbClr val="552112"/>
                </a:solidFill>
                <a:cs typeface="Calibri"/>
              </a:rPr>
              <a:t>Е</a:t>
            </a:r>
            <a:r>
              <a:rPr lang="ru-RU" b="1" dirty="0">
                <a:solidFill>
                  <a:srgbClr val="552112"/>
                </a:solidFill>
                <a:cs typeface="Calibri"/>
              </a:rPr>
              <a:t>ЙСАХ</a:t>
            </a:r>
            <a:endParaRPr lang="ru-RU" dirty="0">
              <a:cs typeface="Calibri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150135E0-FFFA-46FD-9F79-C27173C02059}"/>
              </a:ext>
            </a:extLst>
          </p:cNvPr>
          <p:cNvSpPr txBox="1"/>
          <p:nvPr/>
        </p:nvSpPr>
        <p:spPr>
          <a:xfrm>
            <a:off x="6413473" y="2566365"/>
            <a:ext cx="3588385" cy="2180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75"/>
              </a:spcBef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одного 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субъекта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МСП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безвозмездной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маркетплейсах:</a:t>
            </a:r>
            <a:endParaRPr sz="1800" dirty="0">
              <a:latin typeface="Calibri"/>
              <a:cs typeface="Calibri"/>
            </a:endParaRPr>
          </a:p>
          <a:p>
            <a:pPr marL="1971039" indent="-287020">
              <a:lnSpc>
                <a:spcPct val="100000"/>
              </a:lnSpc>
              <a:spcBef>
                <a:spcPts val="1430"/>
              </a:spcBef>
              <a:buFont typeface="Microsoft Sans Serif"/>
              <a:buChar char="•"/>
              <a:tabLst>
                <a:tab pos="1971039" algn="l"/>
                <a:tab pos="1971675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Wildberries,</a:t>
            </a:r>
            <a:endParaRPr sz="1800" dirty="0">
              <a:latin typeface="Calibri"/>
              <a:cs typeface="Calibri"/>
            </a:endParaRPr>
          </a:p>
          <a:p>
            <a:pPr marL="2282190" lvl="1" indent="-287020">
              <a:lnSpc>
                <a:spcPct val="100000"/>
              </a:lnSpc>
              <a:spcBef>
                <a:spcPts val="130"/>
              </a:spcBef>
              <a:buFont typeface="Microsoft Sans Serif"/>
              <a:buChar char="•"/>
              <a:tabLst>
                <a:tab pos="2281555" algn="l"/>
                <a:tab pos="228219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Ozon,</a:t>
            </a:r>
            <a:endParaRPr sz="1800" dirty="0">
              <a:latin typeface="Calibri"/>
              <a:cs typeface="Calibri"/>
            </a:endParaRPr>
          </a:p>
          <a:p>
            <a:pPr marL="2040889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040889" algn="l"/>
                <a:tab pos="2041525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AliExpress,</a:t>
            </a:r>
            <a:endParaRPr sz="1800" dirty="0">
              <a:latin typeface="Calibri"/>
              <a:cs typeface="Calibri"/>
            </a:endParaRPr>
          </a:p>
          <a:p>
            <a:pPr marL="1766570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1766570" algn="l"/>
                <a:tab pos="1767205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Яндекс.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Маркет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029CCADB-8671-4BFE-9376-E59A2F35E0C7}"/>
              </a:ext>
            </a:extLst>
          </p:cNvPr>
          <p:cNvSpPr txBox="1"/>
          <p:nvPr/>
        </p:nvSpPr>
        <p:spPr>
          <a:xfrm>
            <a:off x="10217883" y="2566365"/>
            <a:ext cx="111823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" marR="5080" indent="-5080">
              <a:lnSpc>
                <a:spcPct val="101099"/>
              </a:lnSpc>
              <a:spcBef>
                <a:spcPts val="75"/>
              </a:spcBef>
              <a:tabLst>
                <a:tab pos="861060" algn="l"/>
              </a:tabLst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от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spc="-8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ос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ве	по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8" name="object 23">
            <a:extLst>
              <a:ext uri="{FF2B5EF4-FFF2-40B4-BE49-F238E27FC236}">
                <a16:creationId xmlns:a16="http://schemas.microsoft.com/office/drawing/2014/main" id="{A9091D4D-7DBD-4FF4-BC29-948BE693A6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7600" y="5150740"/>
            <a:ext cx="870204" cy="873251"/>
          </a:xfrm>
          <a:prstGeom prst="rect">
            <a:avLst/>
          </a:prstGeom>
        </p:spPr>
      </p:pic>
      <p:sp>
        <p:nvSpPr>
          <p:cNvPr id="49" name="object 17">
            <a:extLst>
              <a:ext uri="{FF2B5EF4-FFF2-40B4-BE49-F238E27FC236}">
                <a16:creationId xmlns:a16="http://schemas.microsoft.com/office/drawing/2014/main" id="{EC2AD584-9BFC-4101-878E-85B3CD03EE53}"/>
              </a:ext>
            </a:extLst>
          </p:cNvPr>
          <p:cNvSpPr txBox="1"/>
          <p:nvPr/>
        </p:nvSpPr>
        <p:spPr>
          <a:xfrm>
            <a:off x="7627083" y="5241189"/>
            <a:ext cx="3035300" cy="6076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удостоверения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образования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7" name="object 12"/>
          <p:cNvSpPr txBox="1"/>
          <p:nvPr/>
        </p:nvSpPr>
        <p:spPr>
          <a:xfrm>
            <a:off x="5039613" y="1295400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8" name="object 31"/>
          <p:cNvSpPr/>
          <p:nvPr/>
        </p:nvSpPr>
        <p:spPr>
          <a:xfrm>
            <a:off x="11107343" y="1286761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2"/>
          <p:cNvSpPr/>
          <p:nvPr/>
        </p:nvSpPr>
        <p:spPr>
          <a:xfrm>
            <a:off x="11107343" y="1286761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2"/>
          <p:cNvSpPr txBox="1"/>
          <p:nvPr/>
        </p:nvSpPr>
        <p:spPr>
          <a:xfrm>
            <a:off x="11125200" y="1318764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0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8730" y="2428310"/>
            <a:ext cx="5387314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700" b="1" dirty="0"/>
              <a:t>СМСП:</a:t>
            </a:r>
            <a:r>
              <a:rPr lang="ru-RU" sz="1700" dirty="0"/>
              <a:t> Предоставление бесплатного купона для продвижения магазина субъекта МСП-мастера </a:t>
            </a:r>
            <a:r>
              <a:rPr lang="ru-RU" sz="1700" dirty="0" err="1"/>
              <a:t>handmade</a:t>
            </a:r>
            <a:r>
              <a:rPr lang="ru-RU" sz="1700" dirty="0"/>
              <a:t> на платформе "Ярмарка мастеров - </a:t>
            </a:r>
            <a:r>
              <a:rPr lang="ru-RU" sz="1700" dirty="0" err="1"/>
              <a:t>Livemaster</a:t>
            </a:r>
            <a:r>
              <a:rPr lang="ru-RU" sz="1700" dirty="0"/>
              <a:t>" сроком на 30 дней. В рамках услуги предоставляется 1 пакет "Мини", который включает в себя 30 "поднятий" в верхние строки "Каталога" на платформе "Ярмарка мастеров - </a:t>
            </a:r>
            <a:r>
              <a:rPr lang="ru-RU" sz="1700" dirty="0" err="1"/>
              <a:t>Livemaster</a:t>
            </a:r>
            <a:r>
              <a:rPr lang="ru-RU" sz="1700" dirty="0"/>
              <a:t>" (1 "поднятие" используется для 1 товара и действует 1 день). </a:t>
            </a:r>
            <a:br>
              <a:rPr lang="ru-RU" sz="1700" dirty="0"/>
            </a:br>
            <a:r>
              <a:rPr lang="ru-RU" sz="1700" b="1" dirty="0"/>
              <a:t>Самозанятые: </a:t>
            </a:r>
            <a:r>
              <a:rPr lang="ru-RU" sz="1700" dirty="0"/>
              <a:t>Предоставление бесплатного купона для продвижения магазина самозанятого-мастера </a:t>
            </a:r>
            <a:r>
              <a:rPr lang="ru-RU" sz="1700" dirty="0" err="1"/>
              <a:t>handmade</a:t>
            </a:r>
            <a:r>
              <a:rPr lang="ru-RU" sz="1700" dirty="0"/>
              <a:t> на платформе "Ярмарка мастеров - </a:t>
            </a:r>
            <a:r>
              <a:rPr lang="ru-RU" sz="1700" dirty="0" err="1"/>
              <a:t>Livemaster</a:t>
            </a:r>
            <a:r>
              <a:rPr lang="ru-RU" sz="1700" dirty="0"/>
              <a:t>" сроком на 7 дней. В рамках услуги предоставляется 1 </a:t>
            </a:r>
            <a:r>
              <a:rPr lang="ru-RU" sz="1700" dirty="0" err="1"/>
              <a:t>промокод</a:t>
            </a:r>
            <a:r>
              <a:rPr lang="ru-RU" sz="1700" dirty="0"/>
              <a:t>, который включает в себя 1 "поднятие" в верхние строки "Каталога" на платформе "Ярмарка мастеров - </a:t>
            </a:r>
            <a:r>
              <a:rPr lang="ru-RU" sz="1700" dirty="0" err="1"/>
              <a:t>Livemaster</a:t>
            </a:r>
            <a:r>
              <a:rPr lang="ru-RU" sz="1700" dirty="0"/>
              <a:t>" (1 "поднятие" используется для 1 товара на протяжении 7 дней).</a:t>
            </a:r>
            <a:endParaRPr sz="17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6338" y="1235819"/>
            <a:ext cx="560978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latin typeface="Calibri"/>
                <a:cs typeface="Calibri"/>
              </a:rPr>
              <a:t>ПРОГРАММА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ru-RU" sz="1600" b="1" dirty="0">
                <a:cs typeface="Calibri"/>
              </a:rPr>
              <a:t> ПО ПРЕДОСТАВЛЕНИЮ БЕСПЛАТНОГО КУПОНА ДЛЯ ПРОДВИЖЕНИЯ НА ПЛАТФОРМЕ «ЯРМАРКА МАСТЕРОВ – LIVEMASTER» для СМСП И САМОЗАНЯТЫХ ГРАЖДАН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788" y="3692722"/>
            <a:ext cx="5264963" cy="49827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554355">
              <a:lnSpc>
                <a:spcPct val="101200"/>
              </a:lnSpc>
              <a:spcBef>
                <a:spcPts val="70"/>
              </a:spcBef>
            </a:pPr>
            <a:r>
              <a:rPr sz="1600" b="1" spc="-10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sz="160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D1D1B"/>
                </a:solidFill>
                <a:latin typeface="Calibri"/>
                <a:cs typeface="Calibri"/>
              </a:rPr>
              <a:t>РАЗМЕЩЕНИЯ</a:t>
            </a:r>
            <a:r>
              <a:rPr sz="160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D1D1B"/>
                </a:solidFill>
                <a:latin typeface="Calibri"/>
                <a:cs typeface="Calibri"/>
              </a:rPr>
              <a:t>ТОВАРОВ </a:t>
            </a:r>
            <a:r>
              <a:rPr sz="1600" b="1" spc="-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sz="1600" b="1" spc="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60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СМСП</a:t>
            </a:r>
            <a:r>
              <a:rPr sz="16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16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САМОЗАНЯТЫХ</a:t>
            </a:r>
            <a:r>
              <a:rPr sz="1600" b="1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D1D1B"/>
                </a:solidFill>
                <a:latin typeface="Calibri"/>
                <a:cs typeface="Calibri"/>
              </a:rPr>
              <a:t>ГРАЖДАН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516" y="4550451"/>
            <a:ext cx="5420995" cy="20770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9085" marR="7620" indent="-287020">
              <a:lnSpc>
                <a:spcPct val="101099"/>
              </a:lnSpc>
              <a:spcBef>
                <a:spcPts val="75"/>
              </a:spcBef>
              <a:buFont typeface="Microsoft Sans Serif"/>
              <a:buChar char="•"/>
              <a:tabLst>
                <a:tab pos="299085" algn="l"/>
                <a:tab pos="299720" algn="l"/>
                <a:tab pos="2400935" algn="l"/>
                <a:tab pos="3482975" algn="l"/>
              </a:tabLst>
            </a:pP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Создание</a:t>
            </a:r>
            <a:r>
              <a:rPr sz="1800" spc="5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личного	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кабинета,	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800" spc="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подготовкой</a:t>
            </a:r>
            <a:r>
              <a:rPr sz="18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материалов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Фотосъемка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продукции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(при</a:t>
            </a:r>
            <a:r>
              <a:rPr sz="1800" spc="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необходимости)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Настройка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склада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899"/>
              </a:lnSpc>
              <a:spcBef>
                <a:spcPts val="3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Консультацию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ведению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продаж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выбранном 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(Ozon,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WildBerries,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+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Яндекс.Маркет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361" y="3506766"/>
            <a:ext cx="5660390" cy="836930"/>
          </a:xfrm>
          <a:custGeom>
            <a:avLst/>
            <a:gdLst/>
            <a:ahLst/>
            <a:cxnLst/>
            <a:rect l="l" t="t" r="r" b="b"/>
            <a:pathLst>
              <a:path w="5660390" h="836930">
                <a:moveTo>
                  <a:pt x="0" y="139446"/>
                </a:moveTo>
                <a:lnTo>
                  <a:pt x="7109" y="95390"/>
                </a:lnTo>
                <a:lnTo>
                  <a:pt x="26905" y="57113"/>
                </a:lnTo>
                <a:lnTo>
                  <a:pt x="57091" y="26919"/>
                </a:lnTo>
                <a:lnTo>
                  <a:pt x="95370" y="7114"/>
                </a:lnTo>
                <a:lnTo>
                  <a:pt x="139445" y="0"/>
                </a:lnTo>
                <a:lnTo>
                  <a:pt x="5520690" y="0"/>
                </a:lnTo>
                <a:lnTo>
                  <a:pt x="5564745" y="7114"/>
                </a:lnTo>
                <a:lnTo>
                  <a:pt x="5603022" y="26919"/>
                </a:lnTo>
                <a:lnTo>
                  <a:pt x="5633216" y="57113"/>
                </a:lnTo>
                <a:lnTo>
                  <a:pt x="5653021" y="95390"/>
                </a:lnTo>
                <a:lnTo>
                  <a:pt x="5660135" y="139446"/>
                </a:lnTo>
                <a:lnTo>
                  <a:pt x="5660135" y="697229"/>
                </a:lnTo>
                <a:lnTo>
                  <a:pt x="5653021" y="741285"/>
                </a:lnTo>
                <a:lnTo>
                  <a:pt x="5633216" y="779562"/>
                </a:lnTo>
                <a:lnTo>
                  <a:pt x="5603022" y="809756"/>
                </a:lnTo>
                <a:lnTo>
                  <a:pt x="5564745" y="829561"/>
                </a:lnTo>
                <a:lnTo>
                  <a:pt x="5520690" y="836676"/>
                </a:lnTo>
                <a:lnTo>
                  <a:pt x="139445" y="836676"/>
                </a:lnTo>
                <a:lnTo>
                  <a:pt x="95370" y="829561"/>
                </a:lnTo>
                <a:lnTo>
                  <a:pt x="57091" y="809756"/>
                </a:lnTo>
                <a:lnTo>
                  <a:pt x="26905" y="779562"/>
                </a:lnTo>
                <a:lnTo>
                  <a:pt x="7109" y="741285"/>
                </a:lnTo>
                <a:lnTo>
                  <a:pt x="0" y="697229"/>
                </a:lnTo>
                <a:lnTo>
                  <a:pt x="0" y="139446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3827" y="1124414"/>
            <a:ext cx="5622291" cy="974940"/>
          </a:xfrm>
          <a:custGeom>
            <a:avLst/>
            <a:gdLst/>
            <a:ahLst/>
            <a:cxnLst/>
            <a:rect l="l" t="t" r="r" b="b"/>
            <a:pathLst>
              <a:path w="5660390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5520690" y="0"/>
                </a:lnTo>
                <a:lnTo>
                  <a:pt x="5564745" y="7114"/>
                </a:lnTo>
                <a:lnTo>
                  <a:pt x="5603022" y="26919"/>
                </a:lnTo>
                <a:lnTo>
                  <a:pt x="5633216" y="57113"/>
                </a:lnTo>
                <a:lnTo>
                  <a:pt x="5653021" y="95390"/>
                </a:lnTo>
                <a:lnTo>
                  <a:pt x="5660136" y="139446"/>
                </a:lnTo>
                <a:lnTo>
                  <a:pt x="5660136" y="697229"/>
                </a:lnTo>
                <a:lnTo>
                  <a:pt x="5653021" y="741285"/>
                </a:lnTo>
                <a:lnTo>
                  <a:pt x="5633216" y="779562"/>
                </a:lnTo>
                <a:lnTo>
                  <a:pt x="5603022" y="809756"/>
                </a:lnTo>
                <a:lnTo>
                  <a:pt x="5564745" y="829561"/>
                </a:lnTo>
                <a:lnTo>
                  <a:pt x="5520690" y="836676"/>
                </a:lnTo>
                <a:lnTo>
                  <a:pt x="139446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29"/>
                </a:lnTo>
                <a:lnTo>
                  <a:pt x="0" y="139446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/>
          <p:cNvSpPr txBox="1"/>
          <p:nvPr/>
        </p:nvSpPr>
        <p:spPr>
          <a:xfrm>
            <a:off x="2489196" y="685888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34"/>
          <p:cNvSpPr txBox="1"/>
          <p:nvPr/>
        </p:nvSpPr>
        <p:spPr>
          <a:xfrm>
            <a:off x="372869" y="1219200"/>
            <a:ext cx="55168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spc="-8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8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spc="-9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b="1" spc="-114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8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b="1" spc="-2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600" b="1" spc="-12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90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600" b="1" spc="-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600" b="1" spc="-9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b="1" spc="-21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1600" b="1" spc="-8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-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ЯРМАРОЧНЫХ</a:t>
            </a:r>
            <a:r>
              <a:rPr sz="160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МЕРОПРИЯТИЯХ</a:t>
            </a:r>
            <a:r>
              <a:rPr sz="1600" b="1" spc="-2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60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sz="160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1D1D1B"/>
                </a:solidFill>
                <a:latin typeface="Calibri"/>
                <a:cs typeface="Calibri"/>
              </a:rPr>
              <a:t>РФ</a:t>
            </a:r>
            <a:r>
              <a:rPr lang="ru-RU" sz="1600" b="1" spc="-40" dirty="0">
                <a:solidFill>
                  <a:srgbClr val="1D1D1B"/>
                </a:solidFill>
                <a:latin typeface="Calibri"/>
                <a:cs typeface="Calibri"/>
              </a:rPr>
              <a:t> ДЛЯ САМОЗАНЯТЫХ ГРАЖДАН И СОЦИАЛЬНЫХ ПРЕДПРИЯТИЙ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35"/>
          <p:cNvSpPr/>
          <p:nvPr/>
        </p:nvSpPr>
        <p:spPr>
          <a:xfrm>
            <a:off x="284097" y="1124414"/>
            <a:ext cx="5660390" cy="974940"/>
          </a:xfrm>
          <a:custGeom>
            <a:avLst/>
            <a:gdLst/>
            <a:ahLst/>
            <a:cxnLst/>
            <a:rect l="l" t="t" r="r" b="b"/>
            <a:pathLst>
              <a:path w="5659120" h="832485">
                <a:moveTo>
                  <a:pt x="0" y="138683"/>
                </a:moveTo>
                <a:lnTo>
                  <a:pt x="7071" y="94853"/>
                </a:lnTo>
                <a:lnTo>
                  <a:pt x="26761" y="56784"/>
                </a:lnTo>
                <a:lnTo>
                  <a:pt x="56784" y="26761"/>
                </a:lnTo>
                <a:lnTo>
                  <a:pt x="94853" y="7071"/>
                </a:lnTo>
                <a:lnTo>
                  <a:pt x="138684" y="0"/>
                </a:lnTo>
                <a:lnTo>
                  <a:pt x="5519928" y="0"/>
                </a:lnTo>
                <a:lnTo>
                  <a:pt x="5563758" y="7071"/>
                </a:lnTo>
                <a:lnTo>
                  <a:pt x="5601827" y="26761"/>
                </a:lnTo>
                <a:lnTo>
                  <a:pt x="5631850" y="56784"/>
                </a:lnTo>
                <a:lnTo>
                  <a:pt x="5651540" y="94853"/>
                </a:lnTo>
                <a:lnTo>
                  <a:pt x="5658611" y="138683"/>
                </a:lnTo>
                <a:lnTo>
                  <a:pt x="5658611" y="693419"/>
                </a:lnTo>
                <a:lnTo>
                  <a:pt x="5651540" y="737250"/>
                </a:lnTo>
                <a:lnTo>
                  <a:pt x="5631850" y="775319"/>
                </a:lnTo>
                <a:lnTo>
                  <a:pt x="5601827" y="805342"/>
                </a:lnTo>
                <a:lnTo>
                  <a:pt x="5563758" y="825032"/>
                </a:lnTo>
                <a:lnTo>
                  <a:pt x="5519928" y="832103"/>
                </a:lnTo>
                <a:lnTo>
                  <a:pt x="138684" y="832103"/>
                </a:lnTo>
                <a:lnTo>
                  <a:pt x="94853" y="825032"/>
                </a:lnTo>
                <a:lnTo>
                  <a:pt x="56784" y="805342"/>
                </a:lnTo>
                <a:lnTo>
                  <a:pt x="26761" y="775319"/>
                </a:lnTo>
                <a:lnTo>
                  <a:pt x="7071" y="737250"/>
                </a:lnTo>
                <a:lnTo>
                  <a:pt x="0" y="693419"/>
                </a:lnTo>
                <a:lnTo>
                  <a:pt x="0" y="138683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7656" y="2660232"/>
            <a:ext cx="329183" cy="329184"/>
          </a:xfrm>
          <a:prstGeom prst="rect">
            <a:avLst/>
          </a:prstGeom>
        </p:spPr>
      </p:pic>
      <p:sp>
        <p:nvSpPr>
          <p:cNvPr id="30" name="object 37"/>
          <p:cNvSpPr txBox="1"/>
          <p:nvPr/>
        </p:nvSpPr>
        <p:spPr>
          <a:xfrm>
            <a:off x="792793" y="2153757"/>
            <a:ext cx="1438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Оплачивается: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8"/>
          <p:cNvSpPr txBox="1"/>
          <p:nvPr/>
        </p:nvSpPr>
        <p:spPr>
          <a:xfrm>
            <a:off x="2650297" y="2195186"/>
            <a:ext cx="3281679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00" indent="-285115">
              <a:spcBef>
                <a:spcPts val="100"/>
              </a:spcBef>
              <a:buFont typeface="Microsoft Sans Serif"/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</a:t>
            </a:r>
            <a:r>
              <a:rPr sz="16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D1D1B"/>
                </a:solidFill>
                <a:latin typeface="Calibri"/>
                <a:cs typeface="Calibri"/>
              </a:rPr>
              <a:t>сбор</a:t>
            </a:r>
            <a:endParaRPr sz="1600" dirty="0">
              <a:latin typeface="Calibri"/>
              <a:cs typeface="Calibri"/>
            </a:endParaRPr>
          </a:p>
          <a:p>
            <a:pPr marL="252000" indent="-285115">
              <a:spcBef>
                <a:spcPts val="1525"/>
              </a:spcBef>
              <a:buFont typeface="Microsoft Sans Serif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аренда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выставочной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площади</a:t>
            </a:r>
            <a:endParaRPr sz="1600" dirty="0">
              <a:latin typeface="Calibri"/>
              <a:cs typeface="Calibri"/>
            </a:endParaRPr>
          </a:p>
          <a:p>
            <a:pPr marL="252000" indent="-285115">
              <a:spcBef>
                <a:spcPts val="1520"/>
              </a:spcBef>
              <a:buFont typeface="Microsoft Sans Serif"/>
              <a:buChar char="•"/>
              <a:tabLst>
                <a:tab pos="297180" algn="l"/>
                <a:tab pos="297815" algn="l"/>
              </a:tabLst>
            </a:pPr>
            <a:r>
              <a:rPr sz="1600" spc="-15" dirty="0">
                <a:solidFill>
                  <a:srgbClr val="1D1D1B"/>
                </a:solidFill>
                <a:latin typeface="Calibri"/>
                <a:cs typeface="Calibri"/>
              </a:rPr>
              <a:t>оборудование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6"/>
          <p:cNvSpPr/>
          <p:nvPr/>
        </p:nvSpPr>
        <p:spPr>
          <a:xfrm>
            <a:off x="254684" y="243890"/>
            <a:ext cx="11708716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 txBox="1"/>
          <p:nvPr/>
        </p:nvSpPr>
        <p:spPr>
          <a:xfrm>
            <a:off x="669339" y="325933"/>
            <a:ext cx="109892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4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79320732-685C-4CD1-B7F3-81C1ED31298D}"/>
              </a:ext>
            </a:extLst>
          </p:cNvPr>
          <p:cNvSpPr/>
          <p:nvPr/>
        </p:nvSpPr>
        <p:spPr>
          <a:xfrm>
            <a:off x="4987210" y="914400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AF7073C0-B35E-4D6A-A2DE-7FCEFA036425}"/>
              </a:ext>
            </a:extLst>
          </p:cNvPr>
          <p:cNvSpPr/>
          <p:nvPr/>
        </p:nvSpPr>
        <p:spPr>
          <a:xfrm>
            <a:off x="4987210" y="914400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8D3D8BC3-5896-4DB8-984D-1F94897EE010}"/>
              </a:ext>
            </a:extLst>
          </p:cNvPr>
          <p:cNvSpPr txBox="1"/>
          <p:nvPr/>
        </p:nvSpPr>
        <p:spPr>
          <a:xfrm>
            <a:off x="5005067" y="946403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7679F7EE-21B3-48E5-B31C-E5ED61EBFADA}"/>
              </a:ext>
            </a:extLst>
          </p:cNvPr>
          <p:cNvSpPr/>
          <p:nvPr/>
        </p:nvSpPr>
        <p:spPr>
          <a:xfrm>
            <a:off x="10889156" y="874860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9BB5C532-6604-4975-A225-07AA907CCAA5}"/>
              </a:ext>
            </a:extLst>
          </p:cNvPr>
          <p:cNvSpPr/>
          <p:nvPr/>
        </p:nvSpPr>
        <p:spPr>
          <a:xfrm>
            <a:off x="10889156" y="874860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E4D5B4C3-047C-4B50-BF52-2FA50736E744}"/>
              </a:ext>
            </a:extLst>
          </p:cNvPr>
          <p:cNvSpPr txBox="1"/>
          <p:nvPr/>
        </p:nvSpPr>
        <p:spPr>
          <a:xfrm>
            <a:off x="10907013" y="906863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780D984E-8EE8-4785-B8CF-6D3830F7107A}"/>
              </a:ext>
            </a:extLst>
          </p:cNvPr>
          <p:cNvSpPr/>
          <p:nvPr/>
        </p:nvSpPr>
        <p:spPr>
          <a:xfrm>
            <a:off x="5004814" y="3347649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D9D5BBD5-8DDF-4C6C-A94D-59973EFF8492}"/>
              </a:ext>
            </a:extLst>
          </p:cNvPr>
          <p:cNvSpPr/>
          <p:nvPr/>
        </p:nvSpPr>
        <p:spPr>
          <a:xfrm>
            <a:off x="5004814" y="3347649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F4AC60F1-C45D-449B-A24F-2644601F7B17}"/>
              </a:ext>
            </a:extLst>
          </p:cNvPr>
          <p:cNvSpPr txBox="1"/>
          <p:nvPr/>
        </p:nvSpPr>
        <p:spPr>
          <a:xfrm>
            <a:off x="5022671" y="3379652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082787" y="457504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7622" y="1413382"/>
            <a:ext cx="3747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ПРЕДОСТАВЛЕНИЕ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БЕСПЛАТНОГО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КУПОНА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4346" y="1654569"/>
            <a:ext cx="4352290" cy="5416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10"/>
              </a:spcBef>
            </a:pPr>
            <a:r>
              <a:rPr sz="1600" b="1" spc="-5" dirty="0">
                <a:latin typeface="Calibri"/>
                <a:cs typeface="Calibri"/>
              </a:rPr>
              <a:t>ДЛЯ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УДВОЕНИЯ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ПЕРВОГО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ПЛАТЕЖА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СЕРВИСЕ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Calibri"/>
                <a:cs typeface="Calibri"/>
              </a:rPr>
              <a:t>VK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РЕКЛАМА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СУММУ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lang="ru-RU" sz="1600" b="1" spc="-25" dirty="0">
                <a:latin typeface="Calibri"/>
                <a:cs typeface="Calibri"/>
              </a:rPr>
              <a:t>3000 или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5000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489" y="2362200"/>
            <a:ext cx="3608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4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новых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пользователей</a:t>
            </a:r>
            <a:r>
              <a:rPr sz="1400" spc="-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платформы</a:t>
            </a:r>
            <a:r>
              <a:rPr sz="1400" spc="-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VK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Реклама.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3489" y="2585923"/>
            <a:ext cx="5566410" cy="90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  <a:tabLst>
                <a:tab pos="1344295" algn="l"/>
                <a:tab pos="1997075" algn="l"/>
                <a:tab pos="2321560" algn="l"/>
                <a:tab pos="3155315" algn="l"/>
                <a:tab pos="3877945" algn="l"/>
                <a:tab pos="4619625" algn="l"/>
                <a:tab pos="4944745" algn="l"/>
              </a:tabLst>
            </a:pP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ед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е	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400" spc="-3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он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а	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а	</a:t>
            </a:r>
            <a:r>
              <a:rPr sz="1400" spc="-10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во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е	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во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о	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пла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а	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а	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ек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сообщества/магазина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ВКонтакте</a:t>
            </a:r>
            <a:r>
              <a:rPr sz="14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-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 err="1">
                <a:solidFill>
                  <a:srgbClr val="1D1D1B"/>
                </a:solidFill>
                <a:latin typeface="Calibri"/>
                <a:cs typeface="Calibri"/>
              </a:rPr>
              <a:t>сумму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400" spc="-30" dirty="0">
                <a:solidFill>
                  <a:srgbClr val="1D1D1B"/>
                </a:solidFill>
                <a:latin typeface="Calibri"/>
                <a:cs typeface="Calibri"/>
              </a:rPr>
              <a:t>3000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400" spc="-35" dirty="0">
                <a:solidFill>
                  <a:srgbClr val="1D1D1B"/>
                </a:solidFill>
                <a:latin typeface="Calibri"/>
                <a:cs typeface="Calibri"/>
              </a:rPr>
              <a:t>или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5</a:t>
            </a:r>
            <a:r>
              <a:rPr sz="14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Calibri"/>
                <a:cs typeface="Calibri"/>
              </a:rPr>
              <a:t>000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670"/>
              </a:lnSpc>
              <a:spcBef>
                <a:spcPts val="150"/>
              </a:spcBef>
            </a:pP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Активация</a:t>
            </a:r>
            <a:r>
              <a:rPr sz="1400" spc="229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промокода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происходит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при</a:t>
            </a:r>
            <a:r>
              <a:rPr sz="14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пополнении</a:t>
            </a:r>
            <a:r>
              <a:rPr sz="1400" spc="229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заявителем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 личного </a:t>
            </a:r>
            <a:r>
              <a:rPr sz="1400" spc="-3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кабинета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платформы</a:t>
            </a:r>
            <a:r>
              <a:rPr sz="1400" spc="-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VK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-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сумму,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равную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номиналу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купона.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3990" y="1194434"/>
            <a:ext cx="5718175" cy="1074420"/>
            <a:chOff x="198120" y="633983"/>
            <a:chExt cx="5718175" cy="1074420"/>
          </a:xfrm>
        </p:grpSpPr>
        <p:sp>
          <p:nvSpPr>
            <p:cNvPr id="20" name="object 20"/>
            <p:cNvSpPr/>
            <p:nvPr/>
          </p:nvSpPr>
          <p:spPr>
            <a:xfrm>
              <a:off x="227076" y="842771"/>
              <a:ext cx="5660390" cy="836930"/>
            </a:xfrm>
            <a:custGeom>
              <a:avLst/>
              <a:gdLst/>
              <a:ahLst/>
              <a:cxnLst/>
              <a:rect l="l" t="t" r="r" b="b"/>
              <a:pathLst>
                <a:path w="5660390" h="836930">
                  <a:moveTo>
                    <a:pt x="0" y="139445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6" y="0"/>
                  </a:lnTo>
                  <a:lnTo>
                    <a:pt x="5520690" y="0"/>
                  </a:lnTo>
                  <a:lnTo>
                    <a:pt x="5564745" y="7114"/>
                  </a:lnTo>
                  <a:lnTo>
                    <a:pt x="5603022" y="26919"/>
                  </a:lnTo>
                  <a:lnTo>
                    <a:pt x="5633216" y="57113"/>
                  </a:lnTo>
                  <a:lnTo>
                    <a:pt x="5653021" y="95390"/>
                  </a:lnTo>
                  <a:lnTo>
                    <a:pt x="5660136" y="139445"/>
                  </a:lnTo>
                  <a:lnTo>
                    <a:pt x="5660136" y="697229"/>
                  </a:lnTo>
                  <a:lnTo>
                    <a:pt x="5653021" y="741285"/>
                  </a:lnTo>
                  <a:lnTo>
                    <a:pt x="5633216" y="779562"/>
                  </a:lnTo>
                  <a:lnTo>
                    <a:pt x="5603022" y="809756"/>
                  </a:lnTo>
                  <a:lnTo>
                    <a:pt x="5564745" y="829561"/>
                  </a:lnTo>
                  <a:lnTo>
                    <a:pt x="5520690" y="836676"/>
                  </a:lnTo>
                  <a:lnTo>
                    <a:pt x="139446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29"/>
                  </a:lnTo>
                  <a:lnTo>
                    <a:pt x="0" y="139445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9952" y="662939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9952" y="662939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888870" y="1280153"/>
            <a:ext cx="78277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5699" y="1424941"/>
            <a:ext cx="4560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ПРОГРАММА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РАЗМЕЩЕНИЮ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ПРОДВИЖЕНИЮ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9731" y="1668780"/>
            <a:ext cx="5573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СЕЛЬСКОХОЗЯЙТВЕННЫХ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ТОВАРОВ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АГРОПРЕДПРИНИМАТЕЛЕЙ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МАРКЕТПЛЕЙСАХ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СВОЕ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РОДНОЕ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ИЛИ</a:t>
            </a:r>
            <a:r>
              <a:rPr sz="1600" b="1" spc="-10" dirty="0">
                <a:latin typeface="Calibri"/>
                <a:cs typeface="Calibri"/>
              </a:rPr>
              <a:t> СВОЕ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ФЕРМЕРСТВО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012819" y="1160907"/>
            <a:ext cx="6019800" cy="1104900"/>
            <a:chOff x="204215" y="3153155"/>
            <a:chExt cx="6019800" cy="1104900"/>
          </a:xfrm>
        </p:grpSpPr>
        <p:sp>
          <p:nvSpPr>
            <p:cNvPr id="37" name="object 37"/>
            <p:cNvSpPr/>
            <p:nvPr/>
          </p:nvSpPr>
          <p:spPr>
            <a:xfrm>
              <a:off x="233171" y="3392423"/>
              <a:ext cx="5962015" cy="836930"/>
            </a:xfrm>
            <a:custGeom>
              <a:avLst/>
              <a:gdLst/>
              <a:ahLst/>
              <a:cxnLst/>
              <a:rect l="l" t="t" r="r" b="b"/>
              <a:pathLst>
                <a:path w="5962015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6" y="0"/>
                  </a:lnTo>
                  <a:lnTo>
                    <a:pt x="5822442" y="0"/>
                  </a:lnTo>
                  <a:lnTo>
                    <a:pt x="5866497" y="7114"/>
                  </a:lnTo>
                  <a:lnTo>
                    <a:pt x="5904774" y="26919"/>
                  </a:lnTo>
                  <a:lnTo>
                    <a:pt x="5934968" y="57113"/>
                  </a:lnTo>
                  <a:lnTo>
                    <a:pt x="5954773" y="95390"/>
                  </a:lnTo>
                  <a:lnTo>
                    <a:pt x="5961888" y="139446"/>
                  </a:lnTo>
                  <a:lnTo>
                    <a:pt x="5961888" y="697230"/>
                  </a:lnTo>
                  <a:lnTo>
                    <a:pt x="5954773" y="741285"/>
                  </a:lnTo>
                  <a:lnTo>
                    <a:pt x="5934968" y="779562"/>
                  </a:lnTo>
                  <a:lnTo>
                    <a:pt x="5904774" y="809756"/>
                  </a:lnTo>
                  <a:lnTo>
                    <a:pt x="5866497" y="829561"/>
                  </a:lnTo>
                  <a:lnTo>
                    <a:pt x="5822442" y="836676"/>
                  </a:lnTo>
                  <a:lnTo>
                    <a:pt x="139446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72100" y="3182111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72100" y="3182111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198689" y="1249708"/>
            <a:ext cx="77678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26612" y="2362200"/>
            <a:ext cx="5566410" cy="276671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0160" algn="just">
              <a:lnSpc>
                <a:spcPts val="1430"/>
              </a:lnSpc>
              <a:spcBef>
                <a:spcPts val="155"/>
              </a:spcBef>
            </a:pPr>
            <a:r>
              <a:rPr sz="1400" spc="-5" dirty="0">
                <a:latin typeface="Calibri"/>
                <a:cs typeface="Calibri"/>
              </a:rPr>
              <a:t>Программа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размещению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продвижению</a:t>
            </a:r>
            <a:r>
              <a:rPr sz="1400" spc="-5" dirty="0">
                <a:latin typeface="Calibri"/>
                <a:cs typeface="Calibri"/>
              </a:rPr>
              <a:t> товаров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создана</a:t>
            </a:r>
            <a:r>
              <a:rPr sz="1400" dirty="0">
                <a:latin typeface="Calibri"/>
                <a:cs typeface="Calibri"/>
              </a:rPr>
              <a:t> для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поддержки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агропредприятий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позволяет без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затрат создать </a:t>
            </a:r>
            <a:r>
              <a:rPr sz="1400" spc="-10" dirty="0">
                <a:latin typeface="Calibri"/>
                <a:cs typeface="Calibri"/>
              </a:rPr>
              <a:t>дополнительный</a:t>
            </a:r>
            <a:r>
              <a:rPr sz="1400" spc="-5" dirty="0">
                <a:latin typeface="Calibri"/>
                <a:cs typeface="Calibri"/>
              </a:rPr>
              <a:t> канал онлайн-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продаж </a:t>
            </a:r>
            <a:r>
              <a:rPr sz="1400" dirty="0">
                <a:latin typeface="Calibri"/>
                <a:cs typeface="Calibri"/>
              </a:rPr>
              <a:t>и выйти</a:t>
            </a:r>
            <a:r>
              <a:rPr sz="1400" spc="-5" dirty="0">
                <a:latin typeface="Calibri"/>
                <a:cs typeface="Calibri"/>
              </a:rPr>
              <a:t> на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маркетплейсы:</a:t>
            </a:r>
            <a:endParaRPr sz="1400" dirty="0">
              <a:latin typeface="Calibri"/>
              <a:cs typeface="Calibri"/>
            </a:endParaRPr>
          </a:p>
          <a:p>
            <a:pPr marL="123825" indent="-111760" algn="just">
              <a:lnSpc>
                <a:spcPct val="100000"/>
              </a:lnSpc>
              <a:spcBef>
                <a:spcPts val="35"/>
              </a:spcBef>
              <a:buChar char="•"/>
              <a:tabLst>
                <a:tab pos="124460" algn="l"/>
              </a:tabLst>
            </a:pPr>
            <a:r>
              <a:rPr sz="1400" spc="-5" dirty="0">
                <a:latin typeface="Calibri"/>
                <a:cs typeface="Calibri"/>
              </a:rPr>
              <a:t>Своё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Родное</a:t>
            </a:r>
            <a:r>
              <a:rPr sz="1400" spc="-5" dirty="0">
                <a:latin typeface="Calibri"/>
                <a:cs typeface="Calibri"/>
              </a:rPr>
              <a:t> (B2С-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аудитория)</a:t>
            </a:r>
            <a:endParaRPr sz="1400" dirty="0">
              <a:latin typeface="Calibri"/>
              <a:cs typeface="Calibri"/>
            </a:endParaRPr>
          </a:p>
          <a:p>
            <a:pPr marL="123825" indent="-111760" algn="just">
              <a:lnSpc>
                <a:spcPct val="100000"/>
              </a:lnSpc>
              <a:spcBef>
                <a:spcPts val="85"/>
              </a:spcBef>
              <a:buChar char="•"/>
              <a:tabLst>
                <a:tab pos="124460" algn="l"/>
              </a:tabLst>
            </a:pPr>
            <a:r>
              <a:rPr sz="1400" spc="-5" dirty="0">
                <a:latin typeface="Calibri"/>
                <a:cs typeface="Calibri"/>
              </a:rPr>
              <a:t>Своё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Фермерство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(B2B-аудитория)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ус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суб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ъ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4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ед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ся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2700" marR="5715">
              <a:lnSpc>
                <a:spcPts val="1430"/>
              </a:lnSpc>
              <a:spcBef>
                <a:spcPts val="140"/>
              </a:spcBef>
              <a:buChar char="•"/>
              <a:tabLst>
                <a:tab pos="145415" algn="l"/>
              </a:tabLst>
            </a:pP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Техническая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поддержка</a:t>
            </a:r>
            <a:r>
              <a:rPr sz="14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 консультация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менеджера,</a:t>
            </a:r>
            <a:r>
              <a:rPr sz="14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помощь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создании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онлайн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витрины </a:t>
            </a:r>
            <a:r>
              <a:rPr sz="14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товаров;</a:t>
            </a:r>
            <a:endParaRPr sz="14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Char char="•"/>
              <a:tabLst>
                <a:tab pos="142240" algn="l"/>
              </a:tabLst>
            </a:pP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продукции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бренда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одном</a:t>
            </a:r>
            <a:r>
              <a:rPr sz="14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Calibri"/>
                <a:cs typeface="Calibri"/>
              </a:rPr>
              <a:t>из</a:t>
            </a:r>
            <a:r>
              <a:rPr sz="14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маркетплейсов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сроком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1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месяц;</a:t>
            </a:r>
            <a:endParaRPr sz="1400" dirty="0">
              <a:latin typeface="Calibri"/>
              <a:cs typeface="Calibri"/>
            </a:endParaRPr>
          </a:p>
          <a:p>
            <a:pPr marL="213360" indent="-201295">
              <a:lnSpc>
                <a:spcPts val="1430"/>
              </a:lnSpc>
              <a:spcBef>
                <a:spcPts val="95"/>
              </a:spcBef>
              <a:buChar char="•"/>
              <a:tabLst>
                <a:tab pos="213995" algn="l"/>
              </a:tabLst>
            </a:pP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Гарантированное</a:t>
            </a:r>
            <a:r>
              <a:rPr sz="1400" spc="2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размещение</a:t>
            </a:r>
            <a:r>
              <a:rPr sz="1400" spc="20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товара</a:t>
            </a:r>
            <a:r>
              <a:rPr sz="1400" spc="20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2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полке</a:t>
            </a:r>
            <a:r>
              <a:rPr sz="1400" spc="2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«Новинки</a:t>
            </a:r>
            <a:r>
              <a:rPr sz="1400" spc="2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Calibri"/>
                <a:cs typeface="Calibri"/>
              </a:rPr>
              <a:t>месяца»</a:t>
            </a:r>
            <a:r>
              <a:rPr sz="1400" spc="2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20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45"/>
              </a:spcBef>
            </a:pP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«Своё</a:t>
            </a:r>
            <a:r>
              <a:rPr sz="14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Фермерство»</a:t>
            </a:r>
            <a:r>
              <a:rPr sz="14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Calibri"/>
                <a:cs typeface="Calibri"/>
              </a:rPr>
              <a:t>или</a:t>
            </a:r>
            <a:r>
              <a:rPr sz="14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приоритетное</a:t>
            </a:r>
            <a:r>
              <a:rPr sz="14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размещение</a:t>
            </a:r>
            <a:r>
              <a:rPr sz="14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4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главной</a:t>
            </a:r>
            <a:r>
              <a:rPr sz="14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странице</a:t>
            </a:r>
            <a:r>
              <a:rPr sz="14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400" spc="2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блоке</a:t>
            </a:r>
            <a:r>
              <a:rPr sz="14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Calibri"/>
                <a:cs typeface="Calibri"/>
              </a:rPr>
              <a:t>про </a:t>
            </a:r>
            <a:r>
              <a:rPr sz="14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рм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ро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4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веб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-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ве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мо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иль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ил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ож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4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«Св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ё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400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400" spc="-8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400" spc="-4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Calibri"/>
                <a:cs typeface="Calibri"/>
              </a:rPr>
              <a:t>»</a:t>
            </a:r>
            <a:r>
              <a:rPr sz="1400" spc="-50" dirty="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sz="140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6"/>
          <p:cNvSpPr/>
          <p:nvPr/>
        </p:nvSpPr>
        <p:spPr>
          <a:xfrm>
            <a:off x="254684" y="243890"/>
            <a:ext cx="11708716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/>
          <p:cNvSpPr txBox="1"/>
          <p:nvPr/>
        </p:nvSpPr>
        <p:spPr>
          <a:xfrm>
            <a:off x="669339" y="325933"/>
            <a:ext cx="109892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48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4108" y="2816644"/>
            <a:ext cx="1755775" cy="1446530"/>
          </a:xfrm>
          <a:custGeom>
            <a:avLst/>
            <a:gdLst/>
            <a:ahLst/>
            <a:cxnLst/>
            <a:rect l="l" t="t" r="r" b="b"/>
            <a:pathLst>
              <a:path w="1755775" h="1446529">
                <a:moveTo>
                  <a:pt x="1514602" y="0"/>
                </a:moveTo>
                <a:lnTo>
                  <a:pt x="241046" y="0"/>
                </a:lnTo>
                <a:lnTo>
                  <a:pt x="192475" y="4898"/>
                </a:lnTo>
                <a:lnTo>
                  <a:pt x="147232" y="18946"/>
                </a:lnTo>
                <a:lnTo>
                  <a:pt x="106288" y="41174"/>
                </a:lnTo>
                <a:lnTo>
                  <a:pt x="70611" y="70612"/>
                </a:lnTo>
                <a:lnTo>
                  <a:pt x="41174" y="106288"/>
                </a:lnTo>
                <a:lnTo>
                  <a:pt x="18946" y="147232"/>
                </a:lnTo>
                <a:lnTo>
                  <a:pt x="4898" y="192475"/>
                </a:lnTo>
                <a:lnTo>
                  <a:pt x="0" y="241045"/>
                </a:lnTo>
                <a:lnTo>
                  <a:pt x="0" y="1205230"/>
                </a:lnTo>
                <a:lnTo>
                  <a:pt x="4898" y="1253807"/>
                </a:lnTo>
                <a:lnTo>
                  <a:pt x="18946" y="1299054"/>
                </a:lnTo>
                <a:lnTo>
                  <a:pt x="41174" y="1339999"/>
                </a:lnTo>
                <a:lnTo>
                  <a:pt x="70611" y="1375673"/>
                </a:lnTo>
                <a:lnTo>
                  <a:pt x="106288" y="1405107"/>
                </a:lnTo>
                <a:lnTo>
                  <a:pt x="147232" y="1427332"/>
                </a:lnTo>
                <a:lnTo>
                  <a:pt x="192475" y="1441378"/>
                </a:lnTo>
                <a:lnTo>
                  <a:pt x="241046" y="1446276"/>
                </a:lnTo>
                <a:lnTo>
                  <a:pt x="1514602" y="1446276"/>
                </a:lnTo>
                <a:lnTo>
                  <a:pt x="1563172" y="1441378"/>
                </a:lnTo>
                <a:lnTo>
                  <a:pt x="1608415" y="1427332"/>
                </a:lnTo>
                <a:lnTo>
                  <a:pt x="1649359" y="1405107"/>
                </a:lnTo>
                <a:lnTo>
                  <a:pt x="1685036" y="1375673"/>
                </a:lnTo>
                <a:lnTo>
                  <a:pt x="1714473" y="1339999"/>
                </a:lnTo>
                <a:lnTo>
                  <a:pt x="1736701" y="1299054"/>
                </a:lnTo>
                <a:lnTo>
                  <a:pt x="1750749" y="1253807"/>
                </a:lnTo>
                <a:lnTo>
                  <a:pt x="1755648" y="1205230"/>
                </a:lnTo>
                <a:lnTo>
                  <a:pt x="1755648" y="241045"/>
                </a:lnTo>
                <a:lnTo>
                  <a:pt x="1750749" y="192475"/>
                </a:lnTo>
                <a:lnTo>
                  <a:pt x="1736701" y="147232"/>
                </a:lnTo>
                <a:lnTo>
                  <a:pt x="1714473" y="106288"/>
                </a:lnTo>
                <a:lnTo>
                  <a:pt x="1685036" y="70611"/>
                </a:lnTo>
                <a:lnTo>
                  <a:pt x="1649359" y="41174"/>
                </a:lnTo>
                <a:lnTo>
                  <a:pt x="1608415" y="18946"/>
                </a:lnTo>
                <a:lnTo>
                  <a:pt x="1563172" y="4898"/>
                </a:lnTo>
                <a:lnTo>
                  <a:pt x="1514602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3"/>
          <p:cNvSpPr txBox="1"/>
          <p:nvPr/>
        </p:nvSpPr>
        <p:spPr>
          <a:xfrm>
            <a:off x="3725621" y="1190434"/>
            <a:ext cx="45326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950" b="1" spc="-15" dirty="0">
                <a:latin typeface="Calibri"/>
                <a:cs typeface="Calibri"/>
              </a:rPr>
              <a:t>ПРОГРАММА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ОТ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BD5108"/>
                </a:solidFill>
                <a:latin typeface="Calibri"/>
                <a:cs typeface="Calibri"/>
              </a:rPr>
              <a:t>HEADHUNTER</a:t>
            </a:r>
            <a:endParaRPr sz="19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950" b="1" spc="5" dirty="0">
                <a:latin typeface="Calibri"/>
                <a:cs typeface="Calibri"/>
              </a:rPr>
              <a:t>ДЛЯ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СОЦИАЛЬНЫХ</a:t>
            </a:r>
            <a:r>
              <a:rPr sz="1950" b="1" spc="-6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ПРЕДПРИНИМАТЕЛЕЙ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6" name="object 25"/>
          <p:cNvSpPr/>
          <p:nvPr/>
        </p:nvSpPr>
        <p:spPr>
          <a:xfrm>
            <a:off x="3457956" y="1091057"/>
            <a:ext cx="5660390" cy="835660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2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1" y="0"/>
                </a:lnTo>
                <a:lnTo>
                  <a:pt x="5520943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5" y="139192"/>
                </a:lnTo>
                <a:lnTo>
                  <a:pt x="5660135" y="695960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3" y="835152"/>
                </a:lnTo>
                <a:lnTo>
                  <a:pt x="139191" y="835152"/>
                </a:lnTo>
                <a:lnTo>
                  <a:pt x="95211" y="828052"/>
                </a:lnTo>
                <a:lnTo>
                  <a:pt x="57003" y="808284"/>
                </a:lnTo>
                <a:lnTo>
                  <a:pt x="26867" y="778148"/>
                </a:lnTo>
                <a:lnTo>
                  <a:pt x="7099" y="739940"/>
                </a:lnTo>
                <a:lnTo>
                  <a:pt x="0" y="695960"/>
                </a:lnTo>
                <a:lnTo>
                  <a:pt x="0" y="139192"/>
                </a:lnTo>
                <a:close/>
              </a:path>
            </a:pathLst>
          </a:custGeom>
          <a:ln w="57911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8"/>
          <p:cNvSpPr txBox="1"/>
          <p:nvPr/>
        </p:nvSpPr>
        <p:spPr>
          <a:xfrm>
            <a:off x="8388807" y="2405673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29"/>
          <p:cNvSpPr txBox="1"/>
          <p:nvPr/>
        </p:nvSpPr>
        <p:spPr>
          <a:xfrm>
            <a:off x="3725621" y="2950311"/>
            <a:ext cx="2656840" cy="4838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400" spc="-40" dirty="0">
                <a:latin typeface="Calibri"/>
                <a:cs typeface="Calibri"/>
              </a:rPr>
              <a:t>Д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spc="-30" dirty="0">
                <a:latin typeface="Calibri"/>
                <a:cs typeface="Calibri"/>
              </a:rPr>
              <a:t>ст</a:t>
            </a:r>
            <a:r>
              <a:rPr sz="1400" spc="-25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бе</a:t>
            </a:r>
            <a:r>
              <a:rPr sz="1400" spc="-35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пл</a:t>
            </a:r>
            <a:r>
              <a:rPr sz="1400" spc="-30" dirty="0">
                <a:latin typeface="Calibri"/>
                <a:cs typeface="Calibri"/>
              </a:rPr>
              <a:t>ат</a:t>
            </a:r>
            <a:r>
              <a:rPr sz="1400" spc="-25" dirty="0">
                <a:latin typeface="Calibri"/>
                <a:cs typeface="Calibri"/>
              </a:rPr>
              <a:t>но</a:t>
            </a:r>
            <a:r>
              <a:rPr sz="1400" spc="-4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а</a:t>
            </a:r>
            <a:r>
              <a:rPr sz="1400" spc="-35" dirty="0">
                <a:latin typeface="Calibri"/>
                <a:cs typeface="Calibri"/>
              </a:rPr>
              <a:t>з</a:t>
            </a:r>
            <a:r>
              <a:rPr sz="1400" spc="-30" dirty="0">
                <a:latin typeface="Calibri"/>
                <a:cs typeface="Calibri"/>
              </a:rPr>
              <a:t>ме</a:t>
            </a:r>
            <a:r>
              <a:rPr sz="1400" spc="-35" dirty="0">
                <a:latin typeface="Calibri"/>
                <a:cs typeface="Calibri"/>
              </a:rPr>
              <a:t>щ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25" dirty="0">
                <a:latin typeface="Calibri"/>
                <a:cs typeface="Calibri"/>
              </a:rPr>
              <a:t>н</a:t>
            </a:r>
            <a:r>
              <a:rPr sz="1400" spc="-3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ю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Calibri"/>
                <a:cs typeface="Calibri"/>
              </a:rPr>
              <a:t>на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сервисе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HeadHunter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30"/>
          <p:cNvSpPr txBox="1"/>
          <p:nvPr/>
        </p:nvSpPr>
        <p:spPr>
          <a:xfrm>
            <a:off x="3725621" y="3572215"/>
            <a:ext cx="26962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По</a:t>
            </a:r>
            <a:r>
              <a:rPr sz="1400" spc="-25" dirty="0">
                <a:latin typeface="Calibri"/>
                <a:cs typeface="Calibri"/>
              </a:rPr>
              <a:t>и</a:t>
            </a:r>
            <a:r>
              <a:rPr sz="1400" spc="-3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ва</a:t>
            </a:r>
            <a:r>
              <a:rPr sz="1400" spc="-55" dirty="0">
                <a:latin typeface="Calibri"/>
                <a:cs typeface="Calibri"/>
              </a:rPr>
              <a:t>к</a:t>
            </a:r>
            <a:r>
              <a:rPr sz="1400" spc="-25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н</a:t>
            </a:r>
            <a:r>
              <a:rPr sz="1400" spc="-30" dirty="0">
                <a:latin typeface="Calibri"/>
                <a:cs typeface="Calibri"/>
              </a:rPr>
              <a:t>си</a:t>
            </a:r>
            <a:r>
              <a:rPr sz="1400" dirty="0">
                <a:latin typeface="Calibri"/>
                <a:cs typeface="Calibri"/>
              </a:rPr>
              <a:t>й </a:t>
            </a:r>
            <a:r>
              <a:rPr sz="1400" spc="-30" dirty="0">
                <a:latin typeface="Calibri"/>
                <a:cs typeface="Calibri"/>
              </a:rPr>
              <a:t>м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жн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з</a:t>
            </a:r>
            <a:r>
              <a:rPr sz="1400" spc="-25" dirty="0">
                <a:latin typeface="Calibri"/>
                <a:cs typeface="Calibri"/>
              </a:rPr>
              <a:t>апу</a:t>
            </a:r>
            <a:r>
              <a:rPr sz="1400" spc="-30" dirty="0">
                <a:latin typeface="Calibri"/>
                <a:cs typeface="Calibri"/>
              </a:rPr>
              <a:t>стит</a:t>
            </a:r>
            <a:r>
              <a:rPr sz="1400" dirty="0">
                <a:latin typeface="Calibri"/>
                <a:cs typeface="Calibri"/>
              </a:rPr>
              <a:t>ь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по  </a:t>
            </a:r>
            <a:r>
              <a:rPr sz="1400" spc="-30" dirty="0">
                <a:latin typeface="Calibri"/>
                <a:cs typeface="Calibri"/>
              </a:rPr>
              <a:t>необходимости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любой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момент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течении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69262"/>
                </a:solidFill>
                <a:latin typeface="Calibri"/>
                <a:cs typeface="Calibri"/>
              </a:rPr>
              <a:t>1</a:t>
            </a:r>
            <a:r>
              <a:rPr sz="1400" b="1" spc="-5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C69262"/>
                </a:solidFill>
                <a:latin typeface="Calibri"/>
                <a:cs typeface="Calibri"/>
              </a:rPr>
              <a:t>года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31"/>
          <p:cNvSpPr txBox="1"/>
          <p:nvPr/>
        </p:nvSpPr>
        <p:spPr>
          <a:xfrm>
            <a:off x="7300162" y="2875064"/>
            <a:ext cx="1383665" cy="6343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800" spc="-20" dirty="0">
                <a:latin typeface="Calibri"/>
                <a:cs typeface="Calibri"/>
              </a:rPr>
              <a:t>до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вакансий</a:t>
            </a:r>
            <a:endParaRPr sz="1800" dirty="0">
              <a:latin typeface="Calibri"/>
              <a:cs typeface="Calibri"/>
            </a:endParaRPr>
          </a:p>
          <a:p>
            <a:pPr marL="40640" algn="ctr">
              <a:lnSpc>
                <a:spcPct val="100000"/>
              </a:lnSpc>
              <a:spcBef>
                <a:spcPts val="235"/>
              </a:spcBef>
            </a:pPr>
            <a:r>
              <a:rPr sz="1800" spc="-15" dirty="0">
                <a:latin typeface="Calibri"/>
                <a:cs typeface="Calibri"/>
              </a:rPr>
              <a:t>на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30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дней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3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415" y="3682911"/>
            <a:ext cx="478535" cy="477011"/>
          </a:xfrm>
          <a:prstGeom prst="rect">
            <a:avLst/>
          </a:prstGeom>
        </p:spPr>
      </p:pic>
      <p:sp>
        <p:nvSpPr>
          <p:cNvPr id="14" name="object 30"/>
          <p:cNvSpPr txBox="1"/>
          <p:nvPr/>
        </p:nvSpPr>
        <p:spPr>
          <a:xfrm>
            <a:off x="3711384" y="2094376"/>
            <a:ext cx="5287658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ru-RU" sz="1400" spc="-20" dirty="0">
                <a:latin typeface="Calibri"/>
                <a:cs typeface="Calibri"/>
              </a:rPr>
              <a:t>В рамках программы поддержки </a:t>
            </a:r>
            <a:r>
              <a:rPr lang="ru-RU" sz="1400" spc="-20" dirty="0" err="1">
                <a:latin typeface="Calibri"/>
                <a:cs typeface="Calibri"/>
              </a:rPr>
              <a:t>соцальным</a:t>
            </a:r>
            <a:r>
              <a:rPr lang="ru-RU" sz="1400" spc="-20" dirty="0">
                <a:latin typeface="Calibri"/>
                <a:cs typeface="Calibri"/>
              </a:rPr>
              <a:t>  предприятиям предоставляется доступ к бесплатному размещению на сервисе </a:t>
            </a:r>
            <a:r>
              <a:rPr lang="en-US" sz="1400" spc="-20" dirty="0" err="1">
                <a:latin typeface="Calibri"/>
                <a:cs typeface="Calibri"/>
              </a:rPr>
              <a:t>HeadHunter</a:t>
            </a:r>
            <a:r>
              <a:rPr lang="en-US" sz="1400" spc="-20" dirty="0">
                <a:latin typeface="Calibri"/>
                <a:cs typeface="Calibri"/>
              </a:rPr>
              <a:t> </a:t>
            </a:r>
            <a:r>
              <a:rPr lang="ru-RU" sz="1400" spc="-20" dirty="0">
                <a:latin typeface="Calibri"/>
                <a:cs typeface="Calibri"/>
              </a:rPr>
              <a:t>2 вакансий сроком на 30 дней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254684" y="5756859"/>
            <a:ext cx="5616017" cy="60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ctr">
              <a:lnSpc>
                <a:spcPct val="1072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Бесплатные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консультации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экспертов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dirty="0" err="1">
                <a:latin typeface="Calibri"/>
                <a:cs typeface="Calibri"/>
              </a:rPr>
              <a:t>вопросам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регистрации</a:t>
            </a:r>
            <a:r>
              <a:rPr lang="ru-RU" spc="2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предприятий</a:t>
            </a:r>
            <a:r>
              <a:rPr lang="ru-RU" sz="1800" spc="-10" dirty="0">
                <a:latin typeface="Calibri"/>
                <a:cs typeface="Calibri"/>
              </a:rPr>
              <a:t> для физических лиц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210311" y="4786883"/>
            <a:ext cx="5660390" cy="835660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2"/>
                </a:moveTo>
                <a:lnTo>
                  <a:pt x="7096" y="95211"/>
                </a:lnTo>
                <a:lnTo>
                  <a:pt x="26856" y="57003"/>
                </a:lnTo>
                <a:lnTo>
                  <a:pt x="56987" y="26867"/>
                </a:lnTo>
                <a:lnTo>
                  <a:pt x="95196" y="7099"/>
                </a:lnTo>
                <a:lnTo>
                  <a:pt x="139192" y="0"/>
                </a:lnTo>
                <a:lnTo>
                  <a:pt x="5520944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6" y="139192"/>
                </a:lnTo>
                <a:lnTo>
                  <a:pt x="5660136" y="695960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4" y="835152"/>
                </a:lnTo>
                <a:lnTo>
                  <a:pt x="139192" y="835152"/>
                </a:lnTo>
                <a:lnTo>
                  <a:pt x="95196" y="828052"/>
                </a:lnTo>
                <a:lnTo>
                  <a:pt x="56987" y="808284"/>
                </a:lnTo>
                <a:lnTo>
                  <a:pt x="26856" y="778148"/>
                </a:lnTo>
                <a:lnTo>
                  <a:pt x="7096" y="739940"/>
                </a:lnTo>
                <a:lnTo>
                  <a:pt x="0" y="695960"/>
                </a:lnTo>
                <a:lnTo>
                  <a:pt x="0" y="139192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/>
          <p:cNvSpPr txBox="1"/>
          <p:nvPr/>
        </p:nvSpPr>
        <p:spPr>
          <a:xfrm>
            <a:off x="6167627" y="4953000"/>
            <a:ext cx="5660390" cy="828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 algn="ctr">
              <a:lnSpc>
                <a:spcPct val="1061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ИНА</a:t>
            </a:r>
            <a:r>
              <a:rPr sz="1600" b="1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ИР</a:t>
            </a: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b="1" spc="-12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2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600" b="1" spc="-2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600" b="1" spc="-14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spc="-1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-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b="1" spc="-9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РИ</a:t>
            </a:r>
            <a:r>
              <a:rPr sz="1600" b="1" spc="-6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600" b="1" spc="-8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6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lang="ru-RU" sz="160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600" b="1" spc="-15" dirty="0">
                <a:cs typeface="Calibri"/>
              </a:rPr>
              <a:t>ДЛЯ ПОБЕДИТЕЛЕЙ ПРОГРАММЫ  «СТУДЕНЧЕСКИЙ СТАРТАП»</a:t>
            </a:r>
          </a:p>
          <a:p>
            <a:pPr marL="96520" marR="5080" indent="-83820" algn="ctr">
              <a:lnSpc>
                <a:spcPct val="10610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33"/>
          <p:cNvSpPr txBox="1"/>
          <p:nvPr/>
        </p:nvSpPr>
        <p:spPr>
          <a:xfrm>
            <a:off x="6227381" y="5776223"/>
            <a:ext cx="56006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Разработка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бизнес-плана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30" dirty="0" err="1">
                <a:solidFill>
                  <a:srgbClr val="1D1D1B"/>
                </a:solidFill>
                <a:latin typeface="Calibri"/>
                <a:cs typeface="Calibri"/>
              </a:rPr>
              <a:t>под</a:t>
            </a:r>
            <a:r>
              <a:rPr sz="18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1D1D1B"/>
                </a:solidFill>
                <a:latin typeface="Calibri"/>
                <a:cs typeface="Calibri"/>
              </a:rPr>
              <a:t>ключ</a:t>
            </a:r>
            <a:r>
              <a:rPr lang="ru-RU" sz="1800" dirty="0">
                <a:solidFill>
                  <a:srgbClr val="1D1D1B"/>
                </a:solidFill>
                <a:latin typeface="Calibri"/>
                <a:cs typeface="Calibri"/>
              </a:rPr>
              <a:t> для победителей программы «Студенческий стартап»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35"/>
          <p:cNvSpPr/>
          <p:nvPr/>
        </p:nvSpPr>
        <p:spPr>
          <a:xfrm>
            <a:off x="6167627" y="4786883"/>
            <a:ext cx="5660390" cy="835660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2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2" y="0"/>
                </a:lnTo>
                <a:lnTo>
                  <a:pt x="5520944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6" y="139192"/>
                </a:lnTo>
                <a:lnTo>
                  <a:pt x="5660136" y="695960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4" y="835152"/>
                </a:lnTo>
                <a:lnTo>
                  <a:pt x="139192" y="835152"/>
                </a:lnTo>
                <a:lnTo>
                  <a:pt x="95211" y="828052"/>
                </a:lnTo>
                <a:lnTo>
                  <a:pt x="57003" y="808284"/>
                </a:lnTo>
                <a:lnTo>
                  <a:pt x="26867" y="778148"/>
                </a:lnTo>
                <a:lnTo>
                  <a:pt x="7099" y="739940"/>
                </a:lnTo>
                <a:lnTo>
                  <a:pt x="0" y="695960"/>
                </a:lnTo>
                <a:lnTo>
                  <a:pt x="0" y="139192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/>
          <p:cNvSpPr/>
          <p:nvPr/>
        </p:nvSpPr>
        <p:spPr>
          <a:xfrm>
            <a:off x="254684" y="243890"/>
            <a:ext cx="11708716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/>
          <p:cNvSpPr txBox="1"/>
          <p:nvPr/>
        </p:nvSpPr>
        <p:spPr>
          <a:xfrm>
            <a:off x="669339" y="325933"/>
            <a:ext cx="109892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4" name="object 23"/>
          <p:cNvSpPr txBox="1"/>
          <p:nvPr/>
        </p:nvSpPr>
        <p:spPr>
          <a:xfrm>
            <a:off x="254684" y="4800600"/>
            <a:ext cx="5616017" cy="7777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lang="ru-RU" sz="1600" b="1" spc="-15" dirty="0">
                <a:cs typeface="Calibri"/>
              </a:rPr>
              <a:t>ЮРИДИЧЕСКИЕ И БУХГАЛТЕРСКИЕ  </a:t>
            </a:r>
          </a:p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lang="ru-RU" sz="1600" b="1" spc="-15" dirty="0">
                <a:cs typeface="Calibri"/>
              </a:rPr>
              <a:t>КОНСУЛЬТАЦИИ  ДЛЯ ПОБЕДИТЕЛЕЙ ПРОГРАММЫ  «СТУДЕНЧЕСКИЙ СТАРТАП»</a:t>
            </a:r>
          </a:p>
        </p:txBody>
      </p:sp>
      <p:sp>
        <p:nvSpPr>
          <p:cNvPr id="38" name="object 31"/>
          <p:cNvSpPr/>
          <p:nvPr/>
        </p:nvSpPr>
        <p:spPr>
          <a:xfrm>
            <a:off x="10894694" y="4572000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2"/>
          <p:cNvSpPr/>
          <p:nvPr/>
        </p:nvSpPr>
        <p:spPr>
          <a:xfrm>
            <a:off x="10894694" y="4572000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2"/>
          <p:cNvSpPr txBox="1"/>
          <p:nvPr/>
        </p:nvSpPr>
        <p:spPr>
          <a:xfrm>
            <a:off x="10912551" y="4604003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31"/>
          <p:cNvSpPr/>
          <p:nvPr/>
        </p:nvSpPr>
        <p:spPr>
          <a:xfrm>
            <a:off x="4864998" y="4574649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2"/>
          <p:cNvSpPr/>
          <p:nvPr/>
        </p:nvSpPr>
        <p:spPr>
          <a:xfrm>
            <a:off x="4864998" y="4574649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 txBox="1"/>
          <p:nvPr/>
        </p:nvSpPr>
        <p:spPr>
          <a:xfrm>
            <a:off x="4882855" y="4606652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4" name="object 31"/>
          <p:cNvSpPr/>
          <p:nvPr/>
        </p:nvSpPr>
        <p:spPr>
          <a:xfrm>
            <a:off x="8229598" y="866709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687832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687832" y="381000"/>
                </a:lnTo>
                <a:lnTo>
                  <a:pt x="712541" y="376007"/>
                </a:lnTo>
                <a:lnTo>
                  <a:pt x="732726" y="362394"/>
                </a:lnTo>
                <a:lnTo>
                  <a:pt x="746339" y="342209"/>
                </a:lnTo>
                <a:lnTo>
                  <a:pt x="751332" y="317500"/>
                </a:lnTo>
                <a:lnTo>
                  <a:pt x="751332" y="63500"/>
                </a:lnTo>
                <a:lnTo>
                  <a:pt x="746339" y="38790"/>
                </a:lnTo>
                <a:lnTo>
                  <a:pt x="732726" y="18605"/>
                </a:lnTo>
                <a:lnTo>
                  <a:pt x="712541" y="4992"/>
                </a:lnTo>
                <a:lnTo>
                  <a:pt x="687832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2"/>
          <p:cNvSpPr/>
          <p:nvPr/>
        </p:nvSpPr>
        <p:spPr>
          <a:xfrm>
            <a:off x="8229598" y="866709"/>
            <a:ext cx="751840" cy="381000"/>
          </a:xfrm>
          <a:custGeom>
            <a:avLst/>
            <a:gdLst/>
            <a:ahLst/>
            <a:cxnLst/>
            <a:rect l="l" t="t" r="r" b="b"/>
            <a:pathLst>
              <a:path w="751839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687832" y="0"/>
                </a:lnTo>
                <a:lnTo>
                  <a:pt x="712541" y="4992"/>
                </a:lnTo>
                <a:lnTo>
                  <a:pt x="732726" y="18605"/>
                </a:lnTo>
                <a:lnTo>
                  <a:pt x="746339" y="38790"/>
                </a:lnTo>
                <a:lnTo>
                  <a:pt x="751332" y="63500"/>
                </a:lnTo>
                <a:lnTo>
                  <a:pt x="751332" y="317500"/>
                </a:lnTo>
                <a:lnTo>
                  <a:pt x="746339" y="342209"/>
                </a:lnTo>
                <a:lnTo>
                  <a:pt x="732726" y="362394"/>
                </a:lnTo>
                <a:lnTo>
                  <a:pt x="712541" y="376007"/>
                </a:lnTo>
                <a:lnTo>
                  <a:pt x="687832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2"/>
          <p:cNvSpPr txBox="1"/>
          <p:nvPr/>
        </p:nvSpPr>
        <p:spPr>
          <a:xfrm>
            <a:off x="8247455" y="898712"/>
            <a:ext cx="7515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7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0729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596" y="2021585"/>
            <a:ext cx="5490210" cy="1506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100"/>
              </a:lnSpc>
              <a:spcBef>
                <a:spcPts val="90"/>
              </a:spcBef>
            </a:pPr>
            <a:r>
              <a:rPr sz="1800" spc="-8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формирование 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актуализацию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коммерческого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предложения,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 формирование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перевод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презентационных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материалов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иностранный 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 язык,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поиск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подбор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 иностранного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покупателя,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800" spc="-65" dirty="0">
                <a:solidFill>
                  <a:srgbClr val="1D1D1B"/>
                </a:solidFill>
                <a:latin typeface="Calibri"/>
                <a:cs typeface="Calibri"/>
              </a:rPr>
              <a:t>также </a:t>
            </a:r>
            <a:r>
              <a:rPr sz="18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оп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-8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sz="1800" spc="-8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ере</a:t>
            </a:r>
            <a:r>
              <a:rPr sz="1800" spc="-9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ово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800" spc="-9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spc="-90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800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spc="-9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853" y="4975352"/>
            <a:ext cx="5568950" cy="17132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20955">
              <a:lnSpc>
                <a:spcPct val="103099"/>
              </a:lnSpc>
              <a:spcBef>
                <a:spcPts val="30"/>
              </a:spcBef>
            </a:pPr>
            <a:r>
              <a:rPr sz="1800" spc="-85" dirty="0">
                <a:latin typeface="Calibri"/>
                <a:cs typeface="Calibri"/>
              </a:rPr>
              <a:t>Услуга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включает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себя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правовой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экспертизы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контракта/подготовку </a:t>
            </a:r>
            <a:r>
              <a:rPr sz="1800" dirty="0">
                <a:latin typeface="Calibri"/>
                <a:cs typeface="Calibri"/>
              </a:rPr>
              <a:t>проекта </a:t>
            </a:r>
            <a:r>
              <a:rPr sz="1800" spc="-10" dirty="0">
                <a:latin typeface="Calibri"/>
                <a:cs typeface="Calibri"/>
              </a:rPr>
              <a:t>экспортного контракта,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содействие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оформлении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документов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рамках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latin typeface="Calibri"/>
                <a:cs typeface="Calibri"/>
              </a:rPr>
              <a:t>прохождения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таможенных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процедур,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консультирование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налогообложения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соблюдения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валютного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регулирования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валютного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контроля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8219" y="234695"/>
            <a:ext cx="3308985" cy="475615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2875" y="316738"/>
            <a:ext cx="259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МЕРЫ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ПОДДЕРЖКИ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080" y="288416"/>
            <a:ext cx="195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20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4027" y="3691128"/>
            <a:ext cx="5718175" cy="1164590"/>
            <a:chOff x="224027" y="3691128"/>
            <a:chExt cx="5718175" cy="1164590"/>
          </a:xfrm>
        </p:grpSpPr>
        <p:sp>
          <p:nvSpPr>
            <p:cNvPr id="9" name="object 9"/>
            <p:cNvSpPr/>
            <p:nvPr/>
          </p:nvSpPr>
          <p:spPr>
            <a:xfrm>
              <a:off x="252983" y="3989832"/>
              <a:ext cx="5660390" cy="836930"/>
            </a:xfrm>
            <a:custGeom>
              <a:avLst/>
              <a:gdLst/>
              <a:ahLst/>
              <a:cxnLst/>
              <a:rect l="l" t="t" r="r" b="b"/>
              <a:pathLst>
                <a:path w="5660390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5520690" y="0"/>
                  </a:lnTo>
                  <a:lnTo>
                    <a:pt x="5564745" y="7114"/>
                  </a:lnTo>
                  <a:lnTo>
                    <a:pt x="5603022" y="26919"/>
                  </a:lnTo>
                  <a:lnTo>
                    <a:pt x="5633216" y="57113"/>
                  </a:lnTo>
                  <a:lnTo>
                    <a:pt x="5653021" y="95390"/>
                  </a:lnTo>
                  <a:lnTo>
                    <a:pt x="5660136" y="139446"/>
                  </a:lnTo>
                  <a:lnTo>
                    <a:pt x="5660136" y="697230"/>
                  </a:lnTo>
                  <a:lnTo>
                    <a:pt x="5653021" y="741285"/>
                  </a:lnTo>
                  <a:lnTo>
                    <a:pt x="5633216" y="779562"/>
                  </a:lnTo>
                  <a:lnTo>
                    <a:pt x="5603022" y="809756"/>
                  </a:lnTo>
                  <a:lnTo>
                    <a:pt x="5564745" y="829561"/>
                  </a:lnTo>
                  <a:lnTo>
                    <a:pt x="5520690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1099" y="3720084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1099" y="3720084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91099" y="3779555"/>
            <a:ext cx="79189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cs typeface="Calibri"/>
              </a:rPr>
              <a:t>МСП.РФ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3457" y="4245355"/>
            <a:ext cx="429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СОП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10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ЖД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Э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СПО</a:t>
            </a:r>
            <a:r>
              <a:rPr sz="180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 К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1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8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b="1" spc="-1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0311" y="1062227"/>
            <a:ext cx="5660390" cy="835660"/>
          </a:xfrm>
          <a:custGeom>
            <a:avLst/>
            <a:gdLst/>
            <a:ahLst/>
            <a:cxnLst/>
            <a:rect l="l" t="t" r="r" b="b"/>
            <a:pathLst>
              <a:path w="5660390" h="835660">
                <a:moveTo>
                  <a:pt x="0" y="139192"/>
                </a:moveTo>
                <a:lnTo>
                  <a:pt x="7096" y="95211"/>
                </a:lnTo>
                <a:lnTo>
                  <a:pt x="26856" y="57003"/>
                </a:lnTo>
                <a:lnTo>
                  <a:pt x="56987" y="26867"/>
                </a:lnTo>
                <a:lnTo>
                  <a:pt x="95196" y="7099"/>
                </a:lnTo>
                <a:lnTo>
                  <a:pt x="139192" y="0"/>
                </a:lnTo>
                <a:lnTo>
                  <a:pt x="5520944" y="0"/>
                </a:lnTo>
                <a:lnTo>
                  <a:pt x="5564924" y="7099"/>
                </a:lnTo>
                <a:lnTo>
                  <a:pt x="5603132" y="26867"/>
                </a:lnTo>
                <a:lnTo>
                  <a:pt x="5633268" y="57003"/>
                </a:lnTo>
                <a:lnTo>
                  <a:pt x="5653036" y="95211"/>
                </a:lnTo>
                <a:lnTo>
                  <a:pt x="5660136" y="139192"/>
                </a:lnTo>
                <a:lnTo>
                  <a:pt x="5660136" y="695960"/>
                </a:lnTo>
                <a:lnTo>
                  <a:pt x="5653036" y="739940"/>
                </a:lnTo>
                <a:lnTo>
                  <a:pt x="5633268" y="778148"/>
                </a:lnTo>
                <a:lnTo>
                  <a:pt x="5603132" y="808284"/>
                </a:lnTo>
                <a:lnTo>
                  <a:pt x="5564924" y="828052"/>
                </a:lnTo>
                <a:lnTo>
                  <a:pt x="5520944" y="835151"/>
                </a:lnTo>
                <a:lnTo>
                  <a:pt x="139192" y="835151"/>
                </a:lnTo>
                <a:lnTo>
                  <a:pt x="95196" y="828052"/>
                </a:lnTo>
                <a:lnTo>
                  <a:pt x="56987" y="808284"/>
                </a:lnTo>
                <a:lnTo>
                  <a:pt x="26856" y="778148"/>
                </a:lnTo>
                <a:lnTo>
                  <a:pt x="7096" y="739940"/>
                </a:lnTo>
                <a:lnTo>
                  <a:pt x="0" y="695960"/>
                </a:lnTo>
                <a:lnTo>
                  <a:pt x="0" y="139192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Группа 30"/>
          <p:cNvGrpSpPr/>
          <p:nvPr/>
        </p:nvGrpSpPr>
        <p:grpSpPr>
          <a:xfrm>
            <a:off x="4948427" y="792479"/>
            <a:ext cx="751840" cy="381000"/>
            <a:chOff x="4948427" y="792479"/>
            <a:chExt cx="751840" cy="381000"/>
          </a:xfrm>
        </p:grpSpPr>
        <p:sp>
          <p:nvSpPr>
            <p:cNvPr id="16" name="object 16"/>
            <p:cNvSpPr/>
            <p:nvPr/>
          </p:nvSpPr>
          <p:spPr>
            <a:xfrm>
              <a:off x="4948427" y="792479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8427" y="792479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948427" y="838200"/>
              <a:ext cx="75184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МСП.РФ</a:t>
              </a:r>
              <a:endParaRPr sz="1600" dirty="0">
                <a:latin typeface="Calibri"/>
                <a:cs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21688" y="1316863"/>
            <a:ext cx="345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УБЕ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ЖН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1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АГ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b="1" spc="-1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7872" y="306704"/>
            <a:ext cx="699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1800" spc="5" dirty="0">
                <a:solidFill>
                  <a:srgbClr val="FF0000"/>
                </a:solidFill>
                <a:latin typeface="Arial Black"/>
                <a:cs typeface="Arial Black"/>
              </a:rPr>
              <a:t>Л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Я</a:t>
            </a:r>
            <a:r>
              <a:rPr sz="18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ЭК</a:t>
            </a:r>
            <a:r>
              <a:rPr sz="1800" spc="-35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ПОР</a:t>
            </a:r>
            <a:r>
              <a:rPr sz="1800" spc="-3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1800" spc="-16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ОРИЕНТИРО</a:t>
            </a:r>
            <a:r>
              <a:rPr sz="1800" spc="-35" dirty="0">
                <a:solidFill>
                  <a:srgbClr val="FF0000"/>
                </a:solidFill>
                <a:latin typeface="Arial Black"/>
                <a:cs typeface="Arial Black"/>
              </a:rPr>
              <a:t>ВА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ННЫ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Х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 ПРЕ</a:t>
            </a:r>
            <a:r>
              <a:rPr sz="1800" spc="-35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ПРИ</a:t>
            </a:r>
            <a:r>
              <a:rPr sz="1800" spc="-25" dirty="0">
                <a:solidFill>
                  <a:srgbClr val="FF0000"/>
                </a:solidFill>
                <a:latin typeface="Arial Black"/>
                <a:cs typeface="Arial Black"/>
              </a:rPr>
              <a:t>Я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1800" spc="-25" dirty="0">
                <a:solidFill>
                  <a:srgbClr val="FF0000"/>
                </a:solidFill>
                <a:latin typeface="Arial Black"/>
                <a:cs typeface="Arial Black"/>
              </a:rPr>
              <a:t>И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Й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9923" y="1054608"/>
            <a:ext cx="5660390" cy="1699260"/>
          </a:xfrm>
          <a:custGeom>
            <a:avLst/>
            <a:gdLst/>
            <a:ahLst/>
            <a:cxnLst/>
            <a:rect l="l" t="t" r="r" b="b"/>
            <a:pathLst>
              <a:path w="5660390" h="1699260">
                <a:moveTo>
                  <a:pt x="0" y="283209"/>
                </a:moveTo>
                <a:lnTo>
                  <a:pt x="3705" y="237259"/>
                </a:lnTo>
                <a:lnTo>
                  <a:pt x="14433" y="193673"/>
                </a:lnTo>
                <a:lnTo>
                  <a:pt x="31601" y="153036"/>
                </a:lnTo>
                <a:lnTo>
                  <a:pt x="54628" y="115927"/>
                </a:lnTo>
                <a:lnTo>
                  <a:pt x="82931" y="82930"/>
                </a:lnTo>
                <a:lnTo>
                  <a:pt x="115927" y="54628"/>
                </a:lnTo>
                <a:lnTo>
                  <a:pt x="153036" y="31601"/>
                </a:lnTo>
                <a:lnTo>
                  <a:pt x="193673" y="14433"/>
                </a:lnTo>
                <a:lnTo>
                  <a:pt x="237259" y="3705"/>
                </a:lnTo>
                <a:lnTo>
                  <a:pt x="283209" y="0"/>
                </a:lnTo>
                <a:lnTo>
                  <a:pt x="5376926" y="0"/>
                </a:lnTo>
                <a:lnTo>
                  <a:pt x="5422876" y="3705"/>
                </a:lnTo>
                <a:lnTo>
                  <a:pt x="5466462" y="14433"/>
                </a:lnTo>
                <a:lnTo>
                  <a:pt x="5507099" y="31601"/>
                </a:lnTo>
                <a:lnTo>
                  <a:pt x="5544208" y="54628"/>
                </a:lnTo>
                <a:lnTo>
                  <a:pt x="5577205" y="82930"/>
                </a:lnTo>
                <a:lnTo>
                  <a:pt x="5605507" y="115927"/>
                </a:lnTo>
                <a:lnTo>
                  <a:pt x="5628534" y="153036"/>
                </a:lnTo>
                <a:lnTo>
                  <a:pt x="5645702" y="193673"/>
                </a:lnTo>
                <a:lnTo>
                  <a:pt x="5656430" y="237259"/>
                </a:lnTo>
                <a:lnTo>
                  <a:pt x="5660135" y="283209"/>
                </a:lnTo>
                <a:lnTo>
                  <a:pt x="5660135" y="1416050"/>
                </a:lnTo>
                <a:lnTo>
                  <a:pt x="5656430" y="1462000"/>
                </a:lnTo>
                <a:lnTo>
                  <a:pt x="5645702" y="1505586"/>
                </a:lnTo>
                <a:lnTo>
                  <a:pt x="5628534" y="1546223"/>
                </a:lnTo>
                <a:lnTo>
                  <a:pt x="5605507" y="1583332"/>
                </a:lnTo>
                <a:lnTo>
                  <a:pt x="5577205" y="1616328"/>
                </a:lnTo>
                <a:lnTo>
                  <a:pt x="5544208" y="1644631"/>
                </a:lnTo>
                <a:lnTo>
                  <a:pt x="5507099" y="1667658"/>
                </a:lnTo>
                <a:lnTo>
                  <a:pt x="5466462" y="1684826"/>
                </a:lnTo>
                <a:lnTo>
                  <a:pt x="5422876" y="1695554"/>
                </a:lnTo>
                <a:lnTo>
                  <a:pt x="5376926" y="1699259"/>
                </a:lnTo>
                <a:lnTo>
                  <a:pt x="283209" y="1699259"/>
                </a:lnTo>
                <a:lnTo>
                  <a:pt x="237259" y="1695554"/>
                </a:lnTo>
                <a:lnTo>
                  <a:pt x="193673" y="1684826"/>
                </a:lnTo>
                <a:lnTo>
                  <a:pt x="153036" y="1667658"/>
                </a:lnTo>
                <a:lnTo>
                  <a:pt x="115927" y="1644631"/>
                </a:lnTo>
                <a:lnTo>
                  <a:pt x="82930" y="1616328"/>
                </a:lnTo>
                <a:lnTo>
                  <a:pt x="54628" y="1583332"/>
                </a:lnTo>
                <a:lnTo>
                  <a:pt x="31601" y="1546223"/>
                </a:lnTo>
                <a:lnTo>
                  <a:pt x="14433" y="1505586"/>
                </a:lnTo>
                <a:lnTo>
                  <a:pt x="3705" y="1462000"/>
                </a:lnTo>
                <a:lnTo>
                  <a:pt x="0" y="1416050"/>
                </a:lnTo>
                <a:lnTo>
                  <a:pt x="0" y="283209"/>
                </a:lnTo>
                <a:close/>
              </a:path>
            </a:pathLst>
          </a:custGeom>
          <a:ln w="57912">
            <a:solidFill>
              <a:srgbClr val="DF4D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20357" y="1152239"/>
            <a:ext cx="5377815" cy="152990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 marR="5080" indent="-13970" algn="ctr">
              <a:lnSpc>
                <a:spcPct val="100000"/>
              </a:lnSpc>
              <a:spcBef>
                <a:spcPts val="1035"/>
              </a:spcBef>
            </a:pPr>
            <a:r>
              <a:rPr sz="1800" b="1" spc="-20" dirty="0">
                <a:latin typeface="Calibri"/>
                <a:cs typeface="Calibri"/>
              </a:rPr>
              <a:t>СОДЕЙСТВИЕ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15" dirty="0">
                <a:latin typeface="Calibri"/>
                <a:cs typeface="Calibri"/>
              </a:rPr>
              <a:t>ПРИВЕДЕНИИ </a:t>
            </a:r>
            <a:r>
              <a:rPr sz="1800" b="1" spc="-25" dirty="0">
                <a:latin typeface="Calibri"/>
                <a:cs typeface="Calibri"/>
              </a:rPr>
              <a:t>ПРОДУКЦИИ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(ИЛИ)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ПРОИЗВОДСТВЕННОГО </a:t>
            </a:r>
            <a:r>
              <a:rPr sz="1800" b="1" spc="-20" dirty="0">
                <a:latin typeface="Calibri"/>
                <a:cs typeface="Calibri"/>
              </a:rPr>
              <a:t>ПРОЦЕССА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25" dirty="0">
                <a:latin typeface="Calibri"/>
                <a:cs typeface="Calibri"/>
              </a:rPr>
              <a:t>СООТВЕТСТВИИ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ТРЕБОВАНИЯМИ, </a:t>
            </a:r>
            <a:r>
              <a:rPr sz="1800" b="1" spc="-20" dirty="0">
                <a:latin typeface="Calibri"/>
                <a:cs typeface="Calibri"/>
              </a:rPr>
              <a:t>ПРЕДЪЯВЛЯЕМЫМИ </a:t>
            </a:r>
            <a:r>
              <a:rPr sz="1800" b="1" spc="-5" dirty="0">
                <a:latin typeface="Calibri"/>
                <a:cs typeface="Calibri"/>
              </a:rPr>
              <a:t>НА </a:t>
            </a:r>
            <a:r>
              <a:rPr sz="1800" b="1" spc="-10" dirty="0">
                <a:latin typeface="Calibri"/>
                <a:cs typeface="Calibri"/>
              </a:rPr>
              <a:t>ВНЕШНИХ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РЫНКАХ ДЛЯ </a:t>
            </a:r>
            <a:r>
              <a:rPr sz="1800" b="1" spc="-35" dirty="0">
                <a:latin typeface="Calibri"/>
                <a:cs typeface="Calibri"/>
              </a:rPr>
              <a:t>ЭКСПОРТА </a:t>
            </a:r>
            <a:r>
              <a:rPr sz="1800" b="1" spc="-25" dirty="0">
                <a:latin typeface="Calibri"/>
                <a:cs typeface="Calibri"/>
              </a:rPr>
              <a:t>ТОВАРОВ (СТАНДАРТИЗАЦИЯ,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spc="-25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ИФИ</a:t>
            </a:r>
            <a:r>
              <a:rPr sz="1800" b="1" spc="-20" dirty="0">
                <a:latin typeface="Calibri"/>
                <a:cs typeface="Calibri"/>
              </a:rPr>
              <a:t>К</a:t>
            </a: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ЦИ</a:t>
            </a:r>
            <a:r>
              <a:rPr sz="1800" b="1" spc="-1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spc="-50" dirty="0">
                <a:latin typeface="Calibri"/>
                <a:cs typeface="Calibri"/>
              </a:rPr>
              <a:t>Е</a:t>
            </a: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5" dirty="0">
                <a:latin typeface="Calibri"/>
                <a:cs typeface="Calibri"/>
              </a:rPr>
              <a:t>Б</a:t>
            </a:r>
            <a:r>
              <a:rPr sz="1800" b="1" spc="-60" dirty="0">
                <a:latin typeface="Calibri"/>
                <a:cs typeface="Calibri"/>
              </a:rPr>
              <a:t>Х</a:t>
            </a:r>
            <a:r>
              <a:rPr sz="1800" b="1" spc="-70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М</a:t>
            </a:r>
            <a:r>
              <a:rPr sz="1800" b="1" spc="-10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10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НИ</a:t>
            </a:r>
            <a:r>
              <a:rPr sz="1800" b="1" spc="-1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1745" y="2885058"/>
            <a:ext cx="1922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4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spc="-1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вк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лю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600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се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бя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41745" y="3403219"/>
            <a:ext cx="5493385" cy="10083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75"/>
              </a:spcBef>
            </a:pP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-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содействие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субъекту малого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среднего предпринимательства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получении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комплекса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работ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(мероприятий),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осуществляемых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целях оценки соответствия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(или)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ро</a:t>
            </a:r>
            <a:r>
              <a:rPr sz="1600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бо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ва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ниям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600" spc="-11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spc="-8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8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ъ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600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ля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6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шни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600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spc="-7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1745" y="4401692"/>
            <a:ext cx="5492750" cy="1512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985" algn="just">
              <a:lnSpc>
                <a:spcPct val="100600"/>
              </a:lnSpc>
              <a:spcBef>
                <a:spcPts val="85"/>
              </a:spcBef>
              <a:buChar char="-"/>
              <a:tabLst>
                <a:tab pos="244475" algn="l"/>
              </a:tabLst>
            </a:pP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(разработку,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доработку,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перевод)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технической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та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600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600" spc="-10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цию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1099"/>
              </a:lnSpc>
              <a:spcBef>
                <a:spcPts val="95"/>
              </a:spcBef>
              <a:buChar char="-"/>
              <a:tabLst>
                <a:tab pos="118110" algn="l"/>
              </a:tabLst>
            </a:pP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таможенное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оформление,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случае если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соответствие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указанным </a:t>
            </a:r>
            <a:r>
              <a:rPr sz="1600" spc="-3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требованиям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является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обязательным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требованием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законодательства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страны экспорта 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требованием иностранного </a:t>
            </a:r>
            <a:r>
              <a:rPr sz="1600" spc="-3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контрагента,</a:t>
            </a:r>
            <a:r>
              <a:rPr sz="1600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содержащимся</a:t>
            </a:r>
            <a:r>
              <a:rPr sz="1600" spc="-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экспортном</a:t>
            </a:r>
            <a:r>
              <a:rPr sz="1600" spc="-1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контракте.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1745" y="6163767"/>
            <a:ext cx="5493385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600" spc="-6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600" spc="-1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600" spc="-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6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софинансирование</a:t>
            </a:r>
            <a:r>
              <a:rPr sz="16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Фондом</a:t>
            </a:r>
            <a:r>
              <a:rPr sz="16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6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80%</a:t>
            </a:r>
            <a:r>
              <a:rPr sz="16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затрат, </a:t>
            </a:r>
            <a:r>
              <a:rPr sz="1600" b="1" spc="-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6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600" b="1" spc="-7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ле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мл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6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уб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6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6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7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мп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ан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ию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0932667" y="805103"/>
            <a:ext cx="751840" cy="381000"/>
            <a:chOff x="4948427" y="792479"/>
            <a:chExt cx="751840" cy="381000"/>
          </a:xfrm>
        </p:grpSpPr>
        <p:sp>
          <p:nvSpPr>
            <p:cNvPr id="33" name="object 16"/>
            <p:cNvSpPr/>
            <p:nvPr/>
          </p:nvSpPr>
          <p:spPr>
            <a:xfrm>
              <a:off x="4948427" y="792479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/>
            <p:cNvSpPr/>
            <p:nvPr/>
          </p:nvSpPr>
          <p:spPr>
            <a:xfrm>
              <a:off x="4948427" y="792479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/>
            <p:cNvSpPr txBox="1"/>
            <p:nvPr/>
          </p:nvSpPr>
          <p:spPr>
            <a:xfrm>
              <a:off x="4948427" y="838200"/>
              <a:ext cx="75184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МСП.РФ</a:t>
              </a:r>
              <a:endParaRPr sz="1600" dirty="0">
                <a:latin typeface="Calibri"/>
                <a:cs typeface="Calibri"/>
              </a:endParaRPr>
            </a:p>
          </p:txBody>
        </p:sp>
      </p:grpSp>
      <p:sp>
        <p:nvSpPr>
          <p:cNvPr id="36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3308985" cy="475615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259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МЕРЫ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ПОДДЕРЖКИ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7872" y="306704"/>
            <a:ext cx="699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Д</a:t>
            </a:r>
            <a:r>
              <a:rPr sz="1800" spc="5" dirty="0">
                <a:solidFill>
                  <a:srgbClr val="DF4D39"/>
                </a:solidFill>
                <a:latin typeface="Arial Black"/>
                <a:cs typeface="Arial Black"/>
              </a:rPr>
              <a:t>Л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Я</a:t>
            </a:r>
            <a:r>
              <a:rPr sz="1800" spc="-170" dirty="0">
                <a:solidFill>
                  <a:srgbClr val="DF4D3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DF4D39"/>
                </a:solidFill>
                <a:latin typeface="Arial Black"/>
                <a:cs typeface="Arial Black"/>
              </a:rPr>
              <a:t>ЭК</a:t>
            </a:r>
            <a:r>
              <a:rPr sz="1800" spc="-35" dirty="0">
                <a:solidFill>
                  <a:srgbClr val="DF4D39"/>
                </a:solidFill>
                <a:latin typeface="Arial Black"/>
                <a:cs typeface="Arial Black"/>
              </a:rPr>
              <a:t>С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ПОР</a:t>
            </a:r>
            <a:r>
              <a:rPr sz="1800" spc="-30" dirty="0">
                <a:solidFill>
                  <a:srgbClr val="DF4D39"/>
                </a:solidFill>
                <a:latin typeface="Arial Black"/>
                <a:cs typeface="Arial Black"/>
              </a:rPr>
              <a:t>Т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О</a:t>
            </a:r>
            <a:r>
              <a:rPr sz="1800" spc="-165" dirty="0">
                <a:solidFill>
                  <a:srgbClr val="DF4D3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ОРИЕНТИРО</a:t>
            </a:r>
            <a:r>
              <a:rPr sz="1800" spc="-35" dirty="0">
                <a:solidFill>
                  <a:srgbClr val="DF4D39"/>
                </a:solidFill>
                <a:latin typeface="Arial Black"/>
                <a:cs typeface="Arial Black"/>
              </a:rPr>
              <a:t>ВА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ННЫ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Х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 ПРЕ</a:t>
            </a:r>
            <a:r>
              <a:rPr sz="1800" spc="-35" dirty="0">
                <a:solidFill>
                  <a:srgbClr val="DF4D39"/>
                </a:solidFill>
                <a:latin typeface="Arial Black"/>
                <a:cs typeface="Arial Black"/>
              </a:rPr>
              <a:t>Д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ПРИ</a:t>
            </a:r>
            <a:r>
              <a:rPr sz="1800" spc="-25" dirty="0">
                <a:solidFill>
                  <a:srgbClr val="DF4D39"/>
                </a:solidFill>
                <a:latin typeface="Arial Black"/>
                <a:cs typeface="Arial Black"/>
              </a:rPr>
              <a:t>Я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Т</a:t>
            </a:r>
            <a:r>
              <a:rPr sz="1800" spc="-25" dirty="0">
                <a:solidFill>
                  <a:srgbClr val="DF4D39"/>
                </a:solidFill>
                <a:latin typeface="Arial Black"/>
                <a:cs typeface="Arial Black"/>
              </a:rPr>
              <a:t>И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Й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9695" y="5138166"/>
            <a:ext cx="490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Размещение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международных</a:t>
            </a:r>
            <a:r>
              <a:rPr sz="1800" spc="4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маркетплейсах,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9695" y="5412740"/>
            <a:ext cx="5263515" cy="139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671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обучение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них,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сопровождение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течение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времени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размещения</a:t>
            </a:r>
            <a:endParaRPr sz="1800">
              <a:latin typeface="Calibri"/>
              <a:cs typeface="Calibri"/>
            </a:endParaRPr>
          </a:p>
          <a:p>
            <a:pPr marL="248920" marR="5080" algn="ctr">
              <a:lnSpc>
                <a:spcPct val="101200"/>
              </a:lnSpc>
              <a:spcBef>
                <a:spcPts val="525"/>
              </a:spcBef>
            </a:pPr>
            <a:r>
              <a:rPr sz="160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6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предоставляется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согласно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списку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международных </a:t>
            </a:r>
            <a:r>
              <a:rPr sz="1600" spc="-3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электронных</a:t>
            </a:r>
            <a:r>
              <a:rPr sz="16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торговых площадок,</a:t>
            </a:r>
            <a:endParaRPr sz="1600">
              <a:latin typeface="Calibri"/>
              <a:cs typeface="Calibri"/>
            </a:endParaRPr>
          </a:p>
          <a:p>
            <a:pPr marL="245745" algn="ctr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solidFill>
                  <a:srgbClr val="1D1D1B"/>
                </a:solidFill>
                <a:latin typeface="Calibri"/>
                <a:cs typeface="Calibri"/>
              </a:rPr>
              <a:t>аккредитованных</a:t>
            </a:r>
            <a:r>
              <a:rPr sz="16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D1D1B"/>
                </a:solidFill>
                <a:latin typeface="Calibri"/>
                <a:cs typeface="Calibri"/>
              </a:rPr>
              <a:t>АО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«Российский</a:t>
            </a:r>
            <a:r>
              <a:rPr sz="1600" spc="5" dirty="0">
                <a:solidFill>
                  <a:srgbClr val="1D1D1B"/>
                </a:solidFill>
                <a:latin typeface="Calibri"/>
                <a:cs typeface="Calibri"/>
              </a:rPr>
              <a:t> экспортный</a:t>
            </a:r>
            <a:r>
              <a:rPr sz="16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D1D1B"/>
                </a:solidFill>
                <a:latin typeface="Calibri"/>
                <a:cs typeface="Calibri"/>
              </a:rPr>
              <a:t>центр».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41364" y="3700271"/>
            <a:ext cx="5718175" cy="1411605"/>
            <a:chOff x="6341364" y="3700271"/>
            <a:chExt cx="5718175" cy="1411605"/>
          </a:xfrm>
        </p:grpSpPr>
        <p:sp>
          <p:nvSpPr>
            <p:cNvPr id="10" name="object 10"/>
            <p:cNvSpPr/>
            <p:nvPr/>
          </p:nvSpPr>
          <p:spPr>
            <a:xfrm>
              <a:off x="6370320" y="3998975"/>
              <a:ext cx="5660390" cy="1083945"/>
            </a:xfrm>
            <a:custGeom>
              <a:avLst/>
              <a:gdLst/>
              <a:ahLst/>
              <a:cxnLst/>
              <a:rect l="l" t="t" r="r" b="b"/>
              <a:pathLst>
                <a:path w="5660390" h="1083945">
                  <a:moveTo>
                    <a:pt x="0" y="180594"/>
                  </a:moveTo>
                  <a:lnTo>
                    <a:pt x="6454" y="132600"/>
                  </a:lnTo>
                  <a:lnTo>
                    <a:pt x="24666" y="89464"/>
                  </a:lnTo>
                  <a:lnTo>
                    <a:pt x="52911" y="52911"/>
                  </a:lnTo>
                  <a:lnTo>
                    <a:pt x="89464" y="24666"/>
                  </a:lnTo>
                  <a:lnTo>
                    <a:pt x="132600" y="6454"/>
                  </a:lnTo>
                  <a:lnTo>
                    <a:pt x="180594" y="0"/>
                  </a:lnTo>
                  <a:lnTo>
                    <a:pt x="5479541" y="0"/>
                  </a:lnTo>
                  <a:lnTo>
                    <a:pt x="5527535" y="6454"/>
                  </a:lnTo>
                  <a:lnTo>
                    <a:pt x="5570671" y="24666"/>
                  </a:lnTo>
                  <a:lnTo>
                    <a:pt x="5607224" y="52911"/>
                  </a:lnTo>
                  <a:lnTo>
                    <a:pt x="5635469" y="89464"/>
                  </a:lnTo>
                  <a:lnTo>
                    <a:pt x="5653681" y="132600"/>
                  </a:lnTo>
                  <a:lnTo>
                    <a:pt x="5660135" y="180594"/>
                  </a:lnTo>
                  <a:lnTo>
                    <a:pt x="5660135" y="902969"/>
                  </a:lnTo>
                  <a:lnTo>
                    <a:pt x="5653681" y="950963"/>
                  </a:lnTo>
                  <a:lnTo>
                    <a:pt x="5635469" y="994099"/>
                  </a:lnTo>
                  <a:lnTo>
                    <a:pt x="5607224" y="1030652"/>
                  </a:lnTo>
                  <a:lnTo>
                    <a:pt x="5570671" y="1058897"/>
                  </a:lnTo>
                  <a:lnTo>
                    <a:pt x="5527535" y="1077109"/>
                  </a:lnTo>
                  <a:lnTo>
                    <a:pt x="5479541" y="1083564"/>
                  </a:lnTo>
                  <a:lnTo>
                    <a:pt x="180594" y="1083564"/>
                  </a:lnTo>
                  <a:lnTo>
                    <a:pt x="132600" y="1077109"/>
                  </a:lnTo>
                  <a:lnTo>
                    <a:pt x="89464" y="1058897"/>
                  </a:lnTo>
                  <a:lnTo>
                    <a:pt x="52911" y="1030652"/>
                  </a:lnTo>
                  <a:lnTo>
                    <a:pt x="24666" y="994099"/>
                  </a:lnTo>
                  <a:lnTo>
                    <a:pt x="6454" y="950963"/>
                  </a:lnTo>
                  <a:lnTo>
                    <a:pt x="0" y="902969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08435" y="3729227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8435" y="3729227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96049" y="4110227"/>
            <a:ext cx="5329555" cy="881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234950" indent="635" algn="ctr">
              <a:lnSpc>
                <a:spcPct val="105800"/>
              </a:lnSpc>
              <a:spcBef>
                <a:spcPts val="490"/>
              </a:spcBef>
            </a:pP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ЛУ</a:t>
            </a:r>
            <a:r>
              <a:rPr sz="1800" b="1" spc="-204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ТВ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ЗМЕЩЕ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1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sz="1800" b="1" spc="-15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800" b="1" spc="-10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80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ЛУ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ГИ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)</a:t>
            </a:r>
            <a:r>
              <a:rPr sz="1800" b="1" spc="-1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НАР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ДНЫ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Х  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Э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1800" b="1" spc="-8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ННЫ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Щ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АД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6492" y="694944"/>
            <a:ext cx="5718175" cy="1163320"/>
            <a:chOff x="126492" y="694944"/>
            <a:chExt cx="5718175" cy="1163320"/>
          </a:xfrm>
        </p:grpSpPr>
        <p:sp>
          <p:nvSpPr>
            <p:cNvPr id="15" name="object 15"/>
            <p:cNvSpPr/>
            <p:nvPr/>
          </p:nvSpPr>
          <p:spPr>
            <a:xfrm>
              <a:off x="155448" y="992124"/>
              <a:ext cx="5660390" cy="836930"/>
            </a:xfrm>
            <a:custGeom>
              <a:avLst/>
              <a:gdLst/>
              <a:ahLst/>
              <a:cxnLst/>
              <a:rect l="l" t="t" r="r" b="b"/>
              <a:pathLst>
                <a:path w="5660390" h="836930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5520690" y="0"/>
                  </a:lnTo>
                  <a:lnTo>
                    <a:pt x="5564745" y="7114"/>
                  </a:lnTo>
                  <a:lnTo>
                    <a:pt x="5603022" y="26919"/>
                  </a:lnTo>
                  <a:lnTo>
                    <a:pt x="5633216" y="57113"/>
                  </a:lnTo>
                  <a:lnTo>
                    <a:pt x="5653021" y="95390"/>
                  </a:lnTo>
                  <a:lnTo>
                    <a:pt x="5660136" y="139446"/>
                  </a:lnTo>
                  <a:lnTo>
                    <a:pt x="5660136" y="697229"/>
                  </a:lnTo>
                  <a:lnTo>
                    <a:pt x="5653021" y="741285"/>
                  </a:lnTo>
                  <a:lnTo>
                    <a:pt x="5633216" y="779562"/>
                  </a:lnTo>
                  <a:lnTo>
                    <a:pt x="5603022" y="809756"/>
                  </a:lnTo>
                  <a:lnTo>
                    <a:pt x="5564745" y="829561"/>
                  </a:lnTo>
                  <a:lnTo>
                    <a:pt x="5520690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29"/>
                  </a:lnTo>
                  <a:lnTo>
                    <a:pt x="0" y="139446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3563" y="723900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3563" y="723900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93563" y="762000"/>
            <a:ext cx="7518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cs typeface="Calibri"/>
              </a:rPr>
              <a:t>МСП.РФ</a:t>
            </a:r>
            <a:endParaRPr lang="ru-RU" sz="1600" dirty="0"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411" y="1283970"/>
            <a:ext cx="40722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80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sz="1800" b="1" spc="-10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НАР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ДНЫ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800" b="1" spc="-11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b="1" spc="-1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ВК</a:t>
            </a: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805" y="1954479"/>
            <a:ext cx="2347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себя: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805" y="2520442"/>
            <a:ext cx="4314825" cy="26200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19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выставочной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площади;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застройку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стенда;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оборудования;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работы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переводчиков;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трансфер;</a:t>
            </a:r>
            <a:endParaRPr sz="1800">
              <a:latin typeface="Calibri"/>
              <a:cs typeface="Calibri"/>
            </a:endParaRPr>
          </a:p>
          <a:p>
            <a:pPr marL="299085" marR="948055" indent="-287020">
              <a:lnSpc>
                <a:spcPct val="101099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перевод на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иностранный язык 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презентационных</a:t>
            </a:r>
            <a:r>
              <a:rPr sz="18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материалов;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доставку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выставочных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образцов;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оплата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регистрационных взносов.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1886" y="1980438"/>
            <a:ext cx="5109845" cy="8547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содействие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организации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осуществлении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транспортировки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продукции</a:t>
            </a:r>
            <a:r>
              <a:rPr sz="1800" spc="-5" dirty="0">
                <a:latin typeface="Calibri"/>
                <a:cs typeface="Calibri"/>
              </a:rPr>
              <a:t> до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границ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41364" y="667512"/>
            <a:ext cx="5718175" cy="1163320"/>
            <a:chOff x="6341364" y="667512"/>
            <a:chExt cx="5718175" cy="1163320"/>
          </a:xfrm>
        </p:grpSpPr>
        <p:sp>
          <p:nvSpPr>
            <p:cNvPr id="25" name="object 25"/>
            <p:cNvSpPr/>
            <p:nvPr/>
          </p:nvSpPr>
          <p:spPr>
            <a:xfrm>
              <a:off x="6370320" y="966216"/>
              <a:ext cx="5660390" cy="835660"/>
            </a:xfrm>
            <a:custGeom>
              <a:avLst/>
              <a:gdLst/>
              <a:ahLst/>
              <a:cxnLst/>
              <a:rect l="l" t="t" r="r" b="b"/>
              <a:pathLst>
                <a:path w="5660390" h="835660">
                  <a:moveTo>
                    <a:pt x="0" y="139192"/>
                  </a:moveTo>
                  <a:lnTo>
                    <a:pt x="7099" y="95211"/>
                  </a:lnTo>
                  <a:lnTo>
                    <a:pt x="26867" y="57003"/>
                  </a:lnTo>
                  <a:lnTo>
                    <a:pt x="57003" y="26867"/>
                  </a:lnTo>
                  <a:lnTo>
                    <a:pt x="95211" y="7099"/>
                  </a:lnTo>
                  <a:lnTo>
                    <a:pt x="139191" y="0"/>
                  </a:lnTo>
                  <a:lnTo>
                    <a:pt x="5520944" y="0"/>
                  </a:lnTo>
                  <a:lnTo>
                    <a:pt x="5564924" y="7099"/>
                  </a:lnTo>
                  <a:lnTo>
                    <a:pt x="5603132" y="26867"/>
                  </a:lnTo>
                  <a:lnTo>
                    <a:pt x="5633268" y="57003"/>
                  </a:lnTo>
                  <a:lnTo>
                    <a:pt x="5653036" y="95211"/>
                  </a:lnTo>
                  <a:lnTo>
                    <a:pt x="5660135" y="139192"/>
                  </a:lnTo>
                  <a:lnTo>
                    <a:pt x="5660135" y="695960"/>
                  </a:lnTo>
                  <a:lnTo>
                    <a:pt x="5653036" y="739940"/>
                  </a:lnTo>
                  <a:lnTo>
                    <a:pt x="5633268" y="778148"/>
                  </a:lnTo>
                  <a:lnTo>
                    <a:pt x="5603132" y="808284"/>
                  </a:lnTo>
                  <a:lnTo>
                    <a:pt x="5564924" y="828052"/>
                  </a:lnTo>
                  <a:lnTo>
                    <a:pt x="5520944" y="835151"/>
                  </a:lnTo>
                  <a:lnTo>
                    <a:pt x="139191" y="835151"/>
                  </a:lnTo>
                  <a:lnTo>
                    <a:pt x="95211" y="828052"/>
                  </a:lnTo>
                  <a:lnTo>
                    <a:pt x="57003" y="808284"/>
                  </a:lnTo>
                  <a:lnTo>
                    <a:pt x="26867" y="778148"/>
                  </a:lnTo>
                  <a:lnTo>
                    <a:pt x="7099" y="739940"/>
                  </a:lnTo>
                  <a:lnTo>
                    <a:pt x="0" y="695960"/>
                  </a:lnTo>
                  <a:lnTo>
                    <a:pt x="0" y="139192"/>
                  </a:lnTo>
                  <a:close/>
                </a:path>
              </a:pathLst>
            </a:custGeom>
            <a:ln w="57911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08435" y="696468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08435" y="696468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19"/>
          <p:cNvSpPr txBox="1"/>
          <p:nvPr/>
        </p:nvSpPr>
        <p:spPr>
          <a:xfrm>
            <a:off x="6370320" y="1097317"/>
            <a:ext cx="558101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65" dirty="0">
                <a:solidFill>
                  <a:srgbClr val="1D1D1B"/>
                </a:solidFill>
                <a:cs typeface="Calibri"/>
              </a:rPr>
              <a:t>СОДЕЙСТВИЕ В ОРГАНИЗАЦИИ И ОСУЩЕСТВЛЕНИИ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65" dirty="0">
                <a:solidFill>
                  <a:srgbClr val="1D1D1B"/>
                </a:solidFill>
                <a:cs typeface="Calibri"/>
              </a:rPr>
              <a:t>ТРАНСПОРТИРОВКИ ПРОДУКЦИИ</a:t>
            </a:r>
          </a:p>
        </p:txBody>
      </p:sp>
      <p:sp>
        <p:nvSpPr>
          <p:cNvPr id="31" name="object 18"/>
          <p:cNvSpPr txBox="1"/>
          <p:nvPr/>
        </p:nvSpPr>
        <p:spPr>
          <a:xfrm>
            <a:off x="11108436" y="732307"/>
            <a:ext cx="7518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cs typeface="Calibri"/>
              </a:rPr>
              <a:t>МСП.РФ</a:t>
            </a:r>
            <a:endParaRPr lang="ru-RU" sz="1600" dirty="0">
              <a:cs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70320" y="29456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25" dirty="0">
                <a:solidFill>
                  <a:srgbClr val="1D1D1B"/>
                </a:solidFill>
                <a:cs typeface="Calibri"/>
              </a:rPr>
              <a:t>У</a:t>
            </a:r>
            <a:r>
              <a:rPr lang="ru-RU" spc="-30" dirty="0">
                <a:solidFill>
                  <a:srgbClr val="1D1D1B"/>
                </a:solidFill>
                <a:cs typeface="Calibri"/>
              </a:rPr>
              <a:t>с</a:t>
            </a:r>
            <a:r>
              <a:rPr lang="ru-RU" spc="-20" dirty="0">
                <a:solidFill>
                  <a:srgbClr val="1D1D1B"/>
                </a:solidFill>
                <a:cs typeface="Calibri"/>
              </a:rPr>
              <a:t>л</a:t>
            </a:r>
            <a:r>
              <a:rPr lang="ru-RU" spc="-25" dirty="0">
                <a:solidFill>
                  <a:srgbClr val="1D1D1B"/>
                </a:solidFill>
                <a:cs typeface="Calibri"/>
              </a:rPr>
              <a:t>уг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а</a:t>
            </a:r>
            <a:r>
              <a:rPr lang="ru-RU" spc="-8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к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лю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ч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а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е</a:t>
            </a:r>
            <a:r>
              <a:rPr lang="ru-RU" dirty="0">
                <a:solidFill>
                  <a:srgbClr val="1D1D1B"/>
                </a:solidFill>
                <a:cs typeface="Calibri"/>
              </a:rPr>
              <a:t>т</a:t>
            </a:r>
            <a:r>
              <a:rPr lang="ru-RU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с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ебя</a:t>
            </a:r>
            <a:r>
              <a:rPr lang="ru-RU" spc="3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-20" dirty="0" err="1">
                <a:solidFill>
                  <a:srgbClr val="1D1D1B"/>
                </a:solidFill>
                <a:cs typeface="Calibri"/>
              </a:rPr>
              <a:t>с</a:t>
            </a:r>
            <a:r>
              <a:rPr lang="ru-RU" spc="-15" dirty="0" err="1">
                <a:solidFill>
                  <a:srgbClr val="1D1D1B"/>
                </a:solidFill>
                <a:cs typeface="Calibri"/>
              </a:rPr>
              <a:t>о</a:t>
            </a:r>
            <a:r>
              <a:rPr lang="ru-RU" spc="-10" dirty="0" err="1">
                <a:solidFill>
                  <a:srgbClr val="1D1D1B"/>
                </a:solidFill>
                <a:cs typeface="Calibri"/>
              </a:rPr>
              <a:t>ф</a:t>
            </a:r>
            <a:r>
              <a:rPr lang="ru-RU" spc="-15" dirty="0" err="1">
                <a:solidFill>
                  <a:srgbClr val="1D1D1B"/>
                </a:solidFill>
                <a:cs typeface="Calibri"/>
              </a:rPr>
              <a:t>инан</a:t>
            </a:r>
            <a:r>
              <a:rPr lang="ru-RU" spc="-20" dirty="0" err="1">
                <a:solidFill>
                  <a:srgbClr val="1D1D1B"/>
                </a:solidFill>
                <a:cs typeface="Calibri"/>
              </a:rPr>
              <a:t>с</a:t>
            </a:r>
            <a:r>
              <a:rPr lang="ru-RU" spc="-15" dirty="0" err="1">
                <a:solidFill>
                  <a:srgbClr val="1D1D1B"/>
                </a:solidFill>
                <a:cs typeface="Calibri"/>
              </a:rPr>
              <a:t>и</a:t>
            </a:r>
            <a:r>
              <a:rPr lang="ru-RU" spc="-10" dirty="0" err="1">
                <a:solidFill>
                  <a:srgbClr val="1D1D1B"/>
                </a:solidFill>
                <a:cs typeface="Calibri"/>
              </a:rPr>
              <a:t>р</a:t>
            </a:r>
            <a:r>
              <a:rPr lang="ru-RU" spc="-15" dirty="0" err="1">
                <a:solidFill>
                  <a:srgbClr val="1D1D1B"/>
                </a:solidFill>
                <a:cs typeface="Calibri"/>
              </a:rPr>
              <a:t>овани</a:t>
            </a:r>
            <a:r>
              <a:rPr lang="ru-RU" dirty="0" err="1">
                <a:solidFill>
                  <a:srgbClr val="1D1D1B"/>
                </a:solidFill>
                <a:cs typeface="Calibri"/>
              </a:rPr>
              <a:t>е</a:t>
            </a:r>
            <a:r>
              <a:rPr lang="ru-RU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3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65" dirty="0">
                <a:solidFill>
                  <a:srgbClr val="C00000"/>
                </a:solidFill>
                <a:cs typeface="Calibri"/>
              </a:rPr>
              <a:t>д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о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25" dirty="0">
                <a:solidFill>
                  <a:srgbClr val="C00000"/>
                </a:solidFill>
                <a:cs typeface="Calibri"/>
              </a:rPr>
              <a:t>80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b="1" spc="-30" dirty="0">
                <a:solidFill>
                  <a:srgbClr val="C00000"/>
                </a:solidFill>
                <a:cs typeface="Calibri"/>
              </a:rPr>
              <a:t>затрат,</a:t>
            </a:r>
            <a:r>
              <a:rPr lang="ru-RU" b="1" spc="-14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но</a:t>
            </a:r>
            <a:r>
              <a:rPr lang="ru-RU" b="1" spc="-4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не</a:t>
            </a:r>
            <a:r>
              <a:rPr lang="ru-RU" b="1" spc="-5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более</a:t>
            </a:r>
            <a:r>
              <a:rPr lang="ru-RU" b="1" spc="-10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500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тыс.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 err="1">
                <a:solidFill>
                  <a:srgbClr val="C00000"/>
                </a:solidFill>
                <a:cs typeface="Calibri"/>
              </a:rPr>
              <a:t>руб</a:t>
            </a:r>
            <a:r>
              <a:rPr lang="ru-RU" b="1" spc="-1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dirty="0">
                <a:cs typeface="Calibri"/>
              </a:rPr>
              <a:t>на</a:t>
            </a:r>
            <a:r>
              <a:rPr lang="ru-RU" spc="-15" dirty="0">
                <a:cs typeface="Calibri"/>
              </a:rPr>
              <a:t> </a:t>
            </a:r>
            <a:r>
              <a:rPr lang="ru-RU" spc="-20" dirty="0">
                <a:cs typeface="Calibri"/>
              </a:rPr>
              <a:t>компанию</a:t>
            </a:r>
            <a:endParaRPr lang="ru-RU" dirty="0">
              <a:cs typeface="Calibri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11113515" y="3779555"/>
            <a:ext cx="7518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cs typeface="Calibri"/>
              </a:rPr>
              <a:t>МСП.РФ</a:t>
            </a:r>
            <a:endParaRPr lang="ru-RU" sz="1600" dirty="0">
              <a:cs typeface="Calibri"/>
            </a:endParaRPr>
          </a:p>
        </p:txBody>
      </p:sp>
      <p:sp>
        <p:nvSpPr>
          <p:cNvPr id="34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5249" y="2136393"/>
            <a:ext cx="36944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Для</a:t>
            </a:r>
            <a:r>
              <a:rPr sz="1800" b="1" spc="3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69262"/>
                </a:solidFill>
                <a:latin typeface="Calibri"/>
                <a:cs typeface="Calibri"/>
              </a:rPr>
              <a:t>всех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 субъектов</a:t>
            </a:r>
            <a:r>
              <a:rPr sz="1800" b="1" spc="3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69262"/>
                </a:solidFill>
                <a:latin typeface="Calibri"/>
                <a:cs typeface="Calibri"/>
              </a:rPr>
              <a:t>МСП</a:t>
            </a:r>
            <a:r>
              <a:rPr sz="1800" b="1" spc="5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Республики </a:t>
            </a:r>
            <a:r>
              <a:rPr sz="1800" b="1" spc="-39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69262"/>
                </a:solidFill>
                <a:latin typeface="Calibri"/>
                <a:cs typeface="Calibri"/>
              </a:rPr>
              <a:t>Татарстан,</a:t>
            </a:r>
            <a:r>
              <a:rPr sz="1800" b="1" spc="114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69262"/>
                </a:solidFill>
                <a:latin typeface="Calibri"/>
                <a:cs typeface="Calibri"/>
              </a:rPr>
              <a:t>соответствующих</a:t>
            </a:r>
            <a:r>
              <a:rPr sz="1800" b="1" spc="-8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5C31"/>
                </a:solidFill>
                <a:latin typeface="Calibri"/>
                <a:cs typeface="Calibri"/>
              </a:rPr>
              <a:t>209</a:t>
            </a:r>
            <a:r>
              <a:rPr sz="1800" b="1" spc="-85" dirty="0">
                <a:solidFill>
                  <a:srgbClr val="EB5C3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EB5C31"/>
                </a:solidFill>
                <a:latin typeface="Calibri"/>
                <a:cs typeface="Calibri"/>
              </a:rPr>
              <a:t>-ФЗ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4340" y="1153160"/>
            <a:ext cx="2169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928" y="1322577"/>
            <a:ext cx="3244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52112"/>
                </a:solidFill>
              </a:rPr>
              <a:t>«СОДЕЙСТВИЕ</a:t>
            </a:r>
            <a:r>
              <a:rPr sz="2800" spc="-30" dirty="0">
                <a:solidFill>
                  <a:srgbClr val="552112"/>
                </a:solidFill>
              </a:rPr>
              <a:t> </a:t>
            </a:r>
            <a:r>
              <a:rPr sz="2800" spc="-5" dirty="0">
                <a:solidFill>
                  <a:srgbClr val="552112"/>
                </a:solidFill>
              </a:rPr>
              <a:t>2023»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7620000" y="3272408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0" y="4181043"/>
            <a:ext cx="1854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месяцев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0" y="4876800"/>
            <a:ext cx="35306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5,5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годовых;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b="1" spc="-5" dirty="0">
                <a:solidFill>
                  <a:srgbClr val="DF4D39"/>
                </a:solidFill>
                <a:latin typeface="Calibri"/>
                <a:cs typeface="Calibri"/>
              </a:rPr>
              <a:t>для</a:t>
            </a:r>
            <a:r>
              <a:rPr sz="1800" b="1" spc="-25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F4D39"/>
                </a:solidFill>
                <a:latin typeface="Calibri"/>
                <a:cs typeface="Calibri"/>
              </a:rPr>
              <a:t>резидентов</a:t>
            </a:r>
            <a:r>
              <a:rPr sz="1800" b="1" spc="-50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F4D39"/>
                </a:solidFill>
                <a:latin typeface="Calibri"/>
                <a:cs typeface="Calibri"/>
              </a:rPr>
              <a:t>моногородов</a:t>
            </a:r>
            <a:r>
              <a:rPr sz="1800" b="1" spc="-45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наличии</a:t>
            </a:r>
            <a:r>
              <a:rPr sz="1800" spc="-10" dirty="0">
                <a:latin typeface="Calibri"/>
                <a:cs typeface="Calibri"/>
              </a:rPr>
              <a:t> залогового</a:t>
            </a:r>
            <a:r>
              <a:rPr sz="1800" spc="-5" dirty="0">
                <a:latin typeface="Calibri"/>
                <a:cs typeface="Calibri"/>
              </a:rPr>
              <a:t> обеспечения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(или) </a:t>
            </a:r>
            <a:r>
              <a:rPr sz="1800" spc="-10" dirty="0">
                <a:latin typeface="Calibri"/>
                <a:cs typeface="Calibri"/>
              </a:rPr>
              <a:t>поручительства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Гарантийного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Фонда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F4D39"/>
                </a:solidFill>
                <a:latin typeface="Calibri"/>
                <a:cs typeface="Calibri"/>
              </a:rPr>
              <a:t>1/2</a:t>
            </a:r>
            <a:r>
              <a:rPr sz="1800" b="1" dirty="0">
                <a:solidFill>
                  <a:srgbClr val="DF4D39"/>
                </a:solidFill>
                <a:latin typeface="Calibri"/>
                <a:cs typeface="Calibri"/>
              </a:rPr>
              <a:t> ключевой</a:t>
            </a:r>
            <a:r>
              <a:rPr sz="1800" b="1" spc="-40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F4D39"/>
                </a:solidFill>
                <a:latin typeface="Calibri"/>
                <a:cs typeface="Calibri"/>
              </a:rPr>
              <a:t>ставки</a:t>
            </a:r>
            <a:r>
              <a:rPr sz="1800" b="1" spc="-10" dirty="0">
                <a:solidFill>
                  <a:srgbClr val="DF4D39"/>
                </a:solidFill>
                <a:latin typeface="Calibri"/>
                <a:cs typeface="Calibri"/>
              </a:rPr>
              <a:t> Банка</a:t>
            </a:r>
            <a:r>
              <a:rPr sz="1800" b="1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F4D39"/>
                </a:solidFill>
                <a:latin typeface="Calibri"/>
                <a:cs typeface="Calibri"/>
              </a:rPr>
              <a:t>России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358" y="3397249"/>
            <a:ext cx="359664" cy="3596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358" y="4166869"/>
            <a:ext cx="359664" cy="3565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8358" y="4918201"/>
            <a:ext cx="359664" cy="3337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1409" y="3426332"/>
            <a:ext cx="808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МА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7614" y="4196842"/>
            <a:ext cx="550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СР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1790" y="4946980"/>
            <a:ext cx="776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25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5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34710" y="1047242"/>
            <a:ext cx="5191125" cy="835660"/>
          </a:xfrm>
          <a:custGeom>
            <a:avLst/>
            <a:gdLst/>
            <a:ahLst/>
            <a:cxnLst/>
            <a:rect l="l" t="t" r="r" b="b"/>
            <a:pathLst>
              <a:path w="5191125" h="835660">
                <a:moveTo>
                  <a:pt x="0" y="139191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1" y="0"/>
                </a:lnTo>
                <a:lnTo>
                  <a:pt x="5051552" y="0"/>
                </a:lnTo>
                <a:lnTo>
                  <a:pt x="5095532" y="7099"/>
                </a:lnTo>
                <a:lnTo>
                  <a:pt x="5133740" y="26867"/>
                </a:lnTo>
                <a:lnTo>
                  <a:pt x="5163876" y="57003"/>
                </a:lnTo>
                <a:lnTo>
                  <a:pt x="5183644" y="95211"/>
                </a:lnTo>
                <a:lnTo>
                  <a:pt x="5190744" y="139191"/>
                </a:lnTo>
                <a:lnTo>
                  <a:pt x="5190744" y="695959"/>
                </a:lnTo>
                <a:lnTo>
                  <a:pt x="5183644" y="739940"/>
                </a:lnTo>
                <a:lnTo>
                  <a:pt x="5163876" y="778148"/>
                </a:lnTo>
                <a:lnTo>
                  <a:pt x="5133740" y="808284"/>
                </a:lnTo>
                <a:lnTo>
                  <a:pt x="5095532" y="828052"/>
                </a:lnTo>
                <a:lnTo>
                  <a:pt x="5051552" y="835151"/>
                </a:lnTo>
                <a:lnTo>
                  <a:pt x="139191" y="835151"/>
                </a:lnTo>
                <a:lnTo>
                  <a:pt x="95211" y="828052"/>
                </a:lnTo>
                <a:lnTo>
                  <a:pt x="57003" y="808284"/>
                </a:lnTo>
                <a:lnTo>
                  <a:pt x="26867" y="778148"/>
                </a:lnTo>
                <a:lnTo>
                  <a:pt x="7099" y="739940"/>
                </a:lnTo>
                <a:lnTo>
                  <a:pt x="0" y="695959"/>
                </a:lnTo>
                <a:lnTo>
                  <a:pt x="0" y="139191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9386" y="2234438"/>
            <a:ext cx="315595" cy="315595"/>
          </a:xfrm>
          <a:custGeom>
            <a:avLst/>
            <a:gdLst/>
            <a:ahLst/>
            <a:cxnLst/>
            <a:rect l="l" t="t" r="r" b="b"/>
            <a:pathLst>
              <a:path w="315595" h="315594">
                <a:moveTo>
                  <a:pt x="157734" y="0"/>
                </a:moveTo>
                <a:lnTo>
                  <a:pt x="107874" y="8040"/>
                </a:lnTo>
                <a:lnTo>
                  <a:pt x="64574" y="30431"/>
                </a:lnTo>
                <a:lnTo>
                  <a:pt x="30431" y="64574"/>
                </a:lnTo>
                <a:lnTo>
                  <a:pt x="8040" y="107874"/>
                </a:lnTo>
                <a:lnTo>
                  <a:pt x="0" y="157734"/>
                </a:lnTo>
                <a:lnTo>
                  <a:pt x="8040" y="207593"/>
                </a:lnTo>
                <a:lnTo>
                  <a:pt x="30431" y="250893"/>
                </a:lnTo>
                <a:lnTo>
                  <a:pt x="64574" y="285036"/>
                </a:lnTo>
                <a:lnTo>
                  <a:pt x="107874" y="307427"/>
                </a:lnTo>
                <a:lnTo>
                  <a:pt x="157734" y="315468"/>
                </a:lnTo>
                <a:lnTo>
                  <a:pt x="207593" y="307427"/>
                </a:lnTo>
                <a:lnTo>
                  <a:pt x="250893" y="285036"/>
                </a:lnTo>
                <a:lnTo>
                  <a:pt x="285036" y="250893"/>
                </a:lnTo>
                <a:lnTo>
                  <a:pt x="292427" y="236600"/>
                </a:lnTo>
                <a:lnTo>
                  <a:pt x="157734" y="236600"/>
                </a:lnTo>
                <a:lnTo>
                  <a:pt x="127033" y="230403"/>
                </a:lnTo>
                <a:lnTo>
                  <a:pt x="101965" y="213502"/>
                </a:lnTo>
                <a:lnTo>
                  <a:pt x="85064" y="188434"/>
                </a:lnTo>
                <a:lnTo>
                  <a:pt x="78866" y="157734"/>
                </a:lnTo>
                <a:lnTo>
                  <a:pt x="85064" y="127033"/>
                </a:lnTo>
                <a:lnTo>
                  <a:pt x="101965" y="101965"/>
                </a:lnTo>
                <a:lnTo>
                  <a:pt x="127033" y="85064"/>
                </a:lnTo>
                <a:lnTo>
                  <a:pt x="157734" y="78867"/>
                </a:lnTo>
                <a:lnTo>
                  <a:pt x="292427" y="78867"/>
                </a:lnTo>
                <a:lnTo>
                  <a:pt x="285036" y="64574"/>
                </a:lnTo>
                <a:lnTo>
                  <a:pt x="250893" y="30431"/>
                </a:lnTo>
                <a:lnTo>
                  <a:pt x="207593" y="8040"/>
                </a:lnTo>
                <a:lnTo>
                  <a:pt x="157734" y="0"/>
                </a:lnTo>
                <a:close/>
              </a:path>
              <a:path w="315595" h="315594">
                <a:moveTo>
                  <a:pt x="292427" y="78867"/>
                </a:moveTo>
                <a:lnTo>
                  <a:pt x="157734" y="78867"/>
                </a:lnTo>
                <a:lnTo>
                  <a:pt x="188434" y="85064"/>
                </a:lnTo>
                <a:lnTo>
                  <a:pt x="213502" y="101965"/>
                </a:lnTo>
                <a:lnTo>
                  <a:pt x="230403" y="127033"/>
                </a:lnTo>
                <a:lnTo>
                  <a:pt x="236600" y="157734"/>
                </a:lnTo>
                <a:lnTo>
                  <a:pt x="230403" y="188434"/>
                </a:lnTo>
                <a:lnTo>
                  <a:pt x="213502" y="213502"/>
                </a:lnTo>
                <a:lnTo>
                  <a:pt x="188434" y="230403"/>
                </a:lnTo>
                <a:lnTo>
                  <a:pt x="157734" y="236600"/>
                </a:lnTo>
                <a:lnTo>
                  <a:pt x="292427" y="236600"/>
                </a:lnTo>
                <a:lnTo>
                  <a:pt x="307427" y="207593"/>
                </a:lnTo>
                <a:lnTo>
                  <a:pt x="315467" y="157734"/>
                </a:lnTo>
                <a:lnTo>
                  <a:pt x="307427" y="107874"/>
                </a:lnTo>
                <a:lnTo>
                  <a:pt x="292427" y="78867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8248" y="3047492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1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9591359" y="797306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2" name="object 15"/>
          <p:cNvSpPr/>
          <p:nvPr/>
        </p:nvSpPr>
        <p:spPr>
          <a:xfrm>
            <a:off x="9591359" y="797306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6"/>
          <p:cNvSpPr txBox="1">
            <a:spLocks/>
          </p:cNvSpPr>
          <p:nvPr/>
        </p:nvSpPr>
        <p:spPr>
          <a:xfrm>
            <a:off x="9516862" y="872911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>
          <a:xfrm>
            <a:off x="11353799" y="6548755"/>
            <a:ext cx="708405" cy="280342"/>
          </a:xfrm>
        </p:spPr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 dirty="0"/>
          </a:p>
        </p:txBody>
      </p:sp>
      <p:sp>
        <p:nvSpPr>
          <p:cNvPr id="24" name="object 6"/>
          <p:cNvSpPr/>
          <p:nvPr/>
        </p:nvSpPr>
        <p:spPr>
          <a:xfrm>
            <a:off x="4114800" y="101649"/>
            <a:ext cx="8001000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3308985" cy="475615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259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МЕРЫ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ПОДДЕРЖКИ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7872" y="306704"/>
            <a:ext cx="699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Д</a:t>
            </a:r>
            <a:r>
              <a:rPr sz="1800" spc="5" dirty="0">
                <a:solidFill>
                  <a:srgbClr val="DF4D39"/>
                </a:solidFill>
                <a:latin typeface="Arial Black"/>
                <a:cs typeface="Arial Black"/>
              </a:rPr>
              <a:t>Л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Я</a:t>
            </a:r>
            <a:r>
              <a:rPr sz="1800" spc="-170" dirty="0">
                <a:solidFill>
                  <a:srgbClr val="DF4D3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DF4D39"/>
                </a:solidFill>
                <a:latin typeface="Arial Black"/>
                <a:cs typeface="Arial Black"/>
              </a:rPr>
              <a:t>ЭК</a:t>
            </a:r>
            <a:r>
              <a:rPr sz="1800" spc="-35" dirty="0">
                <a:solidFill>
                  <a:srgbClr val="DF4D39"/>
                </a:solidFill>
                <a:latin typeface="Arial Black"/>
                <a:cs typeface="Arial Black"/>
              </a:rPr>
              <a:t>С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ПОР</a:t>
            </a:r>
            <a:r>
              <a:rPr sz="1800" spc="-30" dirty="0">
                <a:solidFill>
                  <a:srgbClr val="DF4D39"/>
                </a:solidFill>
                <a:latin typeface="Arial Black"/>
                <a:cs typeface="Arial Black"/>
              </a:rPr>
              <a:t>Т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О</a:t>
            </a:r>
            <a:r>
              <a:rPr sz="1800" spc="-165" dirty="0">
                <a:solidFill>
                  <a:srgbClr val="DF4D3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ОРИЕНТИРО</a:t>
            </a:r>
            <a:r>
              <a:rPr sz="1800" spc="-35" dirty="0">
                <a:solidFill>
                  <a:srgbClr val="DF4D39"/>
                </a:solidFill>
                <a:latin typeface="Arial Black"/>
                <a:cs typeface="Arial Black"/>
              </a:rPr>
              <a:t>ВА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ННЫ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Х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 ПРЕ</a:t>
            </a:r>
            <a:r>
              <a:rPr sz="1800" spc="-35" dirty="0">
                <a:solidFill>
                  <a:srgbClr val="DF4D39"/>
                </a:solidFill>
                <a:latin typeface="Arial Black"/>
                <a:cs typeface="Arial Black"/>
              </a:rPr>
              <a:t>Д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ПРИ</a:t>
            </a:r>
            <a:r>
              <a:rPr sz="1800" spc="-25" dirty="0">
                <a:solidFill>
                  <a:srgbClr val="DF4D39"/>
                </a:solidFill>
                <a:latin typeface="Arial Black"/>
                <a:cs typeface="Arial Black"/>
              </a:rPr>
              <a:t>Я</a:t>
            </a:r>
            <a:r>
              <a:rPr sz="1800" spc="-40" dirty="0">
                <a:solidFill>
                  <a:srgbClr val="DF4D39"/>
                </a:solidFill>
                <a:latin typeface="Arial Black"/>
                <a:cs typeface="Arial Black"/>
              </a:rPr>
              <a:t>Т</a:t>
            </a:r>
            <a:r>
              <a:rPr sz="1800" spc="-25" dirty="0">
                <a:solidFill>
                  <a:srgbClr val="DF4D39"/>
                </a:solidFill>
                <a:latin typeface="Arial Black"/>
                <a:cs typeface="Arial Black"/>
              </a:rPr>
              <a:t>И</a:t>
            </a:r>
            <a:r>
              <a:rPr sz="1800" dirty="0">
                <a:solidFill>
                  <a:srgbClr val="DF4D39"/>
                </a:solidFill>
                <a:latin typeface="Arial Black"/>
                <a:cs typeface="Arial Black"/>
              </a:rPr>
              <a:t>Й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63996" y="2173223"/>
            <a:ext cx="1938655" cy="1071880"/>
            <a:chOff x="6063996" y="2173223"/>
            <a:chExt cx="1938655" cy="1071880"/>
          </a:xfrm>
        </p:grpSpPr>
        <p:sp>
          <p:nvSpPr>
            <p:cNvPr id="8" name="object 8"/>
            <p:cNvSpPr/>
            <p:nvPr/>
          </p:nvSpPr>
          <p:spPr>
            <a:xfrm>
              <a:off x="6202680" y="2313431"/>
              <a:ext cx="1800225" cy="931544"/>
            </a:xfrm>
            <a:custGeom>
              <a:avLst/>
              <a:gdLst/>
              <a:ahLst/>
              <a:cxnLst/>
              <a:rect l="l" t="t" r="r" b="b"/>
              <a:pathLst>
                <a:path w="1800225" h="931544">
                  <a:moveTo>
                    <a:pt x="1799844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1799844" y="931163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F4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3996" y="2173223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71" y="0"/>
                  </a:move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7997" y="206605"/>
                  </a:lnTo>
                  <a:lnTo>
                    <a:pt x="30272" y="249698"/>
                  </a:lnTo>
                  <a:lnTo>
                    <a:pt x="64245" y="283671"/>
                  </a:lnTo>
                  <a:lnTo>
                    <a:pt x="107338" y="305946"/>
                  </a:lnTo>
                  <a:lnTo>
                    <a:pt x="156971" y="313943"/>
                  </a:lnTo>
                  <a:lnTo>
                    <a:pt x="206605" y="305946"/>
                  </a:lnTo>
                  <a:lnTo>
                    <a:pt x="249698" y="283671"/>
                  </a:lnTo>
                  <a:lnTo>
                    <a:pt x="283671" y="249698"/>
                  </a:lnTo>
                  <a:lnTo>
                    <a:pt x="305946" y="206605"/>
                  </a:lnTo>
                  <a:lnTo>
                    <a:pt x="313943" y="156972"/>
                  </a:lnTo>
                  <a:lnTo>
                    <a:pt x="305946" y="107338"/>
                  </a:lnTo>
                  <a:lnTo>
                    <a:pt x="283671" y="64245"/>
                  </a:lnTo>
                  <a:lnTo>
                    <a:pt x="249698" y="30272"/>
                  </a:lnTo>
                  <a:lnTo>
                    <a:pt x="206605" y="7997"/>
                  </a:lnTo>
                  <a:lnTo>
                    <a:pt x="156971" y="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32957" y="2166569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4928" y="3460241"/>
            <a:ext cx="20567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6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Calibri"/>
                <a:cs typeface="Calibri"/>
              </a:rPr>
              <a:t>себя: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4928" y="3973829"/>
            <a:ext cx="4973320" cy="277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формирование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субъектов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малого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среднего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пр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дприним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т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льс</a:t>
            </a:r>
            <a:r>
              <a:rPr sz="1600" spc="-15" dirty="0">
                <a:latin typeface="Calibri"/>
                <a:cs typeface="Calibri"/>
              </a:rPr>
              <a:t>тв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а</a:t>
            </a:r>
            <a:r>
              <a:rPr sz="1600" spc="-15" dirty="0">
                <a:latin typeface="Calibri"/>
                <a:cs typeface="Calibri"/>
              </a:rPr>
              <a:t>вы</a:t>
            </a:r>
            <a:r>
              <a:rPr sz="1600" spc="-65" dirty="0">
                <a:latin typeface="Calibri"/>
                <a:cs typeface="Calibri"/>
              </a:rPr>
              <a:t>к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п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кладных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к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spc="-20" dirty="0">
                <a:latin typeface="Calibri"/>
                <a:cs typeface="Calibri"/>
              </a:rPr>
              <a:t>пе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ен</a:t>
            </a:r>
            <a:r>
              <a:rPr sz="1600" spc="-20" dirty="0">
                <a:latin typeface="Calibri"/>
                <a:cs typeface="Calibri"/>
              </a:rPr>
              <a:t>ци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spc="-1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70" dirty="0">
                <a:latin typeface="Calibri"/>
                <a:cs typeface="Calibri"/>
              </a:rPr>
              <a:t>е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ени</a:t>
            </a:r>
            <a:r>
              <a:rPr sz="1600" spc="-5" dirty="0">
                <a:latin typeface="Calibri"/>
                <a:cs typeface="Calibri"/>
              </a:rPr>
              <a:t>ю </a:t>
            </a:r>
            <a:r>
              <a:rPr sz="1600" spc="-15" dirty="0">
                <a:latin typeface="Calibri"/>
                <a:cs typeface="Calibri"/>
              </a:rPr>
              <a:t>э</a:t>
            </a:r>
            <a:r>
              <a:rPr sz="1600" spc="-25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спо</a:t>
            </a:r>
            <a:r>
              <a:rPr sz="1600" spc="-15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spc="-20" dirty="0">
                <a:latin typeface="Calibri"/>
                <a:cs typeface="Calibri"/>
              </a:rPr>
              <a:t>но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д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30" dirty="0">
                <a:latin typeface="Calibri"/>
                <a:cs typeface="Calibri"/>
              </a:rPr>
              <a:t>я</a:t>
            </a:r>
            <a:r>
              <a:rPr sz="1600" spc="-40" dirty="0">
                <a:latin typeface="Calibri"/>
                <a:cs typeface="Calibri"/>
              </a:rPr>
              <a:t>т</a:t>
            </a:r>
            <a:r>
              <a:rPr sz="1600" spc="-60" dirty="0">
                <a:latin typeface="Calibri"/>
                <a:cs typeface="Calibri"/>
              </a:rPr>
              <a:t>е</a:t>
            </a:r>
            <a:r>
              <a:rPr sz="1600" spc="-30" dirty="0">
                <a:latin typeface="Calibri"/>
                <a:cs typeface="Calibri"/>
              </a:rPr>
              <a:t>л</a:t>
            </a:r>
            <a:r>
              <a:rPr sz="1600" spc="-35" dirty="0">
                <a:latin typeface="Calibri"/>
                <a:cs typeface="Calibri"/>
              </a:rPr>
              <a:t>ь</a:t>
            </a:r>
            <a:r>
              <a:rPr sz="1600" spc="-30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35" dirty="0">
                <a:latin typeface="Calibri"/>
                <a:cs typeface="Calibri"/>
              </a:rPr>
              <a:t>с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3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расчет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финансовых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моделей,</a:t>
            </a:r>
            <a:endParaRPr sz="1600">
              <a:latin typeface="Calibri"/>
              <a:cs typeface="Calibri"/>
            </a:endParaRPr>
          </a:p>
          <a:p>
            <a:pPr marL="299085" marR="314325" indent="-2870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latin typeface="Calibri"/>
                <a:cs typeface="Calibri"/>
              </a:rPr>
              <a:t>оп</a:t>
            </a:r>
            <a:r>
              <a:rPr sz="1600" spc="-15" dirty="0">
                <a:latin typeface="Calibri"/>
                <a:cs typeface="Calibri"/>
              </a:rPr>
              <a:t>р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30" dirty="0">
                <a:latin typeface="Calibri"/>
                <a:cs typeface="Calibri"/>
              </a:rPr>
              <a:t>д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15" dirty="0">
                <a:latin typeface="Calibri"/>
                <a:cs typeface="Calibri"/>
              </a:rPr>
              <a:t>л</a:t>
            </a:r>
            <a:r>
              <a:rPr sz="1600" spc="-20" dirty="0">
                <a:latin typeface="Calibri"/>
                <a:cs typeface="Calibri"/>
              </a:rPr>
              <a:t>ен</a:t>
            </a:r>
            <a:r>
              <a:rPr sz="1600" spc="-15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ц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15" dirty="0">
                <a:latin typeface="Calibri"/>
                <a:cs typeface="Calibri"/>
              </a:rPr>
              <a:t>л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5" dirty="0">
                <a:latin typeface="Calibri"/>
                <a:cs typeface="Calibri"/>
              </a:rPr>
              <a:t>вы</a:t>
            </a:r>
            <a:r>
              <a:rPr sz="1600" spc="-5" dirty="0">
                <a:latin typeface="Calibri"/>
                <a:cs typeface="Calibri"/>
              </a:rPr>
              <a:t>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а</a:t>
            </a:r>
            <a:r>
              <a:rPr sz="1600" spc="-95" dirty="0">
                <a:latin typeface="Calibri"/>
                <a:cs typeface="Calibri"/>
              </a:rPr>
              <a:t>у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30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30" dirty="0">
                <a:latin typeface="Calibri"/>
                <a:cs typeface="Calibri"/>
              </a:rPr>
              <a:t>рий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се</a:t>
            </a:r>
            <a:r>
              <a:rPr sz="1600" spc="-30" dirty="0">
                <a:latin typeface="Calibri"/>
                <a:cs typeface="Calibri"/>
              </a:rPr>
              <a:t>г</a:t>
            </a:r>
            <a:r>
              <a:rPr sz="1600" spc="-20" dirty="0">
                <a:latin typeface="Calibri"/>
                <a:cs typeface="Calibri"/>
              </a:rPr>
              <a:t>мен</a:t>
            </a:r>
            <a:r>
              <a:rPr sz="1600" spc="-25" dirty="0">
                <a:latin typeface="Calibri"/>
                <a:cs typeface="Calibri"/>
              </a:rPr>
              <a:t>т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ни</a:t>
            </a:r>
            <a:r>
              <a:rPr sz="1600" spc="-5" dirty="0">
                <a:latin typeface="Calibri"/>
                <a:cs typeface="Calibri"/>
              </a:rPr>
              <a:t>ш  </a:t>
            </a:r>
            <a:r>
              <a:rPr sz="1600" spc="-15" dirty="0">
                <a:latin typeface="Calibri"/>
                <a:cs typeface="Calibri"/>
              </a:rPr>
              <a:t>товаров,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развитие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системы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международных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продаж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3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каналов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сбыта,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разработку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логистических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маршрутов,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развитие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системы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международных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продаж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каналов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сбыта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5415" y="2474214"/>
            <a:ext cx="1226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Э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spc="-5" dirty="0">
                <a:latin typeface="Calibri"/>
                <a:cs typeface="Calibri"/>
              </a:rPr>
              <a:t>сп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5" dirty="0">
                <a:latin typeface="Calibri"/>
                <a:cs typeface="Calibri"/>
              </a:rPr>
              <a:t>тн</a:t>
            </a:r>
            <a:r>
              <a:rPr sz="1800" b="1" dirty="0">
                <a:latin typeface="Calibri"/>
                <a:cs typeface="Calibri"/>
              </a:rPr>
              <a:t>ый  </a:t>
            </a:r>
            <a:r>
              <a:rPr sz="1800" b="1" spc="-5" dirty="0">
                <a:latin typeface="Calibri"/>
                <a:cs typeface="Calibri"/>
              </a:rPr>
              <a:t>Форсаж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45708" y="847344"/>
            <a:ext cx="5718175" cy="1163320"/>
            <a:chOff x="6045708" y="847344"/>
            <a:chExt cx="5718175" cy="1163320"/>
          </a:xfrm>
        </p:grpSpPr>
        <p:sp>
          <p:nvSpPr>
            <p:cNvPr id="15" name="object 15"/>
            <p:cNvSpPr/>
            <p:nvPr/>
          </p:nvSpPr>
          <p:spPr>
            <a:xfrm>
              <a:off x="6074664" y="1146048"/>
              <a:ext cx="5660390" cy="835660"/>
            </a:xfrm>
            <a:custGeom>
              <a:avLst/>
              <a:gdLst/>
              <a:ahLst/>
              <a:cxnLst/>
              <a:rect l="l" t="t" r="r" b="b"/>
              <a:pathLst>
                <a:path w="5660390" h="835660">
                  <a:moveTo>
                    <a:pt x="0" y="139191"/>
                  </a:moveTo>
                  <a:lnTo>
                    <a:pt x="7099" y="95211"/>
                  </a:lnTo>
                  <a:lnTo>
                    <a:pt x="26867" y="57003"/>
                  </a:lnTo>
                  <a:lnTo>
                    <a:pt x="57003" y="26867"/>
                  </a:lnTo>
                  <a:lnTo>
                    <a:pt x="95211" y="7099"/>
                  </a:lnTo>
                  <a:lnTo>
                    <a:pt x="139191" y="0"/>
                  </a:lnTo>
                  <a:lnTo>
                    <a:pt x="5520944" y="0"/>
                  </a:lnTo>
                  <a:lnTo>
                    <a:pt x="5564924" y="7099"/>
                  </a:lnTo>
                  <a:lnTo>
                    <a:pt x="5603132" y="26867"/>
                  </a:lnTo>
                  <a:lnTo>
                    <a:pt x="5633268" y="57003"/>
                  </a:lnTo>
                  <a:lnTo>
                    <a:pt x="5653036" y="95211"/>
                  </a:lnTo>
                  <a:lnTo>
                    <a:pt x="5660136" y="139191"/>
                  </a:lnTo>
                  <a:lnTo>
                    <a:pt x="5660136" y="695960"/>
                  </a:lnTo>
                  <a:lnTo>
                    <a:pt x="5653036" y="739940"/>
                  </a:lnTo>
                  <a:lnTo>
                    <a:pt x="5633268" y="778148"/>
                  </a:lnTo>
                  <a:lnTo>
                    <a:pt x="5603132" y="808284"/>
                  </a:lnTo>
                  <a:lnTo>
                    <a:pt x="5564924" y="828052"/>
                  </a:lnTo>
                  <a:lnTo>
                    <a:pt x="5520944" y="835151"/>
                  </a:lnTo>
                  <a:lnTo>
                    <a:pt x="139191" y="835151"/>
                  </a:lnTo>
                  <a:lnTo>
                    <a:pt x="95211" y="828052"/>
                  </a:lnTo>
                  <a:lnTo>
                    <a:pt x="57003" y="808284"/>
                  </a:lnTo>
                  <a:lnTo>
                    <a:pt x="26867" y="778148"/>
                  </a:lnTo>
                  <a:lnTo>
                    <a:pt x="7099" y="739940"/>
                  </a:lnTo>
                  <a:lnTo>
                    <a:pt x="0" y="695960"/>
                  </a:lnTo>
                  <a:lnTo>
                    <a:pt x="0" y="139191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12779" y="876300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687831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1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1" y="317500"/>
                  </a:lnTo>
                  <a:lnTo>
                    <a:pt x="751331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1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12779" y="876300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4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1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1" y="63500"/>
                  </a:lnTo>
                  <a:lnTo>
                    <a:pt x="751331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1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812779" y="914400"/>
            <a:ext cx="7518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8657" y="1400936"/>
            <a:ext cx="424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УЧАСТИЕ</a:t>
            </a:r>
            <a:r>
              <a:rPr sz="180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75" dirty="0">
                <a:solidFill>
                  <a:srgbClr val="1D1D1B"/>
                </a:solidFill>
                <a:latin typeface="Calibri"/>
                <a:cs typeface="Calibri"/>
              </a:rPr>
              <a:t>АКСЕЛЕРАЦИОННОЙ</a:t>
            </a:r>
            <a:r>
              <a:rPr sz="180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ПРОГРАММЕ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200388" y="2179320"/>
            <a:ext cx="1940560" cy="1071880"/>
            <a:chOff x="9200388" y="2179320"/>
            <a:chExt cx="1940560" cy="1071880"/>
          </a:xfrm>
        </p:grpSpPr>
        <p:sp>
          <p:nvSpPr>
            <p:cNvPr id="21" name="object 21"/>
            <p:cNvSpPr/>
            <p:nvPr/>
          </p:nvSpPr>
          <p:spPr>
            <a:xfrm>
              <a:off x="9340596" y="2319528"/>
              <a:ext cx="1800225" cy="931544"/>
            </a:xfrm>
            <a:custGeom>
              <a:avLst/>
              <a:gdLst/>
              <a:ahLst/>
              <a:cxnLst/>
              <a:rect l="l" t="t" r="r" b="b"/>
              <a:pathLst>
                <a:path w="1800225" h="931544">
                  <a:moveTo>
                    <a:pt x="1799844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1799844" y="931163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F4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00388" y="2179320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157733" y="0"/>
                  </a:move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3"/>
                  </a:lnTo>
                  <a:lnTo>
                    <a:pt x="8040" y="207593"/>
                  </a:lnTo>
                  <a:lnTo>
                    <a:pt x="30431" y="250893"/>
                  </a:lnTo>
                  <a:lnTo>
                    <a:pt x="64574" y="285036"/>
                  </a:lnTo>
                  <a:lnTo>
                    <a:pt x="107874" y="307427"/>
                  </a:lnTo>
                  <a:lnTo>
                    <a:pt x="157733" y="315467"/>
                  </a:lnTo>
                  <a:lnTo>
                    <a:pt x="207593" y="307427"/>
                  </a:lnTo>
                  <a:lnTo>
                    <a:pt x="250893" y="285036"/>
                  </a:lnTo>
                  <a:lnTo>
                    <a:pt x="285036" y="250893"/>
                  </a:lnTo>
                  <a:lnTo>
                    <a:pt x="307427" y="207593"/>
                  </a:lnTo>
                  <a:lnTo>
                    <a:pt x="315467" y="157733"/>
                  </a:lnTo>
                  <a:lnTo>
                    <a:pt x="307427" y="107874"/>
                  </a:lnTo>
                  <a:lnTo>
                    <a:pt x="285036" y="64574"/>
                  </a:lnTo>
                  <a:lnTo>
                    <a:pt x="250893" y="30431"/>
                  </a:lnTo>
                  <a:lnTo>
                    <a:pt x="207593" y="8040"/>
                  </a:lnTo>
                  <a:lnTo>
                    <a:pt x="157733" y="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270618" y="217360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63430" y="2450719"/>
            <a:ext cx="1166495" cy="6076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800" b="1" spc="-40" dirty="0">
                <a:latin typeface="Calibri"/>
                <a:cs typeface="Calibri"/>
              </a:rPr>
              <a:t>Экспортеры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b="1" spc="-40" dirty="0">
                <a:latin typeface="Calibri"/>
                <a:cs typeface="Calibri"/>
              </a:rPr>
              <a:t>2.0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5900" y="2089150"/>
            <a:ext cx="546100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включает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себя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семинары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вебинары</a:t>
            </a:r>
            <a:endParaRPr sz="1800">
              <a:latin typeface="Calibri"/>
              <a:cs typeface="Calibri"/>
            </a:endParaRPr>
          </a:p>
          <a:p>
            <a:pPr marL="19685" algn="ctr">
              <a:lnSpc>
                <a:spcPct val="100000"/>
              </a:lnSpc>
              <a:spcBef>
                <a:spcPts val="70"/>
              </a:spcBef>
            </a:pPr>
            <a:r>
              <a:rPr sz="1800" spc="-10" dirty="0">
                <a:latin typeface="Calibri"/>
                <a:cs typeface="Calibri"/>
              </a:rPr>
              <a:t>на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внешнеэкономическую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тематику.</a:t>
            </a:r>
            <a:endParaRPr sz="1800">
              <a:latin typeface="Calibri"/>
              <a:cs typeface="Calibri"/>
            </a:endParaRPr>
          </a:p>
          <a:p>
            <a:pPr marL="139065" marR="129539" algn="ctr">
              <a:lnSpc>
                <a:spcPct val="1028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Мероприятия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подробно</a:t>
            </a:r>
            <a:r>
              <a:rPr sz="1800" spc="-30" dirty="0">
                <a:latin typeface="Calibri"/>
                <a:cs typeface="Calibri"/>
              </a:rPr>
              <a:t> охватывают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весь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жизненный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цикл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э</a:t>
            </a:r>
            <a:r>
              <a:rPr sz="1800" spc="-60" dirty="0">
                <a:latin typeface="Calibri"/>
                <a:cs typeface="Calibri"/>
              </a:rPr>
              <a:t>к</a:t>
            </a:r>
            <a:r>
              <a:rPr sz="1800" spc="-45" dirty="0">
                <a:latin typeface="Calibri"/>
                <a:cs typeface="Calibri"/>
              </a:rPr>
              <a:t>с</a:t>
            </a:r>
            <a:r>
              <a:rPr sz="1800" spc="-40" dirty="0">
                <a:latin typeface="Calibri"/>
                <a:cs typeface="Calibri"/>
              </a:rPr>
              <a:t>по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spc="-40" dirty="0">
                <a:latin typeface="Calibri"/>
                <a:cs typeface="Calibri"/>
              </a:rPr>
              <a:t>тно</a:t>
            </a:r>
            <a:r>
              <a:rPr sz="1800" spc="-6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та.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19" y="833627"/>
            <a:ext cx="5718175" cy="1163320"/>
            <a:chOff x="83819" y="833627"/>
            <a:chExt cx="5718175" cy="1163320"/>
          </a:xfrm>
        </p:grpSpPr>
        <p:sp>
          <p:nvSpPr>
            <p:cNvPr id="27" name="object 27"/>
            <p:cNvSpPr/>
            <p:nvPr/>
          </p:nvSpPr>
          <p:spPr>
            <a:xfrm>
              <a:off x="112775" y="1132331"/>
              <a:ext cx="5660390" cy="835660"/>
            </a:xfrm>
            <a:custGeom>
              <a:avLst/>
              <a:gdLst/>
              <a:ahLst/>
              <a:cxnLst/>
              <a:rect l="l" t="t" r="r" b="b"/>
              <a:pathLst>
                <a:path w="5660390" h="835660">
                  <a:moveTo>
                    <a:pt x="0" y="139191"/>
                  </a:moveTo>
                  <a:lnTo>
                    <a:pt x="7096" y="95211"/>
                  </a:lnTo>
                  <a:lnTo>
                    <a:pt x="26856" y="57003"/>
                  </a:lnTo>
                  <a:lnTo>
                    <a:pt x="56987" y="26867"/>
                  </a:lnTo>
                  <a:lnTo>
                    <a:pt x="95196" y="7099"/>
                  </a:lnTo>
                  <a:lnTo>
                    <a:pt x="139192" y="0"/>
                  </a:lnTo>
                  <a:lnTo>
                    <a:pt x="5520944" y="0"/>
                  </a:lnTo>
                  <a:lnTo>
                    <a:pt x="5564924" y="7099"/>
                  </a:lnTo>
                  <a:lnTo>
                    <a:pt x="5603132" y="26867"/>
                  </a:lnTo>
                  <a:lnTo>
                    <a:pt x="5633268" y="57003"/>
                  </a:lnTo>
                  <a:lnTo>
                    <a:pt x="5653036" y="95211"/>
                  </a:lnTo>
                  <a:lnTo>
                    <a:pt x="5660136" y="139191"/>
                  </a:lnTo>
                  <a:lnTo>
                    <a:pt x="5660136" y="695959"/>
                  </a:lnTo>
                  <a:lnTo>
                    <a:pt x="5653036" y="739940"/>
                  </a:lnTo>
                  <a:lnTo>
                    <a:pt x="5633268" y="778148"/>
                  </a:lnTo>
                  <a:lnTo>
                    <a:pt x="5603132" y="808284"/>
                  </a:lnTo>
                  <a:lnTo>
                    <a:pt x="5564924" y="828052"/>
                  </a:lnTo>
                  <a:lnTo>
                    <a:pt x="5520944" y="835151"/>
                  </a:lnTo>
                  <a:lnTo>
                    <a:pt x="139192" y="835151"/>
                  </a:lnTo>
                  <a:lnTo>
                    <a:pt x="95196" y="828052"/>
                  </a:lnTo>
                  <a:lnTo>
                    <a:pt x="56987" y="808284"/>
                  </a:lnTo>
                  <a:lnTo>
                    <a:pt x="26856" y="778148"/>
                  </a:lnTo>
                  <a:lnTo>
                    <a:pt x="7096" y="739940"/>
                  </a:lnTo>
                  <a:lnTo>
                    <a:pt x="0" y="695959"/>
                  </a:lnTo>
                  <a:lnTo>
                    <a:pt x="0" y="139191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50891" y="862583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6878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687832" y="381000"/>
                  </a:lnTo>
                  <a:lnTo>
                    <a:pt x="712541" y="376007"/>
                  </a:lnTo>
                  <a:lnTo>
                    <a:pt x="732726" y="362394"/>
                  </a:lnTo>
                  <a:lnTo>
                    <a:pt x="746339" y="342209"/>
                  </a:lnTo>
                  <a:lnTo>
                    <a:pt x="751332" y="317500"/>
                  </a:lnTo>
                  <a:lnTo>
                    <a:pt x="751332" y="63500"/>
                  </a:lnTo>
                  <a:lnTo>
                    <a:pt x="746339" y="38790"/>
                  </a:lnTo>
                  <a:lnTo>
                    <a:pt x="732726" y="18605"/>
                  </a:lnTo>
                  <a:lnTo>
                    <a:pt x="712541" y="4992"/>
                  </a:lnTo>
                  <a:lnTo>
                    <a:pt x="687832" y="0"/>
                  </a:lnTo>
                  <a:close/>
                </a:path>
              </a:pathLst>
            </a:custGeom>
            <a:solidFill>
              <a:srgbClr val="DF4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50891" y="862583"/>
              <a:ext cx="751840" cy="381000"/>
            </a:xfrm>
            <a:custGeom>
              <a:avLst/>
              <a:gdLst/>
              <a:ahLst/>
              <a:cxnLst/>
              <a:rect l="l" t="t" r="r" b="b"/>
              <a:pathLst>
                <a:path w="751839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87832" y="0"/>
                  </a:lnTo>
                  <a:lnTo>
                    <a:pt x="712541" y="4992"/>
                  </a:lnTo>
                  <a:lnTo>
                    <a:pt x="732726" y="18605"/>
                  </a:lnTo>
                  <a:lnTo>
                    <a:pt x="746339" y="38790"/>
                  </a:lnTo>
                  <a:lnTo>
                    <a:pt x="751332" y="63500"/>
                  </a:lnTo>
                  <a:lnTo>
                    <a:pt x="751332" y="317500"/>
                  </a:lnTo>
                  <a:lnTo>
                    <a:pt x="746339" y="342209"/>
                  </a:lnTo>
                  <a:lnTo>
                    <a:pt x="732726" y="362394"/>
                  </a:lnTo>
                  <a:lnTo>
                    <a:pt x="712541" y="376007"/>
                  </a:lnTo>
                  <a:lnTo>
                    <a:pt x="687832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57912">
              <a:solidFill>
                <a:srgbClr val="DF4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50891" y="914400"/>
            <a:ext cx="77381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Calibri"/>
                <a:cs typeface="Calibri"/>
              </a:rPr>
              <a:t>МСП.РФ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5440" y="1386966"/>
            <a:ext cx="520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1D1D1B"/>
                </a:solidFill>
                <a:latin typeface="Calibri"/>
                <a:cs typeface="Calibri"/>
              </a:rPr>
              <a:t>ОБУЧЕНИЕ</a:t>
            </a:r>
            <a:r>
              <a:rPr sz="1800" b="1" spc="2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70" dirty="0">
                <a:solidFill>
                  <a:srgbClr val="1D1D1B"/>
                </a:solidFill>
                <a:latin typeface="Calibri"/>
                <a:cs typeface="Calibri"/>
              </a:rPr>
              <a:t>ВНЕШНЕЭКОНОМИЧЕСКОЙ</a:t>
            </a:r>
            <a:r>
              <a:rPr sz="1800" b="1" spc="2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1D1D1B"/>
                </a:solidFill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664326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6664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нефинансовых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386" y="249919"/>
            <a:ext cx="2721431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Субъекты МСП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66901"/>
              </p:ext>
            </p:extLst>
          </p:nvPr>
        </p:nvGraphicFramePr>
        <p:xfrm>
          <a:off x="335806" y="959305"/>
          <a:ext cx="11322794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5195844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</a:tblGrid>
              <a:tr h="17137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Агрызский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Азнакаевский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Аксубаевский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Актанышский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Алексеевский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Алькеевский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Альметьевский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Апастовский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Атнинский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Бавлинский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Балтасинский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Бугульминский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Верхнеуслонский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4332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Высокогорский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12728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Дрожжановский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28147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6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664326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6664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нефинансовых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386" y="249919"/>
            <a:ext cx="2721431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Субъекты МСП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18285"/>
              </p:ext>
            </p:extLst>
          </p:nvPr>
        </p:nvGraphicFramePr>
        <p:xfrm>
          <a:off x="335806" y="959305"/>
          <a:ext cx="11322794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5195844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</a:tblGrid>
              <a:tr h="17137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Елабужский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Зеленодольский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Кайбицкий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Камско-Устьинский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Кукморский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Лаишевский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Лениногорский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Мамадышский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Менделеевский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Мензелинский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Муслюмовский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Новошешминский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Нурлатский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4332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Пестречинский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12728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Рыбно-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Слободский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28147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11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664326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6664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нефинансовых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386" y="249919"/>
            <a:ext cx="2721431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Субъекты МСП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18205"/>
              </p:ext>
            </p:extLst>
          </p:nvPr>
        </p:nvGraphicFramePr>
        <p:xfrm>
          <a:off x="335806" y="959305"/>
          <a:ext cx="11322794" cy="4190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5195844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</a:tblGrid>
              <a:tr h="17137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Сабинский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Сармановский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Тетюшский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Тукаевский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Тюлячинский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Черемшанский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Чистопольский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Ютазинский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Казань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Набережные Челны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15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664326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6664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нефинансовых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0" y="249919"/>
            <a:ext cx="3412617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Самозанятые граждане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3210"/>
              </p:ext>
            </p:extLst>
          </p:nvPr>
        </p:nvGraphicFramePr>
        <p:xfrm>
          <a:off x="335806" y="959305"/>
          <a:ext cx="11322794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5195844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</a:tblGrid>
              <a:tr h="17137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Агрызский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Азнакаевский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Аксубаевский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Актанышский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Алексеевский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Алькеевский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Альметьевский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Апастовский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Атнинский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Бавлинский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Балтасинский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Бугульминский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Верхнеуслонский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4332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Высокогорский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12728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Дрожжановский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28147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834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664326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6664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нефинансовых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0" y="249919"/>
            <a:ext cx="3260217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Самозанятые граждане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16684"/>
              </p:ext>
            </p:extLst>
          </p:nvPr>
        </p:nvGraphicFramePr>
        <p:xfrm>
          <a:off x="335806" y="959305"/>
          <a:ext cx="11322794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5195844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</a:tblGrid>
              <a:tr h="17137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Елабужский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Зеленодольский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Кайбицкий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Камско-Устьинский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Кукморский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Лаишевский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Лениногорский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Мамадышский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Менделеевский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Мензелинский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Муслюмовский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Новошешминский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Нурлатский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4332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Пестречинский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12728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Рыбно-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Слободский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28147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25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664326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6664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Arial Black"/>
                <a:cs typeface="Arial Black"/>
              </a:rPr>
              <a:t>Получатели нефинансовых мер поддержки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МП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0" y="249919"/>
            <a:ext cx="3260217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Самозанятые граждане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67185"/>
              </p:ext>
            </p:extLst>
          </p:nvPr>
        </p:nvGraphicFramePr>
        <p:xfrm>
          <a:off x="335806" y="959305"/>
          <a:ext cx="11322794" cy="4190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5195844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</a:tblGrid>
              <a:tr h="17137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Сабинский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Сармановский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Тетюшский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Тукаевский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Тюлячинский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Черемшанский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Чистопольский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Ютазинский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Казань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Набережные Челны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</a:tbl>
          </a:graphicData>
        </a:graphic>
      </p:graphicFrame>
      <p:sp>
        <p:nvSpPr>
          <p:cNvPr id="1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6858000"/>
            <a:chOff x="0" y="0"/>
            <a:chExt cx="32385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429049"/>
              <a:ext cx="3238500" cy="3429000"/>
            </a:xfrm>
            <a:custGeom>
              <a:avLst/>
              <a:gdLst/>
              <a:ahLst/>
              <a:cxnLst/>
              <a:rect l="l" t="t" r="r" b="b"/>
              <a:pathLst>
                <a:path w="3238500" h="3429000">
                  <a:moveTo>
                    <a:pt x="3238119" y="0"/>
                  </a:moveTo>
                  <a:lnTo>
                    <a:pt x="0" y="0"/>
                  </a:lnTo>
                  <a:lnTo>
                    <a:pt x="0" y="3428873"/>
                  </a:lnTo>
                  <a:lnTo>
                    <a:pt x="3238119" y="3428873"/>
                  </a:lnTo>
                  <a:lnTo>
                    <a:pt x="3238119" y="0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499" cy="3429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9728" y="429259"/>
            <a:ext cx="322841" cy="43167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312920" y="495300"/>
            <a:ext cx="1200785" cy="281940"/>
            <a:chOff x="4312920" y="495300"/>
            <a:chExt cx="1200785" cy="2819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920" y="495300"/>
              <a:ext cx="143255" cy="655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7492" y="495300"/>
              <a:ext cx="1121664" cy="2819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38572" y="603503"/>
              <a:ext cx="105410" cy="65405"/>
            </a:xfrm>
            <a:custGeom>
              <a:avLst/>
              <a:gdLst/>
              <a:ahLst/>
              <a:cxnLst/>
              <a:rect l="l" t="t" r="r" b="b"/>
              <a:pathLst>
                <a:path w="105410" h="65404">
                  <a:moveTo>
                    <a:pt x="52832" y="254"/>
                  </a:moveTo>
                  <a:lnTo>
                    <a:pt x="0" y="254"/>
                  </a:lnTo>
                  <a:lnTo>
                    <a:pt x="0" y="11303"/>
                  </a:lnTo>
                  <a:lnTo>
                    <a:pt x="20828" y="11303"/>
                  </a:lnTo>
                  <a:lnTo>
                    <a:pt x="20828" y="64643"/>
                  </a:lnTo>
                  <a:lnTo>
                    <a:pt x="32004" y="64643"/>
                  </a:lnTo>
                  <a:lnTo>
                    <a:pt x="32004" y="11303"/>
                  </a:lnTo>
                  <a:lnTo>
                    <a:pt x="52832" y="11303"/>
                  </a:lnTo>
                  <a:lnTo>
                    <a:pt x="52832" y="254"/>
                  </a:lnTo>
                  <a:close/>
                </a:path>
                <a:path w="105410" h="65404">
                  <a:moveTo>
                    <a:pt x="105156" y="45974"/>
                  </a:moveTo>
                  <a:lnTo>
                    <a:pt x="104267" y="40259"/>
                  </a:lnTo>
                  <a:lnTo>
                    <a:pt x="101854" y="35814"/>
                  </a:lnTo>
                  <a:lnTo>
                    <a:pt x="98298" y="32766"/>
                  </a:lnTo>
                  <a:lnTo>
                    <a:pt x="93853" y="30861"/>
                  </a:lnTo>
                  <a:lnTo>
                    <a:pt x="93853" y="40005"/>
                  </a:lnTo>
                  <a:lnTo>
                    <a:pt x="93853" y="51562"/>
                  </a:lnTo>
                  <a:lnTo>
                    <a:pt x="89789" y="54737"/>
                  </a:lnTo>
                  <a:lnTo>
                    <a:pt x="78994" y="54737"/>
                  </a:lnTo>
                  <a:lnTo>
                    <a:pt x="74803" y="54356"/>
                  </a:lnTo>
                  <a:lnTo>
                    <a:pt x="74803" y="37211"/>
                  </a:lnTo>
                  <a:lnTo>
                    <a:pt x="89789" y="37211"/>
                  </a:lnTo>
                  <a:lnTo>
                    <a:pt x="93853" y="40005"/>
                  </a:lnTo>
                  <a:lnTo>
                    <a:pt x="93853" y="30861"/>
                  </a:lnTo>
                  <a:lnTo>
                    <a:pt x="93853" y="30734"/>
                  </a:lnTo>
                  <a:lnTo>
                    <a:pt x="97663" y="28448"/>
                  </a:lnTo>
                  <a:lnTo>
                    <a:pt x="98552" y="27305"/>
                  </a:lnTo>
                  <a:lnTo>
                    <a:pt x="100457" y="25146"/>
                  </a:lnTo>
                  <a:lnTo>
                    <a:pt x="102362" y="21082"/>
                  </a:lnTo>
                  <a:lnTo>
                    <a:pt x="102997" y="16002"/>
                  </a:lnTo>
                  <a:lnTo>
                    <a:pt x="101981" y="10668"/>
                  </a:lnTo>
                  <a:lnTo>
                    <a:pt x="101854" y="9779"/>
                  </a:lnTo>
                  <a:lnTo>
                    <a:pt x="98171" y="4572"/>
                  </a:lnTo>
                  <a:lnTo>
                    <a:pt x="91821" y="1397"/>
                  </a:lnTo>
                  <a:lnTo>
                    <a:pt x="91821" y="10668"/>
                  </a:lnTo>
                  <a:lnTo>
                    <a:pt x="91821" y="13462"/>
                  </a:lnTo>
                  <a:lnTo>
                    <a:pt x="91821" y="24638"/>
                  </a:lnTo>
                  <a:lnTo>
                    <a:pt x="87503" y="27305"/>
                  </a:lnTo>
                  <a:lnTo>
                    <a:pt x="74803" y="27305"/>
                  </a:lnTo>
                  <a:lnTo>
                    <a:pt x="74803" y="10922"/>
                  </a:lnTo>
                  <a:lnTo>
                    <a:pt x="76708" y="10795"/>
                  </a:lnTo>
                  <a:lnTo>
                    <a:pt x="79248" y="10668"/>
                  </a:lnTo>
                  <a:lnTo>
                    <a:pt x="87884" y="10668"/>
                  </a:lnTo>
                  <a:lnTo>
                    <a:pt x="91821" y="13462"/>
                  </a:lnTo>
                  <a:lnTo>
                    <a:pt x="91821" y="10668"/>
                  </a:lnTo>
                  <a:lnTo>
                    <a:pt x="91694" y="1270"/>
                  </a:lnTo>
                  <a:lnTo>
                    <a:pt x="81915" y="0"/>
                  </a:lnTo>
                  <a:lnTo>
                    <a:pt x="66929" y="254"/>
                  </a:lnTo>
                  <a:lnTo>
                    <a:pt x="63500" y="508"/>
                  </a:lnTo>
                  <a:lnTo>
                    <a:pt x="63500" y="65024"/>
                  </a:lnTo>
                  <a:lnTo>
                    <a:pt x="71628" y="65278"/>
                  </a:lnTo>
                  <a:lnTo>
                    <a:pt x="81280" y="65405"/>
                  </a:lnTo>
                  <a:lnTo>
                    <a:pt x="90805" y="64262"/>
                  </a:lnTo>
                  <a:lnTo>
                    <a:pt x="98298" y="60706"/>
                  </a:lnTo>
                  <a:lnTo>
                    <a:pt x="103251" y="54737"/>
                  </a:lnTo>
                  <a:lnTo>
                    <a:pt x="103301" y="54356"/>
                  </a:lnTo>
                  <a:lnTo>
                    <a:pt x="105156" y="45974"/>
                  </a:lnTo>
                  <a:close/>
                </a:path>
              </a:pathLst>
            </a:custGeom>
            <a:solidFill>
              <a:srgbClr val="67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9824" y="713231"/>
              <a:ext cx="51815" cy="624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51221" y="603630"/>
              <a:ext cx="62230" cy="64135"/>
            </a:xfrm>
            <a:custGeom>
              <a:avLst/>
              <a:gdLst/>
              <a:ahLst/>
              <a:cxnLst/>
              <a:rect l="l" t="t" r="r" b="b"/>
              <a:pathLst>
                <a:path w="62229" h="64134">
                  <a:moveTo>
                    <a:pt x="62230" y="63881"/>
                  </a:moveTo>
                  <a:lnTo>
                    <a:pt x="55499" y="47625"/>
                  </a:lnTo>
                  <a:lnTo>
                    <a:pt x="51181" y="37084"/>
                  </a:lnTo>
                  <a:lnTo>
                    <a:pt x="39878" y="9779"/>
                  </a:lnTo>
                  <a:lnTo>
                    <a:pt x="39878" y="37084"/>
                  </a:lnTo>
                  <a:lnTo>
                    <a:pt x="21590" y="37084"/>
                  </a:lnTo>
                  <a:lnTo>
                    <a:pt x="30861" y="14478"/>
                  </a:lnTo>
                  <a:lnTo>
                    <a:pt x="39878" y="37084"/>
                  </a:lnTo>
                  <a:lnTo>
                    <a:pt x="39878" y="9779"/>
                  </a:lnTo>
                  <a:lnTo>
                    <a:pt x="35941" y="0"/>
                  </a:lnTo>
                  <a:lnTo>
                    <a:pt x="26289" y="0"/>
                  </a:lnTo>
                  <a:lnTo>
                    <a:pt x="0" y="63881"/>
                  </a:lnTo>
                  <a:lnTo>
                    <a:pt x="10922" y="63881"/>
                  </a:lnTo>
                  <a:lnTo>
                    <a:pt x="17526" y="47625"/>
                  </a:lnTo>
                  <a:lnTo>
                    <a:pt x="44069" y="47625"/>
                  </a:lnTo>
                  <a:lnTo>
                    <a:pt x="50546" y="63881"/>
                  </a:lnTo>
                  <a:lnTo>
                    <a:pt x="62230" y="63881"/>
                  </a:lnTo>
                  <a:close/>
                </a:path>
              </a:pathLst>
            </a:custGeom>
            <a:solidFill>
              <a:srgbClr val="67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9388" y="1154048"/>
            <a:ext cx="4331335" cy="7639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dirty="0">
                <a:solidFill>
                  <a:srgbClr val="E84E21"/>
                </a:solidFill>
              </a:rPr>
              <a:t>КАК</a:t>
            </a:r>
            <a:r>
              <a:rPr sz="2400" spc="-65" dirty="0">
                <a:solidFill>
                  <a:srgbClr val="E84E21"/>
                </a:solidFill>
              </a:rPr>
              <a:t> </a:t>
            </a:r>
            <a:r>
              <a:rPr sz="2400" spc="-25" dirty="0">
                <a:solidFill>
                  <a:srgbClr val="E84E21"/>
                </a:solidFill>
              </a:rPr>
              <a:t>ПОЛУЧИТЬ </a:t>
            </a:r>
            <a:r>
              <a:rPr sz="2400" spc="-15" dirty="0">
                <a:solidFill>
                  <a:srgbClr val="E84E21"/>
                </a:solidFill>
              </a:rPr>
              <a:t>УСЛУГИ</a:t>
            </a:r>
            <a:r>
              <a:rPr sz="2400" spc="-105" dirty="0">
                <a:solidFill>
                  <a:srgbClr val="E84E21"/>
                </a:solidFill>
              </a:rPr>
              <a:t> </a:t>
            </a:r>
            <a:r>
              <a:rPr sz="2400" dirty="0">
                <a:solidFill>
                  <a:srgbClr val="E84E21"/>
                </a:solidFill>
              </a:rPr>
              <a:t>ФОНДА?</a:t>
            </a:r>
            <a:endParaRPr sz="2400"/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750" spc="-5" dirty="0">
                <a:solidFill>
                  <a:srgbClr val="672D17"/>
                </a:solidFill>
              </a:rPr>
              <a:t>ОБРАТИТЬСЯ</a:t>
            </a:r>
            <a:r>
              <a:rPr sz="1750" spc="-20" dirty="0">
                <a:solidFill>
                  <a:srgbClr val="672D17"/>
                </a:solidFill>
              </a:rPr>
              <a:t> </a:t>
            </a:r>
            <a:r>
              <a:rPr sz="1750" spc="20" dirty="0">
                <a:solidFill>
                  <a:srgbClr val="672D17"/>
                </a:solidFill>
              </a:rPr>
              <a:t>В</a:t>
            </a:r>
            <a:r>
              <a:rPr sz="1750" spc="-35" dirty="0">
                <a:solidFill>
                  <a:srgbClr val="672D17"/>
                </a:solidFill>
              </a:rPr>
              <a:t> </a:t>
            </a:r>
            <a:r>
              <a:rPr sz="1750" spc="20" dirty="0">
                <a:solidFill>
                  <a:srgbClr val="672D17"/>
                </a:solidFill>
              </a:rPr>
              <a:t>ФОНД:</a:t>
            </a:r>
            <a:endParaRPr sz="1750"/>
          </a:p>
        </p:txBody>
      </p:sp>
      <p:sp>
        <p:nvSpPr>
          <p:cNvPr id="13" name="object 13"/>
          <p:cNvSpPr txBox="1"/>
          <p:nvPr/>
        </p:nvSpPr>
        <p:spPr>
          <a:xfrm>
            <a:off x="4121022" y="2188591"/>
            <a:ext cx="11988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+7</a:t>
            </a:r>
            <a:r>
              <a:rPr sz="1200" b="1" spc="-1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(843)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524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90</a:t>
            </a:r>
            <a:r>
              <a:rPr sz="1200" b="1" spc="-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72681" y="2188591"/>
            <a:ext cx="249110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15" dirty="0">
                <a:solidFill>
                  <a:srgbClr val="672D17"/>
                </a:solidFill>
                <a:latin typeface="Calibri"/>
                <a:cs typeface="Calibri"/>
              </a:rPr>
              <a:t>FPPRT.RU|МСП.РФ||МОИ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СУБСИДИИ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1022" y="2557398"/>
            <a:ext cx="6281420" cy="10045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63850" algn="l"/>
              </a:tabLst>
            </a:pPr>
            <a:r>
              <a:rPr sz="1200" b="1" u="sng" spc="10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INF</a:t>
            </a:r>
            <a:r>
              <a:rPr sz="1200" b="1" u="sng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O</a:t>
            </a:r>
            <a:r>
              <a:rPr sz="1200" b="1" u="sng" spc="25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@</a:t>
            </a:r>
            <a:r>
              <a:rPr sz="1200" b="1" u="sng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F</a:t>
            </a:r>
            <a:r>
              <a:rPr sz="1200" b="1" u="sng" spc="5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1200" b="1" u="sng" spc="15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1200" b="1" u="sng" spc="-70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1200" b="1" u="sng" spc="-215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T</a:t>
            </a:r>
            <a:r>
              <a:rPr sz="1200" b="1" u="sng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.</a:t>
            </a:r>
            <a:r>
              <a:rPr sz="1200" b="1" u="sng" spc="15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1200" b="1" u="sng" spc="5" dirty="0">
                <a:solidFill>
                  <a:srgbClr val="672D17"/>
                </a:solidFill>
                <a:uFill>
                  <a:solidFill>
                    <a:srgbClr val="672D17"/>
                  </a:solidFill>
                </a:uFill>
                <a:latin typeface="Calibri"/>
                <a:cs typeface="Calibri"/>
                <a:hlinkClick r:id="rId7"/>
              </a:rPr>
              <a:t>U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	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А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ЗАНЬ,</a:t>
            </a:r>
            <a:r>
              <a:rPr sz="1200" b="1" spc="-4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-180" dirty="0">
                <a:solidFill>
                  <a:srgbClr val="672D17"/>
                </a:solidFill>
                <a:latin typeface="Calibri"/>
                <a:cs typeface="Calibri"/>
              </a:rPr>
              <a:t>У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Л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.</a:t>
            </a:r>
            <a:r>
              <a:rPr sz="1200" b="1" spc="-8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П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ЕР</a:t>
            </a:r>
            <a:r>
              <a:rPr sz="1200" b="1" spc="-10" dirty="0">
                <a:solidFill>
                  <a:srgbClr val="672D17"/>
                </a:solidFill>
                <a:latin typeface="Calibri"/>
                <a:cs typeface="Calibri"/>
              </a:rPr>
              <a:t>Б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У</a:t>
            </a:r>
            <a:r>
              <a:rPr sz="1200" b="1" spc="15" dirty="0">
                <a:solidFill>
                  <a:srgbClr val="672D17"/>
                </a:solidFill>
                <a:latin typeface="Calibri"/>
                <a:cs typeface="Calibri"/>
              </a:rPr>
              <a:t>Р</a:t>
            </a:r>
            <a:r>
              <a:rPr sz="1200" b="1" spc="-75" dirty="0">
                <a:solidFill>
                  <a:srgbClr val="672D17"/>
                </a:solidFill>
                <a:latin typeface="Calibri"/>
                <a:cs typeface="Calibri"/>
              </a:rPr>
              <a:t>Г</a:t>
            </a:r>
            <a:r>
              <a:rPr sz="1200" b="1" spc="-5" dirty="0">
                <a:solidFill>
                  <a:srgbClr val="672D17"/>
                </a:solidFill>
                <a:latin typeface="Calibri"/>
                <a:cs typeface="Calibri"/>
              </a:rPr>
              <a:t>С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А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Я</a:t>
            </a:r>
            <a:r>
              <a:rPr sz="1200" b="1" spc="4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672D17"/>
                </a:solidFill>
                <a:latin typeface="Calibri"/>
                <a:cs typeface="Calibri"/>
              </a:rPr>
              <a:t>ОБРАТИТЬСЯ</a:t>
            </a:r>
            <a:r>
              <a:rPr sz="1200" b="1" spc="-1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К РЕГИОНАЛЬНЫМ</a:t>
            </a:r>
            <a:r>
              <a:rPr sz="1200" b="1" spc="6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672D17"/>
                </a:solidFill>
                <a:latin typeface="Calibri"/>
                <a:cs typeface="Calibri"/>
              </a:rPr>
              <a:t>ПРЕДСТАВИТЕЛЯМ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7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D17"/>
                </a:solidFill>
                <a:latin typeface="Calibri"/>
                <a:cs typeface="Calibri"/>
              </a:rPr>
              <a:t>РАЙОНАХ</a:t>
            </a:r>
            <a:r>
              <a:rPr sz="1200" b="1" spc="1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РЕСПУБЛИКИ</a:t>
            </a:r>
            <a:r>
              <a:rPr sz="1200" b="1" spc="4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672D17"/>
                </a:solidFill>
                <a:latin typeface="Calibri"/>
                <a:cs typeface="Calibri"/>
              </a:rPr>
              <a:t>ТАТАРСТАН</a:t>
            </a:r>
            <a:r>
              <a:rPr sz="1200" b="1" spc="-20" dirty="0">
                <a:solidFill>
                  <a:srgbClr val="672D17"/>
                </a:solidFill>
                <a:latin typeface="Calibri"/>
                <a:cs typeface="Calibri"/>
              </a:rPr>
              <a:t> КОНТАКТЫ</a:t>
            </a:r>
            <a:r>
              <a:rPr sz="1200" b="1" spc="-2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ПО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ТЕЛ.</a:t>
            </a:r>
            <a:r>
              <a:rPr sz="1200" b="1" spc="-4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+7 (843)</a:t>
            </a:r>
            <a:r>
              <a:rPr sz="1200" b="1" spc="2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524</a:t>
            </a: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D17"/>
                </a:solidFill>
                <a:latin typeface="Calibri"/>
                <a:cs typeface="Calibri"/>
              </a:rPr>
              <a:t>90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672D17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00" b="1" spc="5" dirty="0">
                <a:solidFill>
                  <a:srgbClr val="672D17"/>
                </a:solidFill>
                <a:latin typeface="Calibri"/>
                <a:cs typeface="Calibri"/>
              </a:rPr>
              <a:t>ГОРЯЧАЯ</a:t>
            </a:r>
            <a:r>
              <a:rPr sz="1200" b="1" spc="25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672D17"/>
                </a:solidFill>
                <a:latin typeface="Calibri"/>
                <a:cs typeface="Calibri"/>
              </a:rPr>
              <a:t>ЛИНИЯ</a:t>
            </a:r>
            <a:r>
              <a:rPr sz="1200" b="1" spc="-5" dirty="0">
                <a:solidFill>
                  <a:srgbClr val="672D17"/>
                </a:solidFill>
                <a:latin typeface="Calibri"/>
                <a:cs typeface="Calibri"/>
              </a:rPr>
              <a:t> ГАРАНТИЙНОГО</a:t>
            </a:r>
            <a:r>
              <a:rPr sz="1200" b="1" spc="-1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672D17"/>
                </a:solidFill>
                <a:latin typeface="Calibri"/>
                <a:cs typeface="Calibri"/>
              </a:rPr>
              <a:t>ФОНДА</a:t>
            </a:r>
            <a:r>
              <a:rPr sz="1200" b="1" spc="50" dirty="0">
                <a:solidFill>
                  <a:srgbClr val="672D1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53291A"/>
                </a:solidFill>
                <a:latin typeface="Calibri"/>
                <a:cs typeface="Calibri"/>
              </a:rPr>
              <a:t>+7</a:t>
            </a:r>
            <a:r>
              <a:rPr sz="1200" b="1" spc="15" dirty="0">
                <a:solidFill>
                  <a:srgbClr val="53291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3291A"/>
                </a:solidFill>
                <a:latin typeface="Calibri"/>
                <a:cs typeface="Calibri"/>
              </a:rPr>
              <a:t>(843) 293–16–94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-3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05600" y="2516123"/>
            <a:ext cx="212090" cy="317500"/>
            <a:chOff x="6705600" y="2516123"/>
            <a:chExt cx="212090" cy="31750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0651" y="2784347"/>
              <a:ext cx="147827" cy="487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7415" y="2567939"/>
              <a:ext cx="108202" cy="1082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05600" y="2516123"/>
              <a:ext cx="212090" cy="291465"/>
            </a:xfrm>
            <a:custGeom>
              <a:avLst/>
              <a:gdLst/>
              <a:ahLst/>
              <a:cxnLst/>
              <a:rect l="l" t="t" r="r" b="b"/>
              <a:pathLst>
                <a:path w="212090" h="291464">
                  <a:moveTo>
                    <a:pt x="105791" y="0"/>
                  </a:moveTo>
                  <a:lnTo>
                    <a:pt x="52958" y="14731"/>
                  </a:lnTo>
                  <a:lnTo>
                    <a:pt x="14731" y="52831"/>
                  </a:lnTo>
                  <a:lnTo>
                    <a:pt x="0" y="105663"/>
                  </a:lnTo>
                  <a:lnTo>
                    <a:pt x="3175" y="128650"/>
                  </a:lnTo>
                  <a:lnTo>
                    <a:pt x="10414" y="149098"/>
                  </a:lnTo>
                  <a:lnTo>
                    <a:pt x="18160" y="164211"/>
                  </a:lnTo>
                  <a:lnTo>
                    <a:pt x="22859" y="171196"/>
                  </a:lnTo>
                  <a:lnTo>
                    <a:pt x="100075" y="288289"/>
                  </a:lnTo>
                  <a:lnTo>
                    <a:pt x="102870" y="291084"/>
                  </a:lnTo>
                  <a:lnTo>
                    <a:pt x="111505" y="291084"/>
                  </a:lnTo>
                  <a:lnTo>
                    <a:pt x="111505" y="288289"/>
                  </a:lnTo>
                  <a:lnTo>
                    <a:pt x="124586" y="268224"/>
                  </a:lnTo>
                  <a:lnTo>
                    <a:pt x="105791" y="268224"/>
                  </a:lnTo>
                  <a:lnTo>
                    <a:pt x="22732" y="145668"/>
                  </a:lnTo>
                  <a:lnTo>
                    <a:pt x="16764" y="134112"/>
                  </a:lnTo>
                  <a:lnTo>
                    <a:pt x="14604" y="122554"/>
                  </a:lnTo>
                  <a:lnTo>
                    <a:pt x="14350" y="105663"/>
                  </a:lnTo>
                  <a:lnTo>
                    <a:pt x="20320" y="77724"/>
                  </a:lnTo>
                  <a:lnTo>
                    <a:pt x="33781" y="53466"/>
                  </a:lnTo>
                  <a:lnTo>
                    <a:pt x="53340" y="34289"/>
                  </a:lnTo>
                  <a:lnTo>
                    <a:pt x="77850" y="21716"/>
                  </a:lnTo>
                  <a:lnTo>
                    <a:pt x="105791" y="17145"/>
                  </a:lnTo>
                  <a:lnTo>
                    <a:pt x="161798" y="17145"/>
                  </a:lnTo>
                  <a:lnTo>
                    <a:pt x="133476" y="3810"/>
                  </a:lnTo>
                  <a:lnTo>
                    <a:pt x="105791" y="0"/>
                  </a:lnTo>
                  <a:close/>
                </a:path>
                <a:path w="212090" h="291464">
                  <a:moveTo>
                    <a:pt x="194436" y="49784"/>
                  </a:moveTo>
                  <a:lnTo>
                    <a:pt x="194436" y="105663"/>
                  </a:lnTo>
                  <a:lnTo>
                    <a:pt x="191643" y="126618"/>
                  </a:lnTo>
                  <a:lnTo>
                    <a:pt x="185547" y="144779"/>
                  </a:lnTo>
                  <a:lnTo>
                    <a:pt x="178689" y="157734"/>
                  </a:lnTo>
                  <a:lnTo>
                    <a:pt x="174371" y="162687"/>
                  </a:lnTo>
                  <a:lnTo>
                    <a:pt x="105791" y="268224"/>
                  </a:lnTo>
                  <a:lnTo>
                    <a:pt x="124586" y="268224"/>
                  </a:lnTo>
                  <a:lnTo>
                    <a:pt x="188595" y="171196"/>
                  </a:lnTo>
                  <a:lnTo>
                    <a:pt x="193421" y="164211"/>
                  </a:lnTo>
                  <a:lnTo>
                    <a:pt x="201168" y="149098"/>
                  </a:lnTo>
                  <a:lnTo>
                    <a:pt x="208406" y="128650"/>
                  </a:lnTo>
                  <a:lnTo>
                    <a:pt x="211581" y="105663"/>
                  </a:lnTo>
                  <a:lnTo>
                    <a:pt x="207645" y="77977"/>
                  </a:lnTo>
                  <a:lnTo>
                    <a:pt x="196850" y="52831"/>
                  </a:lnTo>
                  <a:lnTo>
                    <a:pt x="194436" y="49784"/>
                  </a:lnTo>
                  <a:close/>
                </a:path>
                <a:path w="212090" h="291464">
                  <a:moveTo>
                    <a:pt x="161798" y="17145"/>
                  </a:moveTo>
                  <a:lnTo>
                    <a:pt x="105791" y="17145"/>
                  </a:lnTo>
                  <a:lnTo>
                    <a:pt x="133603" y="21716"/>
                  </a:lnTo>
                  <a:lnTo>
                    <a:pt x="157988" y="34289"/>
                  </a:lnTo>
                  <a:lnTo>
                    <a:pt x="177165" y="53466"/>
                  </a:lnTo>
                  <a:lnTo>
                    <a:pt x="189865" y="77724"/>
                  </a:lnTo>
                  <a:lnTo>
                    <a:pt x="194436" y="105663"/>
                  </a:lnTo>
                  <a:lnTo>
                    <a:pt x="194436" y="49784"/>
                  </a:lnTo>
                  <a:lnTo>
                    <a:pt x="180085" y="31368"/>
                  </a:lnTo>
                  <a:lnTo>
                    <a:pt x="161798" y="17145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733672" y="2557398"/>
            <a:ext cx="318770" cy="225425"/>
            <a:chOff x="3733672" y="2557398"/>
            <a:chExt cx="318770" cy="225425"/>
          </a:xfrm>
        </p:grpSpPr>
        <p:sp>
          <p:nvSpPr>
            <p:cNvPr id="22" name="object 22"/>
            <p:cNvSpPr/>
            <p:nvPr/>
          </p:nvSpPr>
          <p:spPr>
            <a:xfrm>
              <a:off x="3733672" y="2557398"/>
              <a:ext cx="315595" cy="225425"/>
            </a:xfrm>
            <a:custGeom>
              <a:avLst/>
              <a:gdLst/>
              <a:ahLst/>
              <a:cxnLst/>
              <a:rect l="l" t="t" r="r" b="b"/>
              <a:pathLst>
                <a:path w="315595" h="225425">
                  <a:moveTo>
                    <a:pt x="292480" y="0"/>
                  </a:moveTo>
                  <a:lnTo>
                    <a:pt x="24511" y="0"/>
                  </a:lnTo>
                  <a:lnTo>
                    <a:pt x="15112" y="1904"/>
                  </a:lnTo>
                  <a:lnTo>
                    <a:pt x="7238" y="7112"/>
                  </a:lnTo>
                  <a:lnTo>
                    <a:pt x="1904" y="14859"/>
                  </a:lnTo>
                  <a:lnTo>
                    <a:pt x="0" y="24384"/>
                  </a:lnTo>
                  <a:lnTo>
                    <a:pt x="0" y="200660"/>
                  </a:lnTo>
                  <a:lnTo>
                    <a:pt x="1904" y="210185"/>
                  </a:lnTo>
                  <a:lnTo>
                    <a:pt x="7238" y="217931"/>
                  </a:lnTo>
                  <a:lnTo>
                    <a:pt x="15112" y="223265"/>
                  </a:lnTo>
                  <a:lnTo>
                    <a:pt x="24511" y="225171"/>
                  </a:lnTo>
                  <a:lnTo>
                    <a:pt x="292480" y="225171"/>
                  </a:lnTo>
                  <a:lnTo>
                    <a:pt x="302005" y="223265"/>
                  </a:lnTo>
                  <a:lnTo>
                    <a:pt x="309752" y="217931"/>
                  </a:lnTo>
                  <a:lnTo>
                    <a:pt x="314071" y="211709"/>
                  </a:lnTo>
                  <a:lnTo>
                    <a:pt x="22860" y="211709"/>
                  </a:lnTo>
                  <a:lnTo>
                    <a:pt x="22225" y="211200"/>
                  </a:lnTo>
                  <a:lnTo>
                    <a:pt x="38735" y="198374"/>
                  </a:lnTo>
                  <a:lnTo>
                    <a:pt x="14604" y="198374"/>
                  </a:lnTo>
                  <a:lnTo>
                    <a:pt x="14604" y="41783"/>
                  </a:lnTo>
                  <a:lnTo>
                    <a:pt x="38735" y="41783"/>
                  </a:lnTo>
                  <a:lnTo>
                    <a:pt x="14604" y="23240"/>
                  </a:lnTo>
                  <a:lnTo>
                    <a:pt x="15875" y="18541"/>
                  </a:lnTo>
                  <a:lnTo>
                    <a:pt x="19938" y="14477"/>
                  </a:lnTo>
                  <a:lnTo>
                    <a:pt x="315213" y="14477"/>
                  </a:lnTo>
                  <a:lnTo>
                    <a:pt x="310261" y="7112"/>
                  </a:lnTo>
                  <a:lnTo>
                    <a:pt x="302387" y="1904"/>
                  </a:lnTo>
                  <a:lnTo>
                    <a:pt x="292480" y="0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2775" y="2685287"/>
              <a:ext cx="128015" cy="838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49040" y="2570987"/>
              <a:ext cx="303530" cy="184150"/>
            </a:xfrm>
            <a:custGeom>
              <a:avLst/>
              <a:gdLst/>
              <a:ahLst/>
              <a:cxnLst/>
              <a:rect l="l" t="t" r="r" b="b"/>
              <a:pathLst>
                <a:path w="303529" h="184150">
                  <a:moveTo>
                    <a:pt x="302945" y="26187"/>
                  </a:moveTo>
                  <a:lnTo>
                    <a:pt x="288925" y="26187"/>
                  </a:lnTo>
                  <a:lnTo>
                    <a:pt x="288925" y="184150"/>
                  </a:lnTo>
                  <a:lnTo>
                    <a:pt x="302945" y="184150"/>
                  </a:lnTo>
                  <a:lnTo>
                    <a:pt x="302945" y="26187"/>
                  </a:lnTo>
                  <a:close/>
                </a:path>
                <a:path w="303529" h="184150">
                  <a:moveTo>
                    <a:pt x="303022" y="9906"/>
                  </a:moveTo>
                  <a:lnTo>
                    <a:pt x="301371" y="381"/>
                  </a:lnTo>
                  <a:lnTo>
                    <a:pt x="301117" y="0"/>
                  </a:lnTo>
                  <a:lnTo>
                    <a:pt x="283083" y="0"/>
                  </a:lnTo>
                  <a:lnTo>
                    <a:pt x="287274" y="3429"/>
                  </a:lnTo>
                  <a:lnTo>
                    <a:pt x="288417" y="7493"/>
                  </a:lnTo>
                  <a:lnTo>
                    <a:pt x="152654" y="112522"/>
                  </a:lnTo>
                  <a:lnTo>
                    <a:pt x="148209" y="114808"/>
                  </a:lnTo>
                  <a:lnTo>
                    <a:pt x="143002" y="115570"/>
                  </a:lnTo>
                  <a:lnTo>
                    <a:pt x="138303" y="114808"/>
                  </a:lnTo>
                  <a:lnTo>
                    <a:pt x="133985" y="112522"/>
                  </a:lnTo>
                  <a:lnTo>
                    <a:pt x="24130" y="27305"/>
                  </a:lnTo>
                  <a:lnTo>
                    <a:pt x="0" y="27305"/>
                  </a:lnTo>
                  <a:lnTo>
                    <a:pt x="101219" y="105537"/>
                  </a:lnTo>
                  <a:lnTo>
                    <a:pt x="0" y="184150"/>
                  </a:lnTo>
                  <a:lnTo>
                    <a:pt x="24130" y="184150"/>
                  </a:lnTo>
                  <a:lnTo>
                    <a:pt x="113538" y="114808"/>
                  </a:lnTo>
                  <a:lnTo>
                    <a:pt x="125222" y="124079"/>
                  </a:lnTo>
                  <a:lnTo>
                    <a:pt x="129286" y="126746"/>
                  </a:lnTo>
                  <a:lnTo>
                    <a:pt x="133858" y="128524"/>
                  </a:lnTo>
                  <a:lnTo>
                    <a:pt x="138557" y="129667"/>
                  </a:lnTo>
                  <a:lnTo>
                    <a:pt x="143256" y="129921"/>
                  </a:lnTo>
                  <a:lnTo>
                    <a:pt x="148209" y="129667"/>
                  </a:lnTo>
                  <a:lnTo>
                    <a:pt x="172593" y="115570"/>
                  </a:lnTo>
                  <a:lnTo>
                    <a:pt x="174371" y="114300"/>
                  </a:lnTo>
                  <a:lnTo>
                    <a:pt x="198628" y="114300"/>
                  </a:lnTo>
                  <a:lnTo>
                    <a:pt x="186563" y="104902"/>
                  </a:lnTo>
                  <a:lnTo>
                    <a:pt x="288925" y="26162"/>
                  </a:lnTo>
                  <a:lnTo>
                    <a:pt x="303022" y="26162"/>
                  </a:lnTo>
                  <a:lnTo>
                    <a:pt x="303022" y="9906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17081" y="2084958"/>
            <a:ext cx="317500" cy="318135"/>
            <a:chOff x="6617081" y="2084958"/>
            <a:chExt cx="317500" cy="318135"/>
          </a:xfrm>
        </p:grpSpPr>
        <p:sp>
          <p:nvSpPr>
            <p:cNvPr id="26" name="object 26"/>
            <p:cNvSpPr/>
            <p:nvPr/>
          </p:nvSpPr>
          <p:spPr>
            <a:xfrm>
              <a:off x="6617081" y="2084958"/>
              <a:ext cx="317500" cy="318135"/>
            </a:xfrm>
            <a:custGeom>
              <a:avLst/>
              <a:gdLst/>
              <a:ahLst/>
              <a:cxnLst/>
              <a:rect l="l" t="t" r="r" b="b"/>
              <a:pathLst>
                <a:path w="317500" h="318135">
                  <a:moveTo>
                    <a:pt x="158496" y="0"/>
                  </a:moveTo>
                  <a:lnTo>
                    <a:pt x="97790" y="12318"/>
                  </a:lnTo>
                  <a:lnTo>
                    <a:pt x="46354" y="46989"/>
                  </a:lnTo>
                  <a:lnTo>
                    <a:pt x="11938" y="98043"/>
                  </a:lnTo>
                  <a:lnTo>
                    <a:pt x="0" y="159130"/>
                  </a:lnTo>
                  <a:lnTo>
                    <a:pt x="3048" y="190753"/>
                  </a:lnTo>
                  <a:lnTo>
                    <a:pt x="26543" y="247903"/>
                  </a:lnTo>
                  <a:lnTo>
                    <a:pt x="70612" y="291845"/>
                  </a:lnTo>
                  <a:lnTo>
                    <a:pt x="127253" y="315849"/>
                  </a:lnTo>
                  <a:lnTo>
                    <a:pt x="158496" y="318135"/>
                  </a:lnTo>
                  <a:lnTo>
                    <a:pt x="189611" y="315849"/>
                  </a:lnTo>
                  <a:lnTo>
                    <a:pt x="219075" y="306577"/>
                  </a:lnTo>
                  <a:lnTo>
                    <a:pt x="227711" y="301878"/>
                  </a:lnTo>
                  <a:lnTo>
                    <a:pt x="151384" y="301878"/>
                  </a:lnTo>
                  <a:lnTo>
                    <a:pt x="144145" y="298830"/>
                  </a:lnTo>
                  <a:lnTo>
                    <a:pt x="119507" y="298830"/>
                  </a:lnTo>
                  <a:lnTo>
                    <a:pt x="104267" y="293369"/>
                  </a:lnTo>
                  <a:lnTo>
                    <a:pt x="89662" y="286512"/>
                  </a:lnTo>
                  <a:lnTo>
                    <a:pt x="76200" y="278002"/>
                  </a:lnTo>
                  <a:lnTo>
                    <a:pt x="63626" y="268731"/>
                  </a:lnTo>
                  <a:lnTo>
                    <a:pt x="69976" y="263398"/>
                  </a:lnTo>
                  <a:lnTo>
                    <a:pt x="76708" y="258699"/>
                  </a:lnTo>
                  <a:lnTo>
                    <a:pt x="53467" y="258699"/>
                  </a:lnTo>
                  <a:lnTo>
                    <a:pt x="37973" y="238632"/>
                  </a:lnTo>
                  <a:lnTo>
                    <a:pt x="26035" y="216915"/>
                  </a:lnTo>
                  <a:lnTo>
                    <a:pt x="18034" y="192277"/>
                  </a:lnTo>
                  <a:lnTo>
                    <a:pt x="14350" y="166750"/>
                  </a:lnTo>
                  <a:lnTo>
                    <a:pt x="316229" y="166750"/>
                  </a:lnTo>
                  <a:lnTo>
                    <a:pt x="316992" y="159130"/>
                  </a:lnTo>
                  <a:lnTo>
                    <a:pt x="316229" y="152145"/>
                  </a:lnTo>
                  <a:lnTo>
                    <a:pt x="14350" y="152145"/>
                  </a:lnTo>
                  <a:lnTo>
                    <a:pt x="18034" y="126618"/>
                  </a:lnTo>
                  <a:lnTo>
                    <a:pt x="25908" y="101980"/>
                  </a:lnTo>
                  <a:lnTo>
                    <a:pt x="37846" y="80263"/>
                  </a:lnTo>
                  <a:lnTo>
                    <a:pt x="53213" y="60198"/>
                  </a:lnTo>
                  <a:lnTo>
                    <a:pt x="75438" y="60198"/>
                  </a:lnTo>
                  <a:lnTo>
                    <a:pt x="69850" y="55499"/>
                  </a:lnTo>
                  <a:lnTo>
                    <a:pt x="89535" y="32385"/>
                  </a:lnTo>
                  <a:lnTo>
                    <a:pt x="119507" y="20065"/>
                  </a:lnTo>
                  <a:lnTo>
                    <a:pt x="142621" y="20065"/>
                  </a:lnTo>
                  <a:lnTo>
                    <a:pt x="151384" y="17017"/>
                  </a:lnTo>
                  <a:lnTo>
                    <a:pt x="227711" y="17017"/>
                  </a:lnTo>
                  <a:lnTo>
                    <a:pt x="219075" y="12318"/>
                  </a:lnTo>
                  <a:lnTo>
                    <a:pt x="189611" y="3048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7124" y="2318003"/>
              <a:ext cx="192024" cy="6857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670421" y="2251074"/>
              <a:ext cx="179705" cy="93345"/>
            </a:xfrm>
            <a:custGeom>
              <a:avLst/>
              <a:gdLst/>
              <a:ahLst/>
              <a:cxnLst/>
              <a:rect l="l" t="t" r="r" b="b"/>
              <a:pathLst>
                <a:path w="179704" h="93344">
                  <a:moveTo>
                    <a:pt x="36575" y="0"/>
                  </a:moveTo>
                  <a:lnTo>
                    <a:pt x="22478" y="0"/>
                  </a:lnTo>
                  <a:lnTo>
                    <a:pt x="23368" y="17907"/>
                  </a:lnTo>
                  <a:lnTo>
                    <a:pt x="25400" y="35813"/>
                  </a:lnTo>
                  <a:lnTo>
                    <a:pt x="28575" y="53848"/>
                  </a:lnTo>
                  <a:lnTo>
                    <a:pt x="32638" y="70230"/>
                  </a:lnTo>
                  <a:lnTo>
                    <a:pt x="24002" y="74929"/>
                  </a:lnTo>
                  <a:lnTo>
                    <a:pt x="7620" y="85851"/>
                  </a:lnTo>
                  <a:lnTo>
                    <a:pt x="0" y="92837"/>
                  </a:lnTo>
                  <a:lnTo>
                    <a:pt x="23240" y="92837"/>
                  </a:lnTo>
                  <a:lnTo>
                    <a:pt x="29972" y="88137"/>
                  </a:lnTo>
                  <a:lnTo>
                    <a:pt x="37083" y="84200"/>
                  </a:lnTo>
                  <a:lnTo>
                    <a:pt x="52450" y="84200"/>
                  </a:lnTo>
                  <a:lnTo>
                    <a:pt x="49910" y="77977"/>
                  </a:lnTo>
                  <a:lnTo>
                    <a:pt x="61595" y="73278"/>
                  </a:lnTo>
                  <a:lnTo>
                    <a:pt x="73532" y="70230"/>
                  </a:lnTo>
                  <a:lnTo>
                    <a:pt x="85725" y="67817"/>
                  </a:lnTo>
                  <a:lnTo>
                    <a:pt x="98171" y="67055"/>
                  </a:lnTo>
                  <a:lnTo>
                    <a:pt x="178815" y="67055"/>
                  </a:lnTo>
                  <a:lnTo>
                    <a:pt x="179577" y="64008"/>
                  </a:lnTo>
                  <a:lnTo>
                    <a:pt x="45593" y="64008"/>
                  </a:lnTo>
                  <a:lnTo>
                    <a:pt x="42036" y="49149"/>
                  </a:lnTo>
                  <a:lnTo>
                    <a:pt x="39370" y="32638"/>
                  </a:lnTo>
                  <a:lnTo>
                    <a:pt x="37464" y="16383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0860" y="2250947"/>
              <a:ext cx="53338" cy="929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16268" y="2250947"/>
              <a:ext cx="141731" cy="640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0421" y="2103119"/>
              <a:ext cx="263778" cy="13411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723132" y="2078735"/>
            <a:ext cx="312420" cy="312420"/>
            <a:chOff x="3723132" y="2078735"/>
            <a:chExt cx="312420" cy="312420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1628" y="2078735"/>
              <a:ext cx="153924" cy="1508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723132" y="2109215"/>
              <a:ext cx="250825" cy="281940"/>
            </a:xfrm>
            <a:custGeom>
              <a:avLst/>
              <a:gdLst/>
              <a:ahLst/>
              <a:cxnLst/>
              <a:rect l="l" t="t" r="r" b="b"/>
              <a:pathLst>
                <a:path w="250825" h="281939">
                  <a:moveTo>
                    <a:pt x="64388" y="0"/>
                  </a:moveTo>
                  <a:lnTo>
                    <a:pt x="58038" y="0"/>
                  </a:lnTo>
                  <a:lnTo>
                    <a:pt x="26542" y="31750"/>
                  </a:lnTo>
                  <a:lnTo>
                    <a:pt x="9525" y="54356"/>
                  </a:lnTo>
                  <a:lnTo>
                    <a:pt x="634" y="75692"/>
                  </a:lnTo>
                  <a:lnTo>
                    <a:pt x="0" y="96266"/>
                  </a:lnTo>
                  <a:lnTo>
                    <a:pt x="7746" y="117221"/>
                  </a:lnTo>
                  <a:lnTo>
                    <a:pt x="10921" y="127126"/>
                  </a:lnTo>
                  <a:lnTo>
                    <a:pt x="42163" y="174244"/>
                  </a:lnTo>
                  <a:lnTo>
                    <a:pt x="73913" y="209042"/>
                  </a:lnTo>
                  <a:lnTo>
                    <a:pt x="108965" y="240792"/>
                  </a:lnTo>
                  <a:lnTo>
                    <a:pt x="162051" y="275463"/>
                  </a:lnTo>
                  <a:lnTo>
                    <a:pt x="190500" y="281813"/>
                  </a:lnTo>
                  <a:lnTo>
                    <a:pt x="204723" y="280162"/>
                  </a:lnTo>
                  <a:lnTo>
                    <a:pt x="218820" y="275082"/>
                  </a:lnTo>
                  <a:lnTo>
                    <a:pt x="233044" y="267208"/>
                  </a:lnTo>
                  <a:lnTo>
                    <a:pt x="247141" y="256539"/>
                  </a:lnTo>
                  <a:lnTo>
                    <a:pt x="250316" y="253364"/>
                  </a:lnTo>
                  <a:lnTo>
                    <a:pt x="250316" y="247014"/>
                  </a:lnTo>
                  <a:lnTo>
                    <a:pt x="247141" y="243839"/>
                  </a:lnTo>
                  <a:lnTo>
                    <a:pt x="206247" y="199517"/>
                  </a:lnTo>
                  <a:lnTo>
                    <a:pt x="203072" y="196342"/>
                  </a:lnTo>
                  <a:lnTo>
                    <a:pt x="196850" y="196342"/>
                  </a:lnTo>
                  <a:lnTo>
                    <a:pt x="190500" y="202692"/>
                  </a:lnTo>
                  <a:lnTo>
                    <a:pt x="190500" y="209042"/>
                  </a:lnTo>
                  <a:lnTo>
                    <a:pt x="231520" y="250189"/>
                  </a:lnTo>
                  <a:lnTo>
                    <a:pt x="216662" y="259714"/>
                  </a:lnTo>
                  <a:lnTo>
                    <a:pt x="201167" y="264413"/>
                  </a:lnTo>
                  <a:lnTo>
                    <a:pt x="184912" y="264413"/>
                  </a:lnTo>
                  <a:lnTo>
                    <a:pt x="147573" y="249809"/>
                  </a:lnTo>
                  <a:lnTo>
                    <a:pt x="113029" y="224028"/>
                  </a:lnTo>
                  <a:lnTo>
                    <a:pt x="83312" y="196342"/>
                  </a:lnTo>
                  <a:lnTo>
                    <a:pt x="53593" y="162941"/>
                  </a:lnTo>
                  <a:lnTo>
                    <a:pt x="20319" y="110871"/>
                  </a:lnTo>
                  <a:lnTo>
                    <a:pt x="14350" y="93345"/>
                  </a:lnTo>
                  <a:lnTo>
                    <a:pt x="15620" y="77597"/>
                  </a:lnTo>
                  <a:lnTo>
                    <a:pt x="23748" y="61849"/>
                  </a:lnTo>
                  <a:lnTo>
                    <a:pt x="61213" y="19050"/>
                  </a:lnTo>
                  <a:lnTo>
                    <a:pt x="108584" y="66548"/>
                  </a:lnTo>
                  <a:lnTo>
                    <a:pt x="95884" y="79248"/>
                  </a:lnTo>
                  <a:lnTo>
                    <a:pt x="95884" y="85598"/>
                  </a:lnTo>
                  <a:lnTo>
                    <a:pt x="102234" y="91821"/>
                  </a:lnTo>
                  <a:lnTo>
                    <a:pt x="108584" y="91821"/>
                  </a:lnTo>
                  <a:lnTo>
                    <a:pt x="111632" y="88773"/>
                  </a:lnTo>
                  <a:lnTo>
                    <a:pt x="124332" y="72898"/>
                  </a:lnTo>
                  <a:lnTo>
                    <a:pt x="127380" y="69723"/>
                  </a:lnTo>
                  <a:lnTo>
                    <a:pt x="127380" y="63373"/>
                  </a:lnTo>
                  <a:lnTo>
                    <a:pt x="64388" y="0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9200" y="2153538"/>
              <a:ext cx="245745" cy="199516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3709416" y="3015995"/>
            <a:ext cx="372110" cy="318770"/>
          </a:xfrm>
          <a:custGeom>
            <a:avLst/>
            <a:gdLst/>
            <a:ahLst/>
            <a:cxnLst/>
            <a:rect l="l" t="t" r="r" b="b"/>
            <a:pathLst>
              <a:path w="372110" h="318770">
                <a:moveTo>
                  <a:pt x="295910" y="290322"/>
                </a:moveTo>
                <a:lnTo>
                  <a:pt x="294005" y="279781"/>
                </a:lnTo>
                <a:lnTo>
                  <a:pt x="288925" y="269875"/>
                </a:lnTo>
                <a:lnTo>
                  <a:pt x="281305" y="261493"/>
                </a:lnTo>
                <a:lnTo>
                  <a:pt x="281305" y="290322"/>
                </a:lnTo>
                <a:lnTo>
                  <a:pt x="280416" y="294640"/>
                </a:lnTo>
                <a:lnTo>
                  <a:pt x="277876" y="298196"/>
                </a:lnTo>
                <a:lnTo>
                  <a:pt x="274066" y="300736"/>
                </a:lnTo>
                <a:lnTo>
                  <a:pt x="269367" y="301752"/>
                </a:lnTo>
                <a:lnTo>
                  <a:pt x="28321" y="301752"/>
                </a:lnTo>
                <a:lnTo>
                  <a:pt x="23368" y="300736"/>
                </a:lnTo>
                <a:lnTo>
                  <a:pt x="19431" y="298196"/>
                </a:lnTo>
                <a:lnTo>
                  <a:pt x="16764" y="294640"/>
                </a:lnTo>
                <a:lnTo>
                  <a:pt x="15875" y="290322"/>
                </a:lnTo>
                <a:lnTo>
                  <a:pt x="16891" y="284607"/>
                </a:lnTo>
                <a:lnTo>
                  <a:pt x="19812" y="278892"/>
                </a:lnTo>
                <a:lnTo>
                  <a:pt x="23876" y="274193"/>
                </a:lnTo>
                <a:lnTo>
                  <a:pt x="29083" y="271018"/>
                </a:lnTo>
                <a:lnTo>
                  <a:pt x="99060" y="243840"/>
                </a:lnTo>
                <a:lnTo>
                  <a:pt x="104140" y="241173"/>
                </a:lnTo>
                <a:lnTo>
                  <a:pt x="108331" y="237744"/>
                </a:lnTo>
                <a:lnTo>
                  <a:pt x="111506" y="233426"/>
                </a:lnTo>
                <a:lnTo>
                  <a:pt x="113538" y="228600"/>
                </a:lnTo>
                <a:lnTo>
                  <a:pt x="114300" y="223520"/>
                </a:lnTo>
                <a:lnTo>
                  <a:pt x="113665" y="218313"/>
                </a:lnTo>
                <a:lnTo>
                  <a:pt x="111633" y="213360"/>
                </a:lnTo>
                <a:lnTo>
                  <a:pt x="108331" y="208661"/>
                </a:lnTo>
                <a:lnTo>
                  <a:pt x="103251" y="201549"/>
                </a:lnTo>
                <a:lnTo>
                  <a:pt x="92075" y="183896"/>
                </a:lnTo>
                <a:lnTo>
                  <a:pt x="81026" y="158623"/>
                </a:lnTo>
                <a:lnTo>
                  <a:pt x="75946" y="128905"/>
                </a:lnTo>
                <a:lnTo>
                  <a:pt x="81661" y="100330"/>
                </a:lnTo>
                <a:lnTo>
                  <a:pt x="97155" y="77089"/>
                </a:lnTo>
                <a:lnTo>
                  <a:pt x="120142" y="61468"/>
                </a:lnTo>
                <a:lnTo>
                  <a:pt x="148590" y="55753"/>
                </a:lnTo>
                <a:lnTo>
                  <a:pt x="176911" y="61468"/>
                </a:lnTo>
                <a:lnTo>
                  <a:pt x="200025" y="77089"/>
                </a:lnTo>
                <a:lnTo>
                  <a:pt x="215519" y="100330"/>
                </a:lnTo>
                <a:lnTo>
                  <a:pt x="221234" y="128905"/>
                </a:lnTo>
                <a:lnTo>
                  <a:pt x="216154" y="158369"/>
                </a:lnTo>
                <a:lnTo>
                  <a:pt x="204978" y="183642"/>
                </a:lnTo>
                <a:lnTo>
                  <a:pt x="193929" y="201676"/>
                </a:lnTo>
                <a:lnTo>
                  <a:pt x="185547" y="213360"/>
                </a:lnTo>
                <a:lnTo>
                  <a:pt x="183515" y="218313"/>
                </a:lnTo>
                <a:lnTo>
                  <a:pt x="182753" y="223520"/>
                </a:lnTo>
                <a:lnTo>
                  <a:pt x="183515" y="228600"/>
                </a:lnTo>
                <a:lnTo>
                  <a:pt x="268097" y="271018"/>
                </a:lnTo>
                <a:lnTo>
                  <a:pt x="273304" y="274193"/>
                </a:lnTo>
                <a:lnTo>
                  <a:pt x="277368" y="278892"/>
                </a:lnTo>
                <a:lnTo>
                  <a:pt x="280289" y="284607"/>
                </a:lnTo>
                <a:lnTo>
                  <a:pt x="281305" y="290322"/>
                </a:lnTo>
                <a:lnTo>
                  <a:pt x="281305" y="261493"/>
                </a:lnTo>
                <a:lnTo>
                  <a:pt x="272034" y="255778"/>
                </a:lnTo>
                <a:lnTo>
                  <a:pt x="202057" y="228600"/>
                </a:lnTo>
                <a:lnTo>
                  <a:pt x="200152" y="227838"/>
                </a:lnTo>
                <a:lnTo>
                  <a:pt x="198120" y="226568"/>
                </a:lnTo>
                <a:lnTo>
                  <a:pt x="198120" y="222631"/>
                </a:lnTo>
                <a:lnTo>
                  <a:pt x="198755" y="221234"/>
                </a:lnTo>
                <a:lnTo>
                  <a:pt x="200152" y="219202"/>
                </a:lnTo>
                <a:lnTo>
                  <a:pt x="206375" y="210947"/>
                </a:lnTo>
                <a:lnTo>
                  <a:pt x="219075" y="191008"/>
                </a:lnTo>
                <a:lnTo>
                  <a:pt x="231521" y="162560"/>
                </a:lnTo>
                <a:lnTo>
                  <a:pt x="237109" y="128905"/>
                </a:lnTo>
                <a:lnTo>
                  <a:pt x="232537" y="100584"/>
                </a:lnTo>
                <a:lnTo>
                  <a:pt x="219710" y="76073"/>
                </a:lnTo>
                <a:lnTo>
                  <a:pt x="200406" y="56515"/>
                </a:lnTo>
                <a:lnTo>
                  <a:pt x="198882" y="55753"/>
                </a:lnTo>
                <a:lnTo>
                  <a:pt x="176022" y="43688"/>
                </a:lnTo>
                <a:lnTo>
                  <a:pt x="147828" y="39116"/>
                </a:lnTo>
                <a:lnTo>
                  <a:pt x="119888" y="43688"/>
                </a:lnTo>
                <a:lnTo>
                  <a:pt x="95504" y="56515"/>
                </a:lnTo>
                <a:lnTo>
                  <a:pt x="76073" y="76073"/>
                </a:lnTo>
                <a:lnTo>
                  <a:pt x="63373" y="100584"/>
                </a:lnTo>
                <a:lnTo>
                  <a:pt x="58801" y="128905"/>
                </a:lnTo>
                <a:lnTo>
                  <a:pt x="64262" y="162560"/>
                </a:lnTo>
                <a:lnTo>
                  <a:pt x="76581" y="191008"/>
                </a:lnTo>
                <a:lnTo>
                  <a:pt x="89154" y="210947"/>
                </a:lnTo>
                <a:lnTo>
                  <a:pt x="95758" y="219202"/>
                </a:lnTo>
                <a:lnTo>
                  <a:pt x="98425" y="223266"/>
                </a:lnTo>
                <a:lnTo>
                  <a:pt x="97028" y="225933"/>
                </a:lnTo>
                <a:lnTo>
                  <a:pt x="95758" y="227203"/>
                </a:lnTo>
                <a:lnTo>
                  <a:pt x="93726" y="228600"/>
                </a:lnTo>
                <a:lnTo>
                  <a:pt x="23749" y="255778"/>
                </a:lnTo>
                <a:lnTo>
                  <a:pt x="14478" y="261493"/>
                </a:lnTo>
                <a:lnTo>
                  <a:pt x="6985" y="269875"/>
                </a:lnTo>
                <a:lnTo>
                  <a:pt x="1905" y="279781"/>
                </a:lnTo>
                <a:lnTo>
                  <a:pt x="0" y="290322"/>
                </a:lnTo>
                <a:lnTo>
                  <a:pt x="2286" y="301117"/>
                </a:lnTo>
                <a:lnTo>
                  <a:pt x="8128" y="310007"/>
                </a:lnTo>
                <a:lnTo>
                  <a:pt x="17018" y="316103"/>
                </a:lnTo>
                <a:lnTo>
                  <a:pt x="27813" y="318262"/>
                </a:lnTo>
                <a:lnTo>
                  <a:pt x="268097" y="318262"/>
                </a:lnTo>
                <a:lnTo>
                  <a:pt x="278892" y="316103"/>
                </a:lnTo>
                <a:lnTo>
                  <a:pt x="287655" y="310007"/>
                </a:lnTo>
                <a:lnTo>
                  <a:pt x="293370" y="301752"/>
                </a:lnTo>
                <a:lnTo>
                  <a:pt x="293624" y="301117"/>
                </a:lnTo>
                <a:lnTo>
                  <a:pt x="295910" y="290322"/>
                </a:lnTo>
                <a:close/>
              </a:path>
              <a:path w="372110" h="318770">
                <a:moveTo>
                  <a:pt x="371729" y="251460"/>
                </a:moveTo>
                <a:lnTo>
                  <a:pt x="359537" y="223901"/>
                </a:lnTo>
                <a:lnTo>
                  <a:pt x="325374" y="206248"/>
                </a:lnTo>
                <a:lnTo>
                  <a:pt x="292354" y="195199"/>
                </a:lnTo>
                <a:lnTo>
                  <a:pt x="284226" y="192024"/>
                </a:lnTo>
                <a:lnTo>
                  <a:pt x="278003" y="187960"/>
                </a:lnTo>
                <a:lnTo>
                  <a:pt x="276225" y="180467"/>
                </a:lnTo>
                <a:lnTo>
                  <a:pt x="280543" y="171196"/>
                </a:lnTo>
                <a:lnTo>
                  <a:pt x="291846" y="155448"/>
                </a:lnTo>
                <a:lnTo>
                  <a:pt x="304800" y="127635"/>
                </a:lnTo>
                <a:lnTo>
                  <a:pt x="311531" y="98171"/>
                </a:lnTo>
                <a:lnTo>
                  <a:pt x="310134" y="68580"/>
                </a:lnTo>
                <a:lnTo>
                  <a:pt x="298450" y="40386"/>
                </a:lnTo>
                <a:lnTo>
                  <a:pt x="279781" y="19431"/>
                </a:lnTo>
                <a:lnTo>
                  <a:pt x="256540" y="5842"/>
                </a:lnTo>
                <a:lnTo>
                  <a:pt x="230505" y="0"/>
                </a:lnTo>
                <a:lnTo>
                  <a:pt x="203708" y="1905"/>
                </a:lnTo>
                <a:lnTo>
                  <a:pt x="177673" y="11938"/>
                </a:lnTo>
                <a:lnTo>
                  <a:pt x="173863" y="17018"/>
                </a:lnTo>
                <a:lnTo>
                  <a:pt x="175006" y="22860"/>
                </a:lnTo>
                <a:lnTo>
                  <a:pt x="179705" y="26924"/>
                </a:lnTo>
                <a:lnTo>
                  <a:pt x="186182" y="26416"/>
                </a:lnTo>
                <a:lnTo>
                  <a:pt x="212090" y="17526"/>
                </a:lnTo>
                <a:lnTo>
                  <a:pt x="237744" y="18161"/>
                </a:lnTo>
                <a:lnTo>
                  <a:pt x="261366" y="27432"/>
                </a:lnTo>
                <a:lnTo>
                  <a:pt x="280289" y="44069"/>
                </a:lnTo>
                <a:lnTo>
                  <a:pt x="292608" y="66675"/>
                </a:lnTo>
                <a:lnTo>
                  <a:pt x="295910" y="94361"/>
                </a:lnTo>
                <a:lnTo>
                  <a:pt x="293243" y="110998"/>
                </a:lnTo>
                <a:lnTo>
                  <a:pt x="287909" y="127000"/>
                </a:lnTo>
                <a:lnTo>
                  <a:pt x="280670" y="142240"/>
                </a:lnTo>
                <a:lnTo>
                  <a:pt x="272034" y="156845"/>
                </a:lnTo>
                <a:lnTo>
                  <a:pt x="261747" y="170815"/>
                </a:lnTo>
                <a:lnTo>
                  <a:pt x="258064" y="178562"/>
                </a:lnTo>
                <a:lnTo>
                  <a:pt x="272542" y="204089"/>
                </a:lnTo>
                <a:lnTo>
                  <a:pt x="318262" y="222631"/>
                </a:lnTo>
                <a:lnTo>
                  <a:pt x="334772" y="228473"/>
                </a:lnTo>
                <a:lnTo>
                  <a:pt x="342773" y="232410"/>
                </a:lnTo>
                <a:lnTo>
                  <a:pt x="349250" y="237871"/>
                </a:lnTo>
                <a:lnTo>
                  <a:pt x="354076" y="247142"/>
                </a:lnTo>
                <a:lnTo>
                  <a:pt x="352425" y="255143"/>
                </a:lnTo>
                <a:lnTo>
                  <a:pt x="346202" y="260985"/>
                </a:lnTo>
                <a:lnTo>
                  <a:pt x="336804" y="263144"/>
                </a:lnTo>
                <a:lnTo>
                  <a:pt x="317627" y="263144"/>
                </a:lnTo>
                <a:lnTo>
                  <a:pt x="311658" y="265684"/>
                </a:lnTo>
                <a:lnTo>
                  <a:pt x="309753" y="271399"/>
                </a:lnTo>
                <a:lnTo>
                  <a:pt x="311658" y="277114"/>
                </a:lnTo>
                <a:lnTo>
                  <a:pt x="317627" y="279654"/>
                </a:lnTo>
                <a:lnTo>
                  <a:pt x="334137" y="280416"/>
                </a:lnTo>
                <a:lnTo>
                  <a:pt x="342519" y="280289"/>
                </a:lnTo>
                <a:lnTo>
                  <a:pt x="350647" y="279146"/>
                </a:lnTo>
                <a:lnTo>
                  <a:pt x="361696" y="272796"/>
                </a:lnTo>
                <a:lnTo>
                  <a:pt x="368935" y="263144"/>
                </a:lnTo>
                <a:lnTo>
                  <a:pt x="371729" y="251460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5172" y="4113276"/>
            <a:ext cx="1261872" cy="127254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0" y="5647969"/>
            <a:ext cx="1208405" cy="1209675"/>
          </a:xfrm>
          <a:custGeom>
            <a:avLst/>
            <a:gdLst/>
            <a:ahLst/>
            <a:cxnLst/>
            <a:rect l="l" t="t" r="r" b="b"/>
            <a:pathLst>
              <a:path w="1208405" h="1209675">
                <a:moveTo>
                  <a:pt x="0" y="0"/>
                </a:moveTo>
                <a:lnTo>
                  <a:pt x="0" y="1209675"/>
                </a:lnTo>
                <a:lnTo>
                  <a:pt x="1208341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3016" y="126"/>
            <a:ext cx="1205865" cy="1205865"/>
          </a:xfrm>
          <a:custGeom>
            <a:avLst/>
            <a:gdLst/>
            <a:ahLst/>
            <a:cxnLst/>
            <a:rect l="l" t="t" r="r" b="b"/>
            <a:pathLst>
              <a:path w="1205864" h="1205865">
                <a:moveTo>
                  <a:pt x="1205357" y="0"/>
                </a:moveTo>
                <a:lnTo>
                  <a:pt x="0" y="0"/>
                </a:lnTo>
                <a:lnTo>
                  <a:pt x="1205357" y="1205484"/>
                </a:lnTo>
                <a:lnTo>
                  <a:pt x="1205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67745" y="126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1524000" y="0"/>
                </a:moveTo>
                <a:lnTo>
                  <a:pt x="0" y="0"/>
                </a:lnTo>
                <a:lnTo>
                  <a:pt x="1524000" y="1524000"/>
                </a:lnTo>
                <a:lnTo>
                  <a:pt x="1524000" y="0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00507" y="4586859"/>
            <a:ext cx="1992296" cy="1993138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194805" y="3761613"/>
            <a:ext cx="248348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Телеграм-канал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Дом</a:t>
            </a:r>
            <a:r>
              <a:rPr sz="17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предпринимателя</a:t>
            </a:r>
            <a:r>
              <a:rPr sz="17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РТ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51975" y="3704335"/>
            <a:ext cx="240220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120650" algn="ctr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1700" b="1" spc="-15" dirty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во</a:t>
            </a:r>
            <a:r>
              <a:rPr sz="17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700" b="1" spc="-2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е 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Фонда</a:t>
            </a:r>
            <a:r>
              <a:rPr sz="17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поддержки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предпринимательства</a:t>
            </a:r>
            <a:r>
              <a:rPr sz="17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РТ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905584" y="4861142"/>
            <a:ext cx="1683327" cy="168332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23132" y="4608576"/>
            <a:ext cx="1796795" cy="1796796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443478" y="3780282"/>
            <a:ext cx="21494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marR="5080" indent="-8001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Презентация</a:t>
            </a:r>
            <a:r>
              <a:rPr sz="17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доступна </a:t>
            </a:r>
            <a:r>
              <a:rPr sz="1700" b="1" spc="-3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здесь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7" name="Номер слайда 13">
            <a:extLst>
              <a:ext uri="{FF2B5EF4-FFF2-40B4-BE49-F238E27FC236}">
                <a16:creationId xmlns:a16="http://schemas.microsoft.com/office/drawing/2014/main" id="{151D9523-B297-47C9-B940-4654051DD33F}"/>
              </a:ext>
            </a:extLst>
          </p:cNvPr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6"/>
            <a:ext cx="12191999" cy="68578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0761" y="1197991"/>
            <a:ext cx="4703445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«САМОЗАНЯТЫЕ</a:t>
            </a:r>
            <a:r>
              <a:rPr sz="2800" b="1" spc="2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2023»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Для</a:t>
            </a:r>
            <a:r>
              <a:rPr sz="1400" spc="-10" dirty="0">
                <a:solidFill>
                  <a:srgbClr val="2C2A2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физических</a:t>
            </a:r>
            <a:r>
              <a:rPr sz="1400" spc="25" dirty="0">
                <a:solidFill>
                  <a:srgbClr val="2C2A29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2C2A29"/>
                </a:solidFill>
                <a:latin typeface="Calibri"/>
                <a:cs typeface="Calibri"/>
              </a:rPr>
              <a:t>лиц,</a:t>
            </a:r>
            <a:r>
              <a:rPr sz="1400" spc="-10" dirty="0">
                <a:solidFill>
                  <a:srgbClr val="2C2A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2A29"/>
                </a:solidFill>
                <a:latin typeface="Calibri"/>
                <a:cs typeface="Calibri"/>
              </a:rPr>
              <a:t>не </a:t>
            </a:r>
            <a:r>
              <a:rPr sz="1400" spc="-10" dirty="0">
                <a:solidFill>
                  <a:srgbClr val="2C2A29"/>
                </a:solidFill>
                <a:latin typeface="Calibri"/>
                <a:cs typeface="Calibri"/>
              </a:rPr>
              <a:t>являющихся</a:t>
            </a: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2A29"/>
                </a:solidFill>
                <a:latin typeface="Calibri"/>
                <a:cs typeface="Calibri"/>
              </a:rPr>
              <a:t>ИП</a:t>
            </a:r>
            <a:endParaRPr sz="1400" dirty="0">
              <a:latin typeface="Calibri"/>
              <a:cs typeface="Calibri"/>
            </a:endParaRPr>
          </a:p>
          <a:p>
            <a:pPr marL="847090" marR="5080">
              <a:lnSpc>
                <a:spcPct val="100000"/>
              </a:lnSpc>
            </a:pPr>
            <a:r>
              <a:rPr sz="1400" dirty="0">
                <a:solidFill>
                  <a:srgbClr val="2C2A29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применяющих </a:t>
            </a:r>
            <a:r>
              <a:rPr sz="1400" b="1" dirty="0">
                <a:solidFill>
                  <a:srgbClr val="BD5108"/>
                </a:solidFill>
                <a:latin typeface="Calibri"/>
                <a:cs typeface="Calibri"/>
              </a:rPr>
              <a:t>«Налог </a:t>
            </a:r>
            <a:r>
              <a:rPr sz="1400" b="1" spc="-5" dirty="0">
                <a:solidFill>
                  <a:srgbClr val="BD5108"/>
                </a:solidFill>
                <a:latin typeface="Calibri"/>
                <a:cs typeface="Calibri"/>
              </a:rPr>
              <a:t>на профессиональный </a:t>
            </a:r>
            <a:r>
              <a:rPr sz="1400" b="1" dirty="0">
                <a:solidFill>
                  <a:srgbClr val="BD5108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BD5108"/>
                </a:solidFill>
                <a:latin typeface="Calibri"/>
                <a:cs typeface="Calibri"/>
              </a:rPr>
              <a:t>доход» </a:t>
            </a:r>
            <a:r>
              <a:rPr sz="1400" dirty="0">
                <a:solidFill>
                  <a:srgbClr val="2C2A29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соответствии </a:t>
            </a:r>
            <a:r>
              <a:rPr sz="1400" dirty="0">
                <a:solidFill>
                  <a:srgbClr val="2C2A29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Федеральным законом </a:t>
            </a:r>
            <a:r>
              <a:rPr sz="1400" spc="-10" dirty="0">
                <a:solidFill>
                  <a:srgbClr val="2C2A29"/>
                </a:solidFill>
                <a:latin typeface="Calibri"/>
                <a:cs typeface="Calibri"/>
              </a:rPr>
              <a:t>от </a:t>
            </a:r>
            <a:r>
              <a:rPr sz="1400" spc="-305" dirty="0">
                <a:solidFill>
                  <a:srgbClr val="2C2A2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C2A29"/>
                </a:solidFill>
                <a:latin typeface="Calibri"/>
                <a:cs typeface="Calibri"/>
              </a:rPr>
              <a:t>27.11.2018 </a:t>
            </a:r>
            <a:r>
              <a:rPr sz="1400" b="1" spc="-5" dirty="0">
                <a:solidFill>
                  <a:srgbClr val="BD5108"/>
                </a:solidFill>
                <a:latin typeface="Calibri"/>
                <a:cs typeface="Calibri"/>
              </a:rPr>
              <a:t>№422-ФЗ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400" y="3404107"/>
            <a:ext cx="2043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2400" y="4313300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334" y="3529583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334" y="4299204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0377" y="5050536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3808" y="3558031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0268" y="4328236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4444" y="5079237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1385" y="10911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0" name="object 6"/>
          <p:cNvSpPr/>
          <p:nvPr/>
        </p:nvSpPr>
        <p:spPr>
          <a:xfrm>
            <a:off x="4114800" y="101649"/>
            <a:ext cx="8001000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EB6547-8BAD-4EDE-9E69-9ABC28F1FCD7}"/>
              </a:ext>
            </a:extLst>
          </p:cNvPr>
          <p:cNvSpPr/>
          <p:nvPr/>
        </p:nvSpPr>
        <p:spPr>
          <a:xfrm>
            <a:off x="7492443" y="5002025"/>
            <a:ext cx="43185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до</a:t>
            </a:r>
            <a:r>
              <a:rPr lang="ru-RU" b="1" spc="-2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5,5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годовых;</a:t>
            </a:r>
            <a:endParaRPr lang="ru-RU" dirty="0"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lang="ru-RU" b="1" spc="-5" dirty="0">
                <a:solidFill>
                  <a:srgbClr val="DF4D39"/>
                </a:solidFill>
                <a:cs typeface="Calibri"/>
              </a:rPr>
              <a:t>для</a:t>
            </a:r>
            <a:r>
              <a:rPr lang="ru-RU" b="1" spc="-25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DF4D39"/>
                </a:solidFill>
                <a:cs typeface="Calibri"/>
              </a:rPr>
              <a:t>резидентов</a:t>
            </a:r>
            <a:r>
              <a:rPr lang="ru-RU" b="1" spc="-50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DF4D39"/>
                </a:solidFill>
                <a:cs typeface="Calibri"/>
              </a:rPr>
              <a:t>моногородов</a:t>
            </a:r>
            <a:r>
              <a:rPr lang="ru-RU" b="1" spc="-45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dirty="0">
                <a:cs typeface="Calibri"/>
              </a:rPr>
              <a:t>при </a:t>
            </a:r>
            <a:r>
              <a:rPr lang="ru-RU" spc="-390" dirty="0">
                <a:cs typeface="Calibri"/>
              </a:rPr>
              <a:t> </a:t>
            </a:r>
            <a:r>
              <a:rPr lang="ru-RU" dirty="0">
                <a:cs typeface="Calibri"/>
              </a:rPr>
              <a:t>наличии</a:t>
            </a:r>
            <a:r>
              <a:rPr lang="ru-RU" spc="-10" dirty="0">
                <a:cs typeface="Calibri"/>
              </a:rPr>
              <a:t> залогового</a:t>
            </a:r>
            <a:r>
              <a:rPr lang="ru-RU" spc="-5" dirty="0">
                <a:cs typeface="Calibri"/>
              </a:rPr>
              <a:t> обеспечения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cs typeface="Calibri"/>
              </a:rPr>
              <a:t>и</a:t>
            </a:r>
            <a:r>
              <a:rPr lang="ru-RU" spc="-5" dirty="0">
                <a:cs typeface="Calibri"/>
              </a:rPr>
              <a:t> (или) </a:t>
            </a:r>
            <a:r>
              <a:rPr lang="ru-RU" spc="-10" dirty="0">
                <a:cs typeface="Calibri"/>
              </a:rPr>
              <a:t>поручительства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pc="-15" dirty="0">
                <a:cs typeface="Calibri"/>
              </a:rPr>
              <a:t>Гарантийного</a:t>
            </a:r>
            <a:r>
              <a:rPr lang="ru-RU" spc="1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Фонда</a:t>
            </a:r>
            <a:r>
              <a:rPr lang="ru-RU" spc="-30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РТ</a:t>
            </a:r>
            <a:r>
              <a:rPr lang="ru-RU" spc="-5" dirty="0">
                <a:cs typeface="Calibri"/>
              </a:rPr>
              <a:t> </a:t>
            </a:r>
            <a:r>
              <a:rPr lang="ru-RU" dirty="0">
                <a:cs typeface="Calibri"/>
              </a:rPr>
              <a:t>–</a:t>
            </a:r>
          </a:p>
          <a:p>
            <a:pPr marL="12700">
              <a:lnSpc>
                <a:spcPct val="100000"/>
              </a:lnSpc>
            </a:pPr>
            <a:r>
              <a:rPr lang="ru-RU" b="1" spc="-5" dirty="0">
                <a:solidFill>
                  <a:srgbClr val="DF4D39"/>
                </a:solidFill>
                <a:cs typeface="Calibri"/>
              </a:rPr>
              <a:t>1/2</a:t>
            </a:r>
            <a:r>
              <a:rPr lang="ru-RU" b="1" dirty="0">
                <a:solidFill>
                  <a:srgbClr val="DF4D39"/>
                </a:solidFill>
                <a:cs typeface="Calibri"/>
              </a:rPr>
              <a:t> ключевой</a:t>
            </a:r>
            <a:r>
              <a:rPr lang="ru-RU" b="1" spc="-40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DF4D39"/>
                </a:solidFill>
                <a:cs typeface="Calibri"/>
              </a:rPr>
              <a:t>ставки</a:t>
            </a:r>
            <a:r>
              <a:rPr lang="ru-RU" b="1" spc="-10" dirty="0">
                <a:solidFill>
                  <a:srgbClr val="DF4D39"/>
                </a:solidFill>
                <a:cs typeface="Calibri"/>
              </a:rPr>
              <a:t> Банка</a:t>
            </a:r>
            <a:r>
              <a:rPr lang="ru-RU" b="1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DF4D39"/>
                </a:solidFill>
                <a:cs typeface="Calibri"/>
              </a:rPr>
              <a:t>России</a:t>
            </a:r>
            <a:endParaRPr lang="ru-RU" dirty="0"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50"/>
            <a:ext cx="4702997" cy="67939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1158" y="3133724"/>
            <a:ext cx="2043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1158" y="4042918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158" y="4840605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2%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годовых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7457" y="3258312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7457" y="402945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0024" y="4779264"/>
            <a:ext cx="387096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52567" y="3287648"/>
            <a:ext cx="808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МА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8899" y="4058158"/>
            <a:ext cx="550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СР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2820" y="4808981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3611" y="1096772"/>
            <a:ext cx="2169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9784" y="1265631"/>
            <a:ext cx="1739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sz="2800" b="1" spc="-2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2800" b="1" spc="-204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r>
              <a:rPr sz="2800" b="1" spc="-25" dirty="0">
                <a:solidFill>
                  <a:srgbClr val="552112"/>
                </a:solidFill>
                <a:latin typeface="Calibri"/>
                <a:cs typeface="Calibri"/>
              </a:rPr>
              <a:t>Р</a:t>
            </a:r>
            <a:r>
              <a:rPr sz="2800" b="1" spc="-204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r>
              <a:rPr sz="2800" b="1" dirty="0">
                <a:solidFill>
                  <a:srgbClr val="552112"/>
                </a:solidFill>
                <a:latin typeface="Calibri"/>
                <a:cs typeface="Calibri"/>
              </a:rPr>
              <a:t>П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43600" y="990600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29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6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29"/>
                </a:lnTo>
                <a:lnTo>
                  <a:pt x="0" y="139446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39205" y="2067306"/>
            <a:ext cx="40900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C69262"/>
                </a:solidFill>
                <a:latin typeface="Calibri"/>
                <a:cs typeface="Calibri"/>
              </a:rPr>
              <a:t>Для субъектов МСП, </a:t>
            </a:r>
            <a:r>
              <a:rPr sz="1600" b="1" spc="-20" dirty="0">
                <a:solidFill>
                  <a:srgbClr val="C69262"/>
                </a:solidFill>
                <a:latin typeface="Calibri"/>
                <a:cs typeface="Calibri"/>
              </a:rPr>
              <a:t>зарегистрированных </a:t>
            </a:r>
            <a:r>
              <a:rPr sz="1600" b="1" spc="-5" dirty="0">
                <a:solidFill>
                  <a:srgbClr val="C69262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69262"/>
                </a:solidFill>
                <a:latin typeface="Calibri"/>
                <a:cs typeface="Calibri"/>
              </a:rPr>
              <a:t>действующих</a:t>
            </a:r>
            <a:r>
              <a:rPr sz="1600" b="1" spc="-4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69262"/>
                </a:solidFill>
                <a:latin typeface="Calibri"/>
                <a:cs typeface="Calibri"/>
              </a:rPr>
              <a:t>до </a:t>
            </a:r>
            <a:r>
              <a:rPr sz="1600" b="1" spc="-15" dirty="0">
                <a:solidFill>
                  <a:srgbClr val="C69262"/>
                </a:solidFill>
                <a:latin typeface="Calibri"/>
                <a:cs typeface="Calibri"/>
              </a:rPr>
              <a:t>даты</a:t>
            </a:r>
            <a:r>
              <a:rPr sz="1600" b="1" spc="-4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69262"/>
                </a:solidFill>
                <a:latin typeface="Calibri"/>
                <a:cs typeface="Calibri"/>
              </a:rPr>
              <a:t>подачи</a:t>
            </a:r>
            <a:r>
              <a:rPr sz="1600" b="1" spc="-3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69262"/>
                </a:solidFill>
                <a:latin typeface="Calibri"/>
                <a:cs typeface="Calibri"/>
              </a:rPr>
              <a:t>заявки</a:t>
            </a:r>
            <a:r>
              <a:rPr sz="1600" b="1" spc="-5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69262"/>
                </a:solidFill>
                <a:latin typeface="Calibri"/>
                <a:cs typeface="Calibri"/>
              </a:rPr>
              <a:t>не</a:t>
            </a:r>
            <a:r>
              <a:rPr sz="1600" b="1" spc="-4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69262"/>
                </a:solidFill>
                <a:latin typeface="Calibri"/>
                <a:cs typeface="Calibri"/>
              </a:rPr>
              <a:t>более </a:t>
            </a:r>
            <a:r>
              <a:rPr sz="1600" b="1" spc="-34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DF4D39"/>
                </a:solidFill>
                <a:latin typeface="Calibri"/>
                <a:cs typeface="Calibri"/>
              </a:rPr>
              <a:t>11</a:t>
            </a:r>
            <a:r>
              <a:rPr sz="1600" b="1" spc="-25" dirty="0">
                <a:solidFill>
                  <a:srgbClr val="DF4D39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DF4D39"/>
                </a:solidFill>
                <a:latin typeface="Calibri"/>
                <a:cs typeface="Calibri"/>
              </a:rPr>
              <a:t>месяцев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89905" y="2162555"/>
            <a:ext cx="315595" cy="315595"/>
          </a:xfrm>
          <a:custGeom>
            <a:avLst/>
            <a:gdLst/>
            <a:ahLst/>
            <a:cxnLst/>
            <a:rect l="l" t="t" r="r" b="b"/>
            <a:pathLst>
              <a:path w="315595" h="315594">
                <a:moveTo>
                  <a:pt x="157734" y="0"/>
                </a:moveTo>
                <a:lnTo>
                  <a:pt x="107874" y="8040"/>
                </a:lnTo>
                <a:lnTo>
                  <a:pt x="64574" y="30431"/>
                </a:lnTo>
                <a:lnTo>
                  <a:pt x="30431" y="64574"/>
                </a:lnTo>
                <a:lnTo>
                  <a:pt x="8040" y="107874"/>
                </a:lnTo>
                <a:lnTo>
                  <a:pt x="0" y="157734"/>
                </a:lnTo>
                <a:lnTo>
                  <a:pt x="8040" y="207593"/>
                </a:lnTo>
                <a:lnTo>
                  <a:pt x="30431" y="250893"/>
                </a:lnTo>
                <a:lnTo>
                  <a:pt x="64574" y="285036"/>
                </a:lnTo>
                <a:lnTo>
                  <a:pt x="107874" y="307427"/>
                </a:lnTo>
                <a:lnTo>
                  <a:pt x="157734" y="315468"/>
                </a:lnTo>
                <a:lnTo>
                  <a:pt x="207593" y="307427"/>
                </a:lnTo>
                <a:lnTo>
                  <a:pt x="250893" y="285036"/>
                </a:lnTo>
                <a:lnTo>
                  <a:pt x="285036" y="250893"/>
                </a:lnTo>
                <a:lnTo>
                  <a:pt x="292427" y="236600"/>
                </a:lnTo>
                <a:lnTo>
                  <a:pt x="157734" y="236600"/>
                </a:lnTo>
                <a:lnTo>
                  <a:pt x="127033" y="230403"/>
                </a:lnTo>
                <a:lnTo>
                  <a:pt x="101965" y="213502"/>
                </a:lnTo>
                <a:lnTo>
                  <a:pt x="85064" y="188434"/>
                </a:lnTo>
                <a:lnTo>
                  <a:pt x="78867" y="157734"/>
                </a:lnTo>
                <a:lnTo>
                  <a:pt x="85064" y="127033"/>
                </a:lnTo>
                <a:lnTo>
                  <a:pt x="101965" y="101965"/>
                </a:lnTo>
                <a:lnTo>
                  <a:pt x="127033" y="85064"/>
                </a:lnTo>
                <a:lnTo>
                  <a:pt x="157734" y="78867"/>
                </a:lnTo>
                <a:lnTo>
                  <a:pt x="292427" y="78867"/>
                </a:lnTo>
                <a:lnTo>
                  <a:pt x="285036" y="64574"/>
                </a:lnTo>
                <a:lnTo>
                  <a:pt x="250893" y="30431"/>
                </a:lnTo>
                <a:lnTo>
                  <a:pt x="207593" y="8040"/>
                </a:lnTo>
                <a:lnTo>
                  <a:pt x="157734" y="0"/>
                </a:lnTo>
                <a:close/>
              </a:path>
              <a:path w="315595" h="315594">
                <a:moveTo>
                  <a:pt x="292427" y="78867"/>
                </a:moveTo>
                <a:lnTo>
                  <a:pt x="157734" y="78867"/>
                </a:lnTo>
                <a:lnTo>
                  <a:pt x="188434" y="85064"/>
                </a:lnTo>
                <a:lnTo>
                  <a:pt x="213502" y="101965"/>
                </a:lnTo>
                <a:lnTo>
                  <a:pt x="230403" y="127033"/>
                </a:lnTo>
                <a:lnTo>
                  <a:pt x="236600" y="157734"/>
                </a:lnTo>
                <a:lnTo>
                  <a:pt x="230403" y="188434"/>
                </a:lnTo>
                <a:lnTo>
                  <a:pt x="213502" y="213502"/>
                </a:lnTo>
                <a:lnTo>
                  <a:pt x="188434" y="230403"/>
                </a:lnTo>
                <a:lnTo>
                  <a:pt x="157734" y="236600"/>
                </a:lnTo>
                <a:lnTo>
                  <a:pt x="292427" y="236600"/>
                </a:lnTo>
                <a:lnTo>
                  <a:pt x="307427" y="207593"/>
                </a:lnTo>
                <a:lnTo>
                  <a:pt x="315468" y="157734"/>
                </a:lnTo>
                <a:lnTo>
                  <a:pt x="307427" y="107874"/>
                </a:lnTo>
                <a:lnTo>
                  <a:pt x="292427" y="78867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4467" y="2931414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7734" y="5567934"/>
            <a:ext cx="3328035" cy="0"/>
          </a:xfrm>
          <a:custGeom>
            <a:avLst/>
            <a:gdLst/>
            <a:ahLst/>
            <a:cxnLst/>
            <a:rect l="l" t="t" r="r" b="b"/>
            <a:pathLst>
              <a:path w="3328034">
                <a:moveTo>
                  <a:pt x="0" y="0"/>
                </a:moveTo>
                <a:lnTo>
                  <a:pt x="3327907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52819" y="5609336"/>
            <a:ext cx="4832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C69262"/>
                </a:solidFill>
                <a:latin typeface="Arial Black"/>
                <a:cs typeface="Arial Black"/>
              </a:rPr>
              <a:t>1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1158" y="5781802"/>
            <a:ext cx="274447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69262"/>
                </a:solidFill>
                <a:latin typeface="Calibri"/>
                <a:cs typeface="Calibri"/>
              </a:rPr>
              <a:t>рабочий</a:t>
            </a:r>
            <a:r>
              <a:rPr sz="1800" b="1" i="1" spc="-20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C69262"/>
                </a:solidFill>
                <a:latin typeface="Calibri"/>
                <a:cs typeface="Calibri"/>
              </a:rPr>
              <a:t>день </a:t>
            </a:r>
            <a:r>
              <a:rPr sz="1800" b="1" i="1" dirty="0">
                <a:solidFill>
                  <a:srgbClr val="C69262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i="1" dirty="0">
                <a:solidFill>
                  <a:srgbClr val="C69262"/>
                </a:solidFill>
                <a:latin typeface="Calibri"/>
                <a:cs typeface="Calibri"/>
              </a:rPr>
              <a:t>срок</a:t>
            </a:r>
            <a:r>
              <a:rPr sz="1800" b="1" i="1" spc="-2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C69262"/>
                </a:solidFill>
                <a:latin typeface="Calibri"/>
                <a:cs typeface="Calibri"/>
              </a:rPr>
              <a:t>рассмотрения</a:t>
            </a:r>
            <a:r>
              <a:rPr sz="1800" b="1" i="1" spc="-25" dirty="0">
                <a:solidFill>
                  <a:srgbClr val="C6926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69262"/>
                </a:solidFill>
                <a:latin typeface="Calibri"/>
                <a:cs typeface="Calibri"/>
              </a:rPr>
              <a:t>заявки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9621585" y="726948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30" name="object 15"/>
          <p:cNvSpPr/>
          <p:nvPr/>
        </p:nvSpPr>
        <p:spPr>
          <a:xfrm>
            <a:off x="9621585" y="726948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31" name="object 16"/>
          <p:cNvSpPr txBox="1">
            <a:spLocks/>
          </p:cNvSpPr>
          <p:nvPr/>
        </p:nvSpPr>
        <p:spPr>
          <a:xfrm>
            <a:off x="9547088" y="802553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6" name="object 6"/>
          <p:cNvSpPr/>
          <p:nvPr/>
        </p:nvSpPr>
        <p:spPr>
          <a:xfrm>
            <a:off x="4114800" y="101649"/>
            <a:ext cx="8001000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8" name="Номер слайда 13"/>
          <p:cNvSpPr>
            <a:spLocks noGrp="1"/>
          </p:cNvSpPr>
          <p:nvPr>
            <p:ph type="sldNum" sz="quarter" idx="7"/>
          </p:nvPr>
        </p:nvSpPr>
        <p:spPr>
          <a:xfrm>
            <a:off x="11353799" y="6548755"/>
            <a:ext cx="708405" cy="280342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412"/>
            <a:ext cx="11430000" cy="5999588"/>
          </a:xfrm>
          <a:prstGeom prst="rect">
            <a:avLst/>
          </a:prstGeom>
        </p:spPr>
      </p:pic>
      <p:sp>
        <p:nvSpPr>
          <p:cNvPr id="48" name="object 6"/>
          <p:cNvSpPr/>
          <p:nvPr/>
        </p:nvSpPr>
        <p:spPr>
          <a:xfrm>
            <a:off x="4114800" y="101649"/>
            <a:ext cx="8001000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54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678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6" y="761737"/>
            <a:ext cx="11134726" cy="6096263"/>
          </a:xfrm>
          <a:prstGeom prst="rect">
            <a:avLst/>
          </a:prstGeom>
        </p:spPr>
      </p:pic>
      <p:sp>
        <p:nvSpPr>
          <p:cNvPr id="33" name="object 6"/>
          <p:cNvSpPr/>
          <p:nvPr/>
        </p:nvSpPr>
        <p:spPr>
          <a:xfrm>
            <a:off x="4114800" y="101649"/>
            <a:ext cx="8001000" cy="475615"/>
          </a:xfrm>
          <a:custGeom>
            <a:avLst/>
            <a:gdLst/>
            <a:ahLst/>
            <a:cxnLst/>
            <a:rect l="l" t="t" r="r" b="b"/>
            <a:pathLst>
              <a:path w="5622290" h="475615">
                <a:moveTo>
                  <a:pt x="5622035" y="0"/>
                </a:moveTo>
                <a:lnTo>
                  <a:pt x="118872" y="0"/>
                </a:lnTo>
                <a:lnTo>
                  <a:pt x="0" y="475488"/>
                </a:lnTo>
                <a:lnTo>
                  <a:pt x="5503164" y="475488"/>
                </a:lnTo>
                <a:lnTo>
                  <a:pt x="5622035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39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7733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545582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58261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Получатели финансовых мер поддержки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МП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FP</a:t>
            </a:r>
            <a:r>
              <a:rPr kumimoji="0" sz="145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5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50" b="1" i="0" u="none" strike="noStrike" kern="1200" cap="none" spc="-3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5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5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002" y="316738"/>
            <a:ext cx="2721431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Субъекты МСП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68893"/>
              </p:ext>
            </p:extLst>
          </p:nvPr>
        </p:nvGraphicFramePr>
        <p:xfrm>
          <a:off x="578650" y="872492"/>
          <a:ext cx="10914215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2924239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1969886626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590819449"/>
                    </a:ext>
                  </a:extLst>
                </a:gridCol>
              </a:tblGrid>
              <a:tr h="17137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246937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05546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Агрызский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Азнакаевский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Аксубаевский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Актанышский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Алексеевский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Алькеевский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Альметьевский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Апастовский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10 685,00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20 085,00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Атнинский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Бавлинский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12 910,00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12 910,00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Балтасинский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Бугульминский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4 715,00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11 930,00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Верхнеуслонский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70609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Высокогорский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7 750,00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63688"/>
                  </a:ext>
                </a:extLst>
              </a:tr>
            </a:tbl>
          </a:graphicData>
        </a:graphic>
      </p:graphicFrame>
      <p:sp>
        <p:nvSpPr>
          <p:cNvPr id="13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461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8" y="234695"/>
            <a:ext cx="6545582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56737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Получатели финансовых мер поддержки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МП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FP</a:t>
            </a:r>
            <a:r>
              <a:rPr kumimoji="0" sz="145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5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50" b="1" i="0" u="none" strike="noStrike" kern="1200" cap="none" spc="-3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5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5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320118"/>
            <a:ext cx="2721431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Субъекты МСП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6887"/>
              </p:ext>
            </p:extLst>
          </p:nvPr>
        </p:nvGraphicFramePr>
        <p:xfrm>
          <a:off x="578650" y="872492"/>
          <a:ext cx="10914215" cy="571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2924239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1969886626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590819449"/>
                    </a:ext>
                  </a:extLst>
                </a:gridCol>
              </a:tblGrid>
              <a:tr h="17137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246937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05546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Дрожжановский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Елабужский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9 680,00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Зеленодольский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16 015,00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Кайбицкий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Камско-Устьинский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Кукморский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8 859,00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13 859,00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Лаишевский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Лениногорский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5 420,00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5 420,00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Мамадышский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Менделеевский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Мензелинский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Муслюмовский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3 769,00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14 219,00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Новошешминский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70609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Нурлатский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1 848,00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3 848,00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63688"/>
                  </a:ext>
                </a:extLst>
              </a:tr>
            </a:tbl>
          </a:graphicData>
        </a:graphic>
      </p:graphicFrame>
      <p:sp>
        <p:nvSpPr>
          <p:cNvPr id="13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2705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234695"/>
            <a:ext cx="6469382" cy="443027"/>
          </a:xfrm>
          <a:custGeom>
            <a:avLst/>
            <a:gdLst/>
            <a:ahLst/>
            <a:cxnLst/>
            <a:rect l="l" t="t" r="r" b="b"/>
            <a:pathLst>
              <a:path w="3308985" h="475615">
                <a:moveTo>
                  <a:pt x="3308604" y="0"/>
                </a:moveTo>
                <a:lnTo>
                  <a:pt x="118872" y="0"/>
                </a:lnTo>
                <a:lnTo>
                  <a:pt x="0" y="475488"/>
                </a:lnTo>
                <a:lnTo>
                  <a:pt x="3189732" y="475488"/>
                </a:lnTo>
                <a:lnTo>
                  <a:pt x="3308604" y="0"/>
                </a:lnTo>
                <a:close/>
              </a:path>
            </a:pathLst>
          </a:custGeom>
          <a:solidFill>
            <a:srgbClr val="DF4D3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2875" y="316738"/>
            <a:ext cx="56737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Получатели финансовых мер поддержки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85678" y="90012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646" y="886155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МП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763" y="5687059"/>
            <a:ext cx="74168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FP</a:t>
            </a:r>
            <a:r>
              <a:rPr kumimoji="0" sz="145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5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50" b="1" i="0" u="none" strike="noStrike" kern="1200" cap="none" spc="-3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5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5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4113276"/>
            <a:ext cx="2257425" cy="2744470"/>
            <a:chOff x="0" y="4113276"/>
            <a:chExt cx="2257425" cy="274447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4113276"/>
              <a:ext cx="1261872" cy="12725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647969"/>
              <a:ext cx="1208405" cy="1209675"/>
            </a:xfrm>
            <a:custGeom>
              <a:avLst/>
              <a:gdLst/>
              <a:ahLst/>
              <a:cxnLst/>
              <a:rect l="l" t="t" r="r" b="b"/>
              <a:pathLst>
                <a:path w="1208405" h="1209675">
                  <a:moveTo>
                    <a:pt x="0" y="0"/>
                  </a:moveTo>
                  <a:lnTo>
                    <a:pt x="0" y="1209675"/>
                  </a:lnTo>
                  <a:lnTo>
                    <a:pt x="1208341" y="1209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E3FE0E1E-6F58-4DC7-BE35-783D96B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0" y="304678"/>
            <a:ext cx="2721431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FF5050"/>
                </a:solidFill>
              </a:rPr>
              <a:t>Субъекты МСП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8AF39411-069F-4DAC-88AB-4A5A4DBC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94340"/>
              </p:ext>
            </p:extLst>
          </p:nvPr>
        </p:nvGraphicFramePr>
        <p:xfrm>
          <a:off x="578650" y="872492"/>
          <a:ext cx="10914215" cy="51047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8150">
                  <a:extLst>
                    <a:ext uri="{9D8B030D-6E8A-4147-A177-3AD203B41FA5}">
                      <a16:colId xmlns:a16="http://schemas.microsoft.com/office/drawing/2014/main" val="3202704694"/>
                    </a:ext>
                  </a:extLst>
                </a:gridCol>
                <a:gridCol w="2924239">
                  <a:extLst>
                    <a:ext uri="{9D8B030D-6E8A-4147-A177-3AD203B41FA5}">
                      <a16:colId xmlns:a16="http://schemas.microsoft.com/office/drawing/2014/main" val="1293162770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2027595873"/>
                    </a:ext>
                  </a:extLst>
                </a:gridCol>
                <a:gridCol w="1900462">
                  <a:extLst>
                    <a:ext uri="{9D8B030D-6E8A-4147-A177-3AD203B41FA5}">
                      <a16:colId xmlns:a16="http://schemas.microsoft.com/office/drawing/2014/main" val="1969886626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694736341"/>
                    </a:ext>
                  </a:extLst>
                </a:gridCol>
                <a:gridCol w="1850451">
                  <a:extLst>
                    <a:ext uri="{9D8B030D-6E8A-4147-A177-3AD203B41FA5}">
                      <a16:colId xmlns:a16="http://schemas.microsoft.com/office/drawing/2014/main" val="2590819449"/>
                    </a:ext>
                  </a:extLst>
                </a:gridCol>
              </a:tblGrid>
              <a:tr h="17137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муниципальных образований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31.03.2023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По состоянию на 06.06.2023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51439"/>
                  </a:ext>
                </a:extLst>
              </a:tr>
              <a:tr h="246937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Количество заявок, тыс.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05546"/>
                  </a:ext>
                </a:extLst>
              </a:tr>
              <a:tr h="1816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Пестречинский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19415"/>
                  </a:ext>
                </a:extLst>
              </a:tr>
              <a:tr h="2120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Рыбно-Слободский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128"/>
                  </a:ext>
                </a:extLst>
              </a:tr>
              <a:tr h="24257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Сабинский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82882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Сармановский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5 080,00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01211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8459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Тетюшский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900"/>
                  </a:ext>
                </a:extLst>
              </a:tr>
              <a:tr h="18565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Тукаевский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3 740,00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7764"/>
                  </a:ext>
                </a:extLst>
              </a:tr>
              <a:tr h="227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Тюлячинский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2418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Черемшанский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294"/>
                  </a:ext>
                </a:extLst>
              </a:tr>
              <a:tr h="2584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Чистопольский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7 260,00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12 760,00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315"/>
                  </a:ext>
                </a:extLst>
              </a:tr>
              <a:tr h="2736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Ютазинский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2119"/>
                  </a:ext>
                </a:extLst>
              </a:tr>
              <a:tr h="21272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Казань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82 148,00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185 255,00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5681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Набережные Челны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21 860,00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52 560,00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995"/>
                  </a:ext>
                </a:extLst>
              </a:tr>
              <a:tr h="1517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212 789,00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504 958,00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1407"/>
                  </a:ext>
                </a:extLst>
              </a:tr>
            </a:tbl>
          </a:graphicData>
        </a:graphic>
      </p:graphicFrame>
      <p:sp>
        <p:nvSpPr>
          <p:cNvPr id="13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8209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2975</Words>
  <Application>Microsoft Office PowerPoint</Application>
  <PresentationFormat>Широкоэкранный</PresentationFormat>
  <Paragraphs>1329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Microsoft Sans Serif</vt:lpstr>
      <vt:lpstr>Office Theme</vt:lpstr>
      <vt:lpstr>Тема Office</vt:lpstr>
      <vt:lpstr>1_Тема Office</vt:lpstr>
      <vt:lpstr>Презентация PowerPoint</vt:lpstr>
      <vt:lpstr>«СОДЕЙСТВИЕ 2023»</vt:lpstr>
      <vt:lpstr>Презентация PowerPoint</vt:lpstr>
      <vt:lpstr>Презентация PowerPoint</vt:lpstr>
      <vt:lpstr>Презентация PowerPoint</vt:lpstr>
      <vt:lpstr>Презентация PowerPoint</vt:lpstr>
      <vt:lpstr> Субъекты МСП</vt:lpstr>
      <vt:lpstr> Субъекты МСП</vt:lpstr>
      <vt:lpstr> Субъекты МСП</vt:lpstr>
      <vt:lpstr> Самозанятые граждане</vt:lpstr>
      <vt:lpstr> Самозанятые граждане</vt:lpstr>
      <vt:lpstr> Самозанятые граждане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Субъекты МСП</vt:lpstr>
      <vt:lpstr> Субъекты МСП</vt:lpstr>
      <vt:lpstr> Субъекты МСП</vt:lpstr>
      <vt:lpstr> Самозанятые граждане</vt:lpstr>
      <vt:lpstr> Самозанятые граждане</vt:lpstr>
      <vt:lpstr> Самозанятые граждане</vt:lpstr>
      <vt:lpstr>КАК ПОЛУЧИТЬ УСЛУГИ ФОНДА? ОБРАТИТЬСЯ В ФОНД: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Нина Сергеевна</dc:creator>
  <cp:lastModifiedBy>Юнусова Гульшат Маратовна</cp:lastModifiedBy>
  <cp:revision>29</cp:revision>
  <cp:lastPrinted>2023-06-08T10:25:12Z</cp:lastPrinted>
  <dcterms:created xsi:type="dcterms:W3CDTF">2023-06-07T14:00:58Z</dcterms:created>
  <dcterms:modified xsi:type="dcterms:W3CDTF">2023-06-08T10:28:05Z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2023-06-07T00:00:00Z</vt:filetime>
  </property>
</Properties>
</file>