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8" r:id="rId2"/>
  </p:sldIdLst>
  <p:sldSz cx="6858000" cy="9906000" type="A4"/>
  <p:notesSz cx="6797675" cy="9928225"/>
  <p:embeddedFontLst>
    <p:embeddedFont>
      <p:font typeface="Roboto Condensed" panose="02000000000000000000" pitchFamily="2" charset="0"/>
      <p:regular r:id="rId5"/>
      <p:bold r:id="rId6"/>
      <p:italic r:id="rId7"/>
      <p:boldItalic r:id="rId8"/>
    </p:embeddedFont>
    <p:embeddedFont>
      <p:font typeface="Roboto" panose="02000000000000000000" pitchFamily="2" charset="0"/>
      <p:regular r:id="rId9"/>
      <p:bold r:id="rId10"/>
      <p:italic r:id="rId11"/>
      <p:boldItalic r:id="rId12"/>
    </p:embeddedFont>
    <p:embeddedFont>
      <p:font typeface="Open Sans Light" panose="020B060402020202020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3282" y="72"/>
      </p:cViewPr>
      <p:guideLst>
        <p:guide orient="horz" pos="2268"/>
        <p:guide pos="2241"/>
        <p:guide orient="horz" pos="1580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26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tableStyles" Target="tableStyles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theme" Target="theme/theme1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60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60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60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30092"/>
            <a:ext cx="2945660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E784679-9E0A-44ED-888F-C2F7713DCEF3}"/>
              </a:ext>
            </a:extLst>
          </p:cNvPr>
          <p:cNvSpPr/>
          <p:nvPr/>
        </p:nvSpPr>
        <p:spPr>
          <a:xfrm>
            <a:off x="0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AB27158F-1F4E-438A-9E46-D3E206B2F1B8}"/>
              </a:ext>
            </a:extLst>
          </p:cNvPr>
          <p:cNvSpPr/>
          <p:nvPr/>
        </p:nvSpPr>
        <p:spPr>
          <a:xfrm>
            <a:off x="4572404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EC7500B-72BA-40E7-9AF4-8783615DF403}"/>
              </a:ext>
            </a:extLst>
          </p:cNvPr>
          <p:cNvSpPr/>
          <p:nvPr/>
        </p:nvSpPr>
        <p:spPr>
          <a:xfrm>
            <a:off x="0" y="-1"/>
            <a:ext cx="6858000" cy="195032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9082" y="9264241"/>
            <a:ext cx="1656000" cy="52751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CC9450C0-18F3-4BE3-ACA1-3B2B2E7ACBA0}"/>
              </a:ext>
            </a:extLst>
          </p:cNvPr>
          <p:cNvCxnSpPr>
            <a:cxnSpLocks/>
          </p:cNvCxnSpPr>
          <p:nvPr/>
        </p:nvCxnSpPr>
        <p:spPr>
          <a:xfrm>
            <a:off x="2785691" y="488504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8AD9C99-5BBF-40DB-8C58-0BD5129CDBAD}"/>
              </a:ext>
            </a:extLst>
          </p:cNvPr>
          <p:cNvGrpSpPr/>
          <p:nvPr/>
        </p:nvGrpSpPr>
        <p:grpSpPr>
          <a:xfrm>
            <a:off x="4689140" y="9297484"/>
            <a:ext cx="1927173" cy="461032"/>
            <a:chOff x="4778191" y="9280500"/>
            <a:chExt cx="1927173" cy="461032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567A278B-A4C7-4E33-A33B-216348695EDF}"/>
                </a:ext>
              </a:extLst>
            </p:cNvPr>
            <p:cNvSpPr txBox="1"/>
            <p:nvPr/>
          </p:nvSpPr>
          <p:spPr>
            <a:xfrm>
              <a:off x="5048407" y="9280500"/>
              <a:ext cx="1656957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1000" dirty="0">
                  <a:solidFill>
                    <a:schemeClr val="tx1">
                      <a:lumMod val="50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</a:rPr>
                <a:t>ТЕЛЕФОН «ГОРЯЧЕЙ ЛИНИИ»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CE6EFD3A-917A-4BF2-8D05-56547861500E}"/>
                </a:ext>
              </a:extLst>
            </p:cNvPr>
            <p:cNvSpPr txBox="1"/>
            <p:nvPr/>
          </p:nvSpPr>
          <p:spPr>
            <a:xfrm>
              <a:off x="4778191" y="9433755"/>
              <a:ext cx="1927173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2000" b="1" dirty="0">
                  <a:solidFill>
                    <a:schemeClr val="tx1">
                      <a:lumMod val="50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</a:rPr>
                <a:t>8 (800) 222-22-22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757551" y="1365831"/>
            <a:ext cx="5580346" cy="64325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400" dirty="0"/>
              <a:t>Заполнение платежных документов при уплате госпошлин требует особого внимания. В платежном документе необходимо указать свои реквизиты и реквизиты госоргана, который администрирует пошлину, а также КБК и другие данные о платеже.</a:t>
            </a:r>
          </a:p>
          <a:p>
            <a:pPr>
              <a:spcBef>
                <a:spcPts val="600"/>
              </a:spcBef>
            </a:pPr>
            <a:r>
              <a:rPr lang="ru-RU" sz="1400" b="1" dirty="0"/>
              <a:t>Значительно упростить процесс заполнения платежного документа позволяет электронный сервис на официальном сайте ФНС России «Уплата госпошлины» в составе группы сервисов «Уплата налогов и пошлин». </a:t>
            </a:r>
            <a:endParaRPr lang="ru-RU" sz="1400" b="1" dirty="0"/>
          </a:p>
          <a:p>
            <a:pPr>
              <a:spcBef>
                <a:spcPts val="600"/>
              </a:spcBef>
            </a:pPr>
            <a:r>
              <a:rPr lang="ru-RU" sz="1400" dirty="0" smtClean="0"/>
              <a:t>Сервис </a:t>
            </a:r>
            <a:r>
              <a:rPr lang="ru-RU" sz="1400" dirty="0"/>
              <a:t>максимально автоматизирован и оснащён подсказками. С его помощью можно сформировать платежный документ на уплату всех видов пошлин, администрируемых налоговыми органами, распечатать его или перейти к уплате. </a:t>
            </a:r>
          </a:p>
          <a:p>
            <a:pPr>
              <a:spcBef>
                <a:spcPts val="600"/>
              </a:spcBef>
            </a:pPr>
            <a:r>
              <a:rPr lang="ru-RU" sz="1400" dirty="0"/>
              <a:t>Он ориентирован на конкретную категорию плательщика и расположен в каждом из соответствующих разделов: </a:t>
            </a:r>
            <a:endParaRPr lang="en-US" sz="1400" dirty="0" smtClean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400" dirty="0" smtClean="0"/>
              <a:t>«</a:t>
            </a:r>
            <a:r>
              <a:rPr lang="ru-RU" sz="1400" dirty="0"/>
              <a:t>Физическим лицам», </a:t>
            </a:r>
            <a:endParaRPr lang="en-US" sz="1400" dirty="0" smtClean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400" dirty="0" smtClean="0"/>
              <a:t>«</a:t>
            </a:r>
            <a:r>
              <a:rPr lang="ru-RU" sz="1400" dirty="0"/>
              <a:t>Индивидуальным предпринимателям</a:t>
            </a:r>
            <a:r>
              <a:rPr lang="ru-RU" sz="1400" dirty="0" smtClean="0"/>
              <a:t>»</a:t>
            </a:r>
            <a:r>
              <a:rPr lang="ru-RU" sz="1400" dirty="0"/>
              <a:t>,</a:t>
            </a:r>
            <a:r>
              <a:rPr lang="ru-RU" sz="1400" dirty="0" smtClean="0"/>
              <a:t> </a:t>
            </a:r>
            <a:endParaRPr lang="en-US" sz="1400" dirty="0" smtClean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400" dirty="0" smtClean="0"/>
              <a:t>«</a:t>
            </a:r>
            <a:r>
              <a:rPr lang="ru-RU" sz="1400" dirty="0"/>
              <a:t>Юридическим лицам». </a:t>
            </a:r>
            <a:endParaRPr lang="en-US" sz="1400" dirty="0" smtClean="0"/>
          </a:p>
          <a:p>
            <a:pPr>
              <a:spcBef>
                <a:spcPts val="600"/>
              </a:spcBef>
            </a:pPr>
            <a:r>
              <a:rPr lang="ru-RU" sz="1400" dirty="0" smtClean="0"/>
              <a:t>В </a:t>
            </a:r>
            <a:r>
              <a:rPr lang="ru-RU" sz="1400" dirty="0"/>
              <a:t>зависимости от выбранного раздела автоматически определяются статус плательщика и виды пошлин, подлежащих уплате.</a:t>
            </a:r>
          </a:p>
          <a:p>
            <a:pPr>
              <a:spcBef>
                <a:spcPts val="600"/>
              </a:spcBef>
            </a:pPr>
            <a:r>
              <a:rPr lang="ru-RU" sz="1400" dirty="0"/>
              <a:t>Порядок заполнения платежных документов при переводе денежных средств в бюджетную систему Российской Федерации установлен приказом Министерства финансов Российской Федерации от 12.11.2013 № 107н «Об утверждении Правил указания информации в реквизитах распоряжений о переводе денежных средств в уплату платежей в бюджетную систему Российской Федерации».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AF1E414A-F4EA-4A54-A010-E78746CE33D4}"/>
              </a:ext>
            </a:extLst>
          </p:cNvPr>
          <p:cNvSpPr/>
          <p:nvPr/>
        </p:nvSpPr>
        <p:spPr>
          <a:xfrm>
            <a:off x="2286201" y="9150000"/>
            <a:ext cx="2285596" cy="75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2600522" y="9451056"/>
            <a:ext cx="1656957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b="1" dirty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WWW.NALOG.GOV.RU</a:t>
            </a:r>
            <a:endParaRPr lang="ru-RU" sz="1000" b="1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E20C5D6E-5AF6-4404-812C-B1F63E2BE219}"/>
              </a:ext>
            </a:extLst>
          </p:cNvPr>
          <p:cNvCxnSpPr>
            <a:cxnSpLocks/>
          </p:cNvCxnSpPr>
          <p:nvPr/>
        </p:nvCxnSpPr>
        <p:spPr>
          <a:xfrm>
            <a:off x="2785691" y="1084107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851" y="7818593"/>
            <a:ext cx="1126559" cy="112655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804" y="7871043"/>
            <a:ext cx="1021658" cy="102165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832774" y="697592"/>
            <a:ext cx="5580346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800" b="1" dirty="0">
                <a:solidFill>
                  <a:srgbClr val="FF0000"/>
                </a:solidFill>
              </a:rPr>
              <a:t>В заполнении платежных документов поможет электронный сервис</a:t>
            </a:r>
            <a:endParaRPr lang="ru-RU" sz="1800" b="1" dirty="0">
              <a:solidFill>
                <a:srgbClr val="FF0000"/>
              </a:solidFill>
              <a:latin typeface="Roboto Condensed" panose="020B0604020202020204" charset="0"/>
              <a:ea typeface="Roboto Condensed" panose="020B0604020202020204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43566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163466</TotalTime>
  <Words>198</Words>
  <Application>Microsoft Office PowerPoint</Application>
  <PresentationFormat>Лист A4 (210x297 мм)</PresentationFormat>
  <Paragraphs>13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Roboto Condensed</vt:lpstr>
      <vt:lpstr>Arial</vt:lpstr>
      <vt:lpstr>Wingdings</vt:lpstr>
      <vt:lpstr>Roboto</vt:lpstr>
      <vt:lpstr>Open Sans Light</vt:lpstr>
      <vt:lpstr>Calibri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Фролова Марианна Юрьевна</cp:lastModifiedBy>
  <cp:revision>1891</cp:revision>
  <cp:lastPrinted>2022-02-17T06:58:50Z</cp:lastPrinted>
  <dcterms:created xsi:type="dcterms:W3CDTF">2014-10-08T23:03:32Z</dcterms:created>
  <dcterms:modified xsi:type="dcterms:W3CDTF">2022-03-18T11:34:18Z</dcterms:modified>
</cp:coreProperties>
</file>