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3" r:id="rId2"/>
    <p:sldId id="290" r:id="rId3"/>
    <p:sldId id="291" r:id="rId4"/>
    <p:sldId id="292" r:id="rId5"/>
    <p:sldId id="271" r:id="rId6"/>
    <p:sldId id="264" r:id="rId7"/>
    <p:sldId id="266" r:id="rId8"/>
    <p:sldId id="281" r:id="rId9"/>
    <p:sldId id="284" r:id="rId10"/>
    <p:sldId id="286" r:id="rId11"/>
    <p:sldId id="287" r:id="rId12"/>
    <p:sldId id="288" r:id="rId13"/>
    <p:sldId id="283" r:id="rId14"/>
    <p:sldId id="289" r:id="rId15"/>
    <p:sldId id="268" r:id="rId16"/>
    <p:sldId id="270" r:id="rId17"/>
    <p:sldId id="293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4638" autoAdjust="0"/>
  </p:normalViewPr>
  <p:slideViewPr>
    <p:cSldViewPr>
      <p:cViewPr>
        <p:scale>
          <a:sx n="70" d="100"/>
          <a:sy n="70" d="100"/>
        </p:scale>
        <p:origin x="-213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29031708798061E-2"/>
          <c:y val="2.776013652343735E-2"/>
          <c:w val="0.72984300498563692"/>
          <c:h val="0.853592801520389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доходы, тыс. рублей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466</a:t>
                    </a:r>
                    <a:r>
                      <a:rPr lang="ru-RU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044</a:t>
                    </a:r>
                    <a:endParaRPr lang="en-US" sz="200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494</a:t>
                    </a:r>
                    <a:r>
                      <a:rPr lang="ru-RU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836</a:t>
                    </a:r>
                    <a:endParaRPr lang="en-US" sz="2000" dirty="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524</a:t>
                    </a:r>
                    <a:r>
                      <a:rPr lang="ru-RU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271</a:t>
                    </a:r>
                    <a:endParaRPr lang="en-US" sz="200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466044.4</c:v>
                </c:pt>
                <c:pt idx="1">
                  <c:v>494836.3</c:v>
                </c:pt>
                <c:pt idx="2">
                  <c:v>524270.7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поступления, тыс. рублей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973</a:t>
                    </a:r>
                    <a:r>
                      <a:rPr lang="ru-RU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320</a:t>
                    </a:r>
                    <a:endParaRPr lang="en-US" sz="200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952</a:t>
                    </a:r>
                    <a:r>
                      <a:rPr lang="ru-RU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427</a:t>
                    </a:r>
                    <a:endParaRPr lang="en-US" sz="200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932</a:t>
                    </a:r>
                    <a:r>
                      <a:rPr lang="ru-RU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004</a:t>
                    </a:r>
                    <a:endParaRPr lang="en-US" sz="200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973320.02</c:v>
                </c:pt>
                <c:pt idx="1">
                  <c:v>952427.33000000042</c:v>
                </c:pt>
                <c:pt idx="2">
                  <c:v>932004.35000000044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7184700799822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439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364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00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447</a:t>
                    </a:r>
                    <a:r>
                      <a:rPr lang="ru-RU" sz="200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264</a:t>
                    </a:r>
                    <a:endParaRPr lang="en-US" sz="20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00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456</a:t>
                    </a:r>
                    <a:r>
                      <a:rPr lang="ru-RU" sz="200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000" smtClean="0">
                        <a:latin typeface="Times New Roman" pitchFamily="18" charset="0"/>
                        <a:cs typeface="Times New Roman" pitchFamily="18" charset="0"/>
                      </a:rPr>
                      <a:t>275</a:t>
                    </a:r>
                    <a:endParaRPr lang="en-US" sz="20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1439364.42</c:v>
                </c:pt>
                <c:pt idx="1">
                  <c:v>1447263.6300000001</c:v>
                </c:pt>
                <c:pt idx="2">
                  <c:v>1456275.05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399040"/>
        <c:axId val="41400576"/>
        <c:axId val="135554816"/>
      </c:bar3DChart>
      <c:catAx>
        <c:axId val="4139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400576"/>
        <c:crosses val="autoZero"/>
        <c:auto val="1"/>
        <c:lblAlgn val="ctr"/>
        <c:lblOffset val="100"/>
        <c:noMultiLvlLbl val="0"/>
      </c:catAx>
      <c:valAx>
        <c:axId val="4140057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1399040"/>
        <c:crosses val="autoZero"/>
        <c:crossBetween val="between"/>
      </c:valAx>
      <c:serAx>
        <c:axId val="135554816"/>
        <c:scaling>
          <c:orientation val="minMax"/>
        </c:scaling>
        <c:delete val="1"/>
        <c:axPos val="b"/>
        <c:majorTickMark val="out"/>
        <c:minorTickMark val="none"/>
        <c:tickLblPos val="nextTo"/>
        <c:crossAx val="41400576"/>
        <c:crosses val="autoZero"/>
      </c:serAx>
    </c:plotArea>
    <c:legend>
      <c:legendPos val="r"/>
      <c:layout>
        <c:manualLayout>
          <c:xMode val="edge"/>
          <c:yMode val="edge"/>
          <c:x val="0.74539575530128444"/>
          <c:y val="2.4170029527559051E-2"/>
          <c:w val="0.24578885095364134"/>
          <c:h val="0.9516599409448827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301656925471937E-3"/>
          <c:y val="0"/>
          <c:w val="0.9835668203425049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cat>
            <c:strRef>
              <c:f>Лист1!$A$2:$A$11</c:f>
              <c:strCache>
                <c:ptCount val="9"/>
                <c:pt idx="0">
                  <c:v>безвозмездные перечисления 65,8%</c:v>
                </c:pt>
                <c:pt idx="1">
                  <c:v>НДФЛ 28,0%</c:v>
                </c:pt>
                <c:pt idx="2">
                  <c:v>акцизы 2,2%</c:v>
                </c:pt>
                <c:pt idx="3">
                  <c:v>налог на совокупный доход 2,1%</c:v>
                </c:pt>
                <c:pt idx="4">
                  <c:v>доходы от использования имущества 1,2%</c:v>
                </c:pt>
                <c:pt idx="5">
                  <c:v>госпошлина 0,4%</c:v>
                </c:pt>
                <c:pt idx="6">
                  <c:v>штрафы 0,14%</c:v>
                </c:pt>
                <c:pt idx="7">
                  <c:v>экологический налог 0,11%</c:v>
                </c:pt>
                <c:pt idx="8">
                  <c:v>НДПИ 0,005%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65.8</c:v>
                </c:pt>
                <c:pt idx="1">
                  <c:v>28</c:v>
                </c:pt>
                <c:pt idx="2">
                  <c:v>2.2000000000000002</c:v>
                </c:pt>
                <c:pt idx="3">
                  <c:v>2.1</c:v>
                </c:pt>
                <c:pt idx="4">
                  <c:v>1.2</c:v>
                </c:pt>
                <c:pt idx="5">
                  <c:v>0.4</c:v>
                </c:pt>
                <c:pt idx="6" formatCode="0.00">
                  <c:v>0.14000000000000001</c:v>
                </c:pt>
                <c:pt idx="7" formatCode="0.00">
                  <c:v>0.11</c:v>
                </c:pt>
                <c:pt idx="8" formatCode="0.000">
                  <c:v>5.0000000000000044E-3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9"/>
        <c:delete val="1"/>
      </c:legendEntry>
      <c:layout>
        <c:manualLayout>
          <c:xMode val="edge"/>
          <c:yMode val="edge"/>
          <c:x val="1.9477792567744699E-2"/>
          <c:y val="0.59803535433231159"/>
          <c:w val="0.95118946738055021"/>
          <c:h val="0.35659206480906491"/>
        </c:manualLayout>
      </c:layout>
      <c:overlay val="0"/>
      <c:txPr>
        <a:bodyPr/>
        <a:lstStyle/>
        <a:p>
          <a:pPr>
            <a:defRPr sz="13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43317965749453E-2"/>
          <c:y val="0"/>
          <c:w val="0.9835668203425047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cat>
            <c:strRef>
              <c:f>Лист1!$A$2:$A$11</c:f>
              <c:strCache>
                <c:ptCount val="9"/>
                <c:pt idx="0">
                  <c:v>безвозмездные перечисления 64,0%</c:v>
                </c:pt>
                <c:pt idx="1">
                  <c:v>НДФЛ 29,8%</c:v>
                </c:pt>
                <c:pt idx="2">
                  <c:v>акцизы 2,2%</c:v>
                </c:pt>
                <c:pt idx="3">
                  <c:v>налог на совокупный доход 2,1%</c:v>
                </c:pt>
                <c:pt idx="4">
                  <c:v>доходы от использования имущества 1,2%</c:v>
                </c:pt>
                <c:pt idx="5">
                  <c:v>госпошлина 0,4%</c:v>
                </c:pt>
                <c:pt idx="6">
                  <c:v>штрафы 0,14%</c:v>
                </c:pt>
                <c:pt idx="7">
                  <c:v>экологический налог 0,11%</c:v>
                </c:pt>
                <c:pt idx="8">
                  <c:v>НДПИ 0,005%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64</c:v>
                </c:pt>
                <c:pt idx="1">
                  <c:v>29.8</c:v>
                </c:pt>
                <c:pt idx="2">
                  <c:v>2.2000000000000002</c:v>
                </c:pt>
                <c:pt idx="3">
                  <c:v>2.1</c:v>
                </c:pt>
                <c:pt idx="4">
                  <c:v>1.2</c:v>
                </c:pt>
                <c:pt idx="5">
                  <c:v>0.4</c:v>
                </c:pt>
                <c:pt idx="6" formatCode="0.00">
                  <c:v>0.14000000000000001</c:v>
                </c:pt>
                <c:pt idx="7" formatCode="0.00">
                  <c:v>0.11</c:v>
                </c:pt>
                <c:pt idx="8" formatCode="0.000">
                  <c:v>5.0000000000000044E-3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9"/>
        <c:delete val="1"/>
      </c:legendEntry>
      <c:layout>
        <c:manualLayout>
          <c:xMode val="edge"/>
          <c:yMode val="edge"/>
          <c:x val="1.9477792567744699E-2"/>
          <c:y val="0.60466361102254873"/>
          <c:w val="0.97720559976992127"/>
          <c:h val="0.35844677784709583"/>
        </c:manualLayout>
      </c:layout>
      <c:overlay val="0"/>
      <c:txPr>
        <a:bodyPr/>
        <a:lstStyle/>
        <a:p>
          <a:pPr>
            <a:defRPr sz="13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835668203425044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cat>
            <c:strRef>
              <c:f>Лист1!$A$2:$A$11</c:f>
              <c:strCache>
                <c:ptCount val="9"/>
                <c:pt idx="0">
                  <c:v>безвозмездные перечисления 67,6%</c:v>
                </c:pt>
                <c:pt idx="1">
                  <c:v>НДФЛ 26,3%</c:v>
                </c:pt>
                <c:pt idx="2">
                  <c:v>акцизы 2,1%</c:v>
                </c:pt>
                <c:pt idx="3">
                  <c:v>налог на совокупный доход 2,0%</c:v>
                </c:pt>
                <c:pt idx="4">
                  <c:v>доходы от использования имущества 1,2%</c:v>
                </c:pt>
                <c:pt idx="5">
                  <c:v>госпошлина 0,4%</c:v>
                </c:pt>
                <c:pt idx="6">
                  <c:v>штрафы 0,14%</c:v>
                </c:pt>
                <c:pt idx="7">
                  <c:v>экологический налог 0,11%</c:v>
                </c:pt>
                <c:pt idx="8">
                  <c:v>НДПИ 0,005%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67.599999999999994</c:v>
                </c:pt>
                <c:pt idx="1">
                  <c:v>26.3</c:v>
                </c:pt>
                <c:pt idx="2">
                  <c:v>2.1</c:v>
                </c:pt>
                <c:pt idx="3">
                  <c:v>2</c:v>
                </c:pt>
                <c:pt idx="4">
                  <c:v>1.2</c:v>
                </c:pt>
                <c:pt idx="5">
                  <c:v>0.4</c:v>
                </c:pt>
                <c:pt idx="6" formatCode="0.00">
                  <c:v>0.14000000000000001</c:v>
                </c:pt>
                <c:pt idx="7" formatCode="0.00">
                  <c:v>0.11</c:v>
                </c:pt>
                <c:pt idx="8" formatCode="0.000">
                  <c:v>5.0000000000000079E-3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9"/>
        <c:delete val="1"/>
      </c:legendEntry>
      <c:layout>
        <c:manualLayout>
          <c:xMode val="edge"/>
          <c:yMode val="edge"/>
          <c:x val="0"/>
          <c:y val="0.58417939819849773"/>
          <c:w val="1"/>
          <c:h val="0.36990923574629081"/>
        </c:manualLayout>
      </c:layout>
      <c:overlay val="0"/>
      <c:txPr>
        <a:bodyPr/>
        <a:lstStyle/>
        <a:p>
          <a:pPr>
            <a:defRPr sz="13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53966108492714E-4"/>
          <c:y val="0"/>
          <c:w val="0.99946562099332659"/>
          <c:h val="0.999844747766022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cat>
            <c:strRef>
              <c:f>Лист1!$A$2:$A$13</c:f>
              <c:strCache>
                <c:ptCount val="12"/>
                <c:pt idx="0">
                  <c:v>Образование 68,0%</c:v>
                </c:pt>
                <c:pt idx="1">
                  <c:v>Культура 10,4%</c:v>
                </c:pt>
                <c:pt idx="2">
                  <c:v>Общегосударственные расходы 6,4%</c:v>
                </c:pt>
                <c:pt idx="3">
                  <c:v>Физкультура и спорт 5,6%</c:v>
                </c:pt>
                <c:pt idx="4">
                  <c:v>Социальная политика 4,4%</c:v>
                </c:pt>
                <c:pt idx="5">
                  <c:v>Национальная экономика 2,7%</c:v>
                </c:pt>
                <c:pt idx="6">
                  <c:v>ЖКХ 1,1%</c:v>
                </c:pt>
                <c:pt idx="7">
                  <c:v>Межбюджетные трансферты 0,9%</c:v>
                </c:pt>
                <c:pt idx="8">
                  <c:v>Правоохранительная деятельность 0,3%</c:v>
                </c:pt>
                <c:pt idx="9">
                  <c:v>Национальная оборона 0,2%</c:v>
                </c:pt>
                <c:pt idx="10">
                  <c:v>Охрана окружающей среды 0,1%</c:v>
                </c:pt>
                <c:pt idx="11">
                  <c:v>Здравоохранение 0,06%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68</c:v>
                </c:pt>
                <c:pt idx="1">
                  <c:v>10.4</c:v>
                </c:pt>
                <c:pt idx="2">
                  <c:v>6.4</c:v>
                </c:pt>
                <c:pt idx="3">
                  <c:v>5.6</c:v>
                </c:pt>
                <c:pt idx="4">
                  <c:v>4.4000000000000004</c:v>
                </c:pt>
                <c:pt idx="5">
                  <c:v>2.7</c:v>
                </c:pt>
                <c:pt idx="6">
                  <c:v>1.1000000000000001</c:v>
                </c:pt>
                <c:pt idx="7">
                  <c:v>0.9</c:v>
                </c:pt>
                <c:pt idx="8">
                  <c:v>0.3</c:v>
                </c:pt>
                <c:pt idx="9">
                  <c:v>0.2</c:v>
                </c:pt>
                <c:pt idx="10">
                  <c:v>0.1</c:v>
                </c:pt>
                <c:pt idx="11" formatCode="0.00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9734117982831789E-3"/>
          <c:y val="0.60182283086881738"/>
          <c:w val="0.9876358592622535"/>
          <c:h val="0.38893934475474418"/>
        </c:manualLayout>
      </c:layout>
      <c:overlay val="1"/>
      <c:spPr>
        <a:ln>
          <a:noFill/>
        </a:ln>
      </c:spPr>
      <c:txPr>
        <a:bodyPr/>
        <a:lstStyle/>
        <a:p>
          <a:pPr>
            <a:defRPr sz="1200" b="1" i="0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53966108492714E-4"/>
          <c:y val="0"/>
          <c:w val="0.99946562099332659"/>
          <c:h val="0.999844747766022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cat>
            <c:strRef>
              <c:f>Лист1!$A$2:$A$13</c:f>
              <c:strCache>
                <c:ptCount val="12"/>
                <c:pt idx="0">
                  <c:v>Образование 67,8%</c:v>
                </c:pt>
                <c:pt idx="1">
                  <c:v>Культура 10,4%</c:v>
                </c:pt>
                <c:pt idx="2">
                  <c:v>Общегосударственные расходы 6,3%</c:v>
                </c:pt>
                <c:pt idx="3">
                  <c:v>Физкультура и спорт 5,6%</c:v>
                </c:pt>
                <c:pt idx="4">
                  <c:v>Социальная политика 4,5%</c:v>
                </c:pt>
                <c:pt idx="5">
                  <c:v>Национальная экономика 2,8%</c:v>
                </c:pt>
                <c:pt idx="6">
                  <c:v>ЖКХ 1,1%</c:v>
                </c:pt>
                <c:pt idx="7">
                  <c:v>Межбюджетные трансферты 0,8%</c:v>
                </c:pt>
                <c:pt idx="8">
                  <c:v>Правоохранительная деятельность 0,3%</c:v>
                </c:pt>
                <c:pt idx="9">
                  <c:v>Национальная оборона 0,2%</c:v>
                </c:pt>
                <c:pt idx="10">
                  <c:v>Охрана окружающей среды 0,1%</c:v>
                </c:pt>
                <c:pt idx="11">
                  <c:v>Здравоохранение 0,06%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67.8</c:v>
                </c:pt>
                <c:pt idx="1">
                  <c:v>10.4</c:v>
                </c:pt>
                <c:pt idx="2">
                  <c:v>6.3</c:v>
                </c:pt>
                <c:pt idx="3">
                  <c:v>5.6</c:v>
                </c:pt>
                <c:pt idx="4">
                  <c:v>4.5</c:v>
                </c:pt>
                <c:pt idx="5">
                  <c:v>2.8</c:v>
                </c:pt>
                <c:pt idx="6">
                  <c:v>1.1000000000000001</c:v>
                </c:pt>
                <c:pt idx="7">
                  <c:v>0.8</c:v>
                </c:pt>
                <c:pt idx="8">
                  <c:v>0.3</c:v>
                </c:pt>
                <c:pt idx="9">
                  <c:v>0.2</c:v>
                </c:pt>
                <c:pt idx="10">
                  <c:v>0.1</c:v>
                </c:pt>
                <c:pt idx="11" formatCode="0.00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60182278161504899"/>
          <c:w val="0.9876358592622535"/>
          <c:h val="0.38893934475474434"/>
        </c:manualLayout>
      </c:layout>
      <c:overlay val="1"/>
      <c:spPr>
        <a:ln>
          <a:noFill/>
        </a:ln>
      </c:spPr>
      <c:txPr>
        <a:bodyPr/>
        <a:lstStyle/>
        <a:p>
          <a:pPr>
            <a:defRPr sz="1200" b="1" i="0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53966108492714E-4"/>
          <c:y val="0"/>
          <c:w val="0.99946562099332659"/>
          <c:h val="0.999844747766022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cat>
            <c:strRef>
              <c:f>Лист1!$A$2:$A$13</c:f>
              <c:strCache>
                <c:ptCount val="12"/>
                <c:pt idx="0">
                  <c:v>Образование 67,8%</c:v>
                </c:pt>
                <c:pt idx="1">
                  <c:v>Культура 10,3%</c:v>
                </c:pt>
                <c:pt idx="2">
                  <c:v>Общегосударственные расходы 6,3%</c:v>
                </c:pt>
                <c:pt idx="3">
                  <c:v>Физкультура и спорт 5,6%</c:v>
                </c:pt>
                <c:pt idx="4">
                  <c:v>Социальная политика 4,6%</c:v>
                </c:pt>
                <c:pt idx="5">
                  <c:v>Национальная экономика 2,8%</c:v>
                </c:pt>
                <c:pt idx="6">
                  <c:v>ЖКХ 1,1%</c:v>
                </c:pt>
                <c:pt idx="7">
                  <c:v>Межбюджетные трансферты 0,8%</c:v>
                </c:pt>
                <c:pt idx="8">
                  <c:v>Правоохранительная деятельность 0,3%</c:v>
                </c:pt>
                <c:pt idx="9">
                  <c:v>Национальная оборона 0,2%</c:v>
                </c:pt>
                <c:pt idx="10">
                  <c:v>Охрана окружающей среды 0,1%</c:v>
                </c:pt>
                <c:pt idx="11">
                  <c:v>Здравоохранение 0,06%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67.8</c:v>
                </c:pt>
                <c:pt idx="1">
                  <c:v>10.3</c:v>
                </c:pt>
                <c:pt idx="2">
                  <c:v>6.3</c:v>
                </c:pt>
                <c:pt idx="3">
                  <c:v>5.6</c:v>
                </c:pt>
                <c:pt idx="4">
                  <c:v>4.5999999999999996</c:v>
                </c:pt>
                <c:pt idx="5">
                  <c:v>2.8</c:v>
                </c:pt>
                <c:pt idx="6">
                  <c:v>1.1000000000000001</c:v>
                </c:pt>
                <c:pt idx="7">
                  <c:v>0.8</c:v>
                </c:pt>
                <c:pt idx="8">
                  <c:v>0.3</c:v>
                </c:pt>
                <c:pt idx="9">
                  <c:v>0.2</c:v>
                </c:pt>
                <c:pt idx="10">
                  <c:v>0.1</c:v>
                </c:pt>
                <c:pt idx="11" formatCode="0.00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9734117982831876E-3"/>
          <c:y val="0.60182283086881794"/>
          <c:w val="0.9876358592622535"/>
          <c:h val="0.38893934475474445"/>
        </c:manualLayout>
      </c:layout>
      <c:overlay val="1"/>
      <c:spPr>
        <a:ln>
          <a:noFill/>
        </a:ln>
      </c:spPr>
      <c:txPr>
        <a:bodyPr/>
        <a:lstStyle/>
        <a:p>
          <a:pPr>
            <a:defRPr sz="1200" b="1" i="0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0.35714</cdr:x>
      <cdr:y>0.95455</cdr:y>
    </cdr:from>
    <cdr:to>
      <cdr:x>0.64286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71570" y="9001188"/>
          <a:ext cx="857256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2023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0.41464</cdr:x>
      <cdr:y>0.95523</cdr:y>
    </cdr:from>
    <cdr:to>
      <cdr:x>0.70732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4446" y="9144064"/>
          <a:ext cx="857256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2024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0.32557</cdr:x>
      <cdr:y>0.95385</cdr:y>
    </cdr:from>
    <cdr:to>
      <cdr:x>0.58139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00" y="8858312"/>
          <a:ext cx="785818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2022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3786214"/>
          </a:xfrm>
        </p:spPr>
        <p:txBody>
          <a:bodyPr>
            <a:noAutofit/>
          </a:bodyPr>
          <a:lstStyle/>
          <a:p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Проект бюджета Нурлатского муниципального района на 2022 год и плановый период 2023-2024 гг.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521495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429520" y="785794"/>
            <a:ext cx="1000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dirty="0" smtClean="0"/>
              <a:t>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90" y="65627"/>
            <a:ext cx="7762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из бюджета Республики Татарстан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1072006"/>
          <a:ext cx="8858311" cy="5747575"/>
        </p:xfrm>
        <a:graphic>
          <a:graphicData uri="http://schemas.openxmlformats.org/drawingml/2006/table">
            <a:tbl>
              <a:tblPr/>
              <a:tblGrid>
                <a:gridCol w="5833522"/>
                <a:gridCol w="1008263"/>
                <a:gridCol w="1080282"/>
                <a:gridCol w="936244"/>
              </a:tblGrid>
              <a:tr h="261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" algn="l"/>
                          <a:tab pos="291465" algn="ct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 муниципальных районов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30 024,8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8 658,2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 по выравниванию уровня бюджетной обеспеченности поселений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9 327,1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9 908,2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9 650,3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Субсидии по организации предоставления общедоступного и бесплатного дошкольного, начального общего, основного общего, среднего общего образования 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350 005,4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345 874,3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326 570,0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 по обеспечению организации отдыха  детей в каникулярное время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12 681,6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12 681,6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12 681,6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 по организации бесплатного горячего питания обучающихся, получающих начальное общее образование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16 427,9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15 779,8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16 260,2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Субсидии по уничтожению борщевика Сосновского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расчету и предоставлению дотаций бюджетам городских поселений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2 496,3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1 851,3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1 903,4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Субвенции по расчету и предоставлению дотаций бюджетам сельских поселений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784,1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155,8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155,7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на получение общедоступного и бесплатного начального общего, основного общего, среднего общего образования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264 819,4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264 819,4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264 819,4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Субвенции на получение общедоступного и бесплатного начального общего, основного общего, среднего общего образования, в части ежемесячного  денежного вознаграждения за классное руководство 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29 998,1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29 998,1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30 076,2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429520" y="785794"/>
            <a:ext cx="1000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dirty="0" smtClean="0"/>
              <a:t>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90" y="65627"/>
            <a:ext cx="7762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из бюджета Республики Татарстан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32933"/>
          <a:ext cx="8858311" cy="5313939"/>
        </p:xfrm>
        <a:graphic>
          <a:graphicData uri="http://schemas.openxmlformats.org/drawingml/2006/table">
            <a:tbl>
              <a:tblPr/>
              <a:tblGrid>
                <a:gridCol w="6000791"/>
                <a:gridCol w="928694"/>
                <a:gridCol w="1000132"/>
                <a:gridCol w="928694"/>
              </a:tblGrid>
              <a:tr h="367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" algn="l"/>
                          <a:tab pos="291465" algn="ct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Субвенции на получение общедоступного и бесплатного дошкольного образования 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104 641,6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104 641,6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104 641,6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в области образования (на методическое и информационно-технологическое обеспечение учреждений)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4 856,4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4 863,9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4 871,7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в области образования (на осуществление управленческих расходов)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363,3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363,3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363,3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предоставлению мер социальной поддержки в части обеспечения питанием обучающихся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6 014,8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6 262,6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6 585,7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Субвенции по образованию и организации деятельности комиссий по делам несовершеннолетних и защите их прав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750,8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752,0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753,3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образованию и организации деятельности административных комиссий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378,6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378,6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378,6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Субвенции в области государственной молодежной политики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363,3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363,3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363,3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в области архивного дела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74,7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74,7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74,7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организации и осуществлению деятельности по опеке и попечительству в отношении несовершеннолетних лиц и лиц, признанных судом недееспособными или ограниченно дееспособными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1 803,2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1 803,2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1 803,2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определению перечня должностных лиц, уполномоченных составлять протоколы об административных правонарушениях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286644" y="785794"/>
            <a:ext cx="1000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dirty="0" smtClean="0"/>
              <a:t>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90" y="65627"/>
            <a:ext cx="7762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из бюджета Республики Татарстан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4" y="1142984"/>
          <a:ext cx="8858312" cy="5535778"/>
        </p:xfrm>
        <a:graphic>
          <a:graphicData uri="http://schemas.openxmlformats.org/drawingml/2006/table">
            <a:tbl>
              <a:tblPr/>
              <a:tblGrid>
                <a:gridCol w="5643602"/>
                <a:gridCol w="1071570"/>
                <a:gridCol w="1143008"/>
                <a:gridCol w="1000132"/>
              </a:tblGrid>
              <a:tr h="227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" algn="l"/>
                          <a:tab pos="291465" algn="ctr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г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на содержание сибиреязвенных скотомогильников и биотермических ям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1 303,5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1 303,5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1 303,5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на организацию мероприятий при осуществлении деятельности по обращению с животными без владельцев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639,5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639,5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639,5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Субвенции по проведению противоэпидемических мероприятий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913,8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940,3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967,0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сбору информации для ведения регистра муниципальных нормативных правовых актов РТ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представлению земельных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участков,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собственность на которые не разграничена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назначению и выплате ежемесячной денежной выплаты на содержание детей-сирот и детей, переданных под опеку (попечительство), в приемные семьи, и вознаграждения, причитающегося опекунам или попечителям, исполняющим свои обязанности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возмездно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42 722,4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44 431,3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46 208,5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Субвенции по государственной регистрации актов гражданского состояния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2 395,3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2 645,7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2 749,4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осуществлению первичного воинского учета на территориях, на которых отсутствуют военные комиссариаты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2 698,6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2 790,7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2 890,4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по составлению (изменению, дополнению) списков кандидатов в присяжные заседатели федеральных судов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372,6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  <a:cs typeface="Times New Roman"/>
                        </a:rPr>
                        <a:t>886 877,93</a:t>
                      </a:r>
                      <a:endParaRPr lang="ru-RU" sz="1600" b="1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862 023,63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836 748,43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0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86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доходной части бюджета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урлатского муниципального района </a:t>
            </a:r>
            <a:b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3143240" y="-2571792"/>
          <a:ext cx="3000396" cy="942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215074" y="-2714668"/>
          <a:ext cx="2928926" cy="9572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0" y="-2428916"/>
          <a:ext cx="3071802" cy="928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5720" y="285728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Индексы-дефляторы на 2022-2024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790338"/>
              </p:ext>
            </p:extLst>
          </p:nvPr>
        </p:nvGraphicFramePr>
        <p:xfrm>
          <a:off x="500034" y="1071546"/>
          <a:ext cx="8215369" cy="526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1571636"/>
                <a:gridCol w="1785950"/>
                <a:gridCol w="1571635"/>
              </a:tblGrid>
              <a:tr h="57150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работников бюджетных и автономных учреждений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01.01.2022г.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доведение до МРОТ</a:t>
                      </a: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01.01.2023г.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доведение до МРОТ </a:t>
                      </a: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01.01.2024г.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доведение до МРОТ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432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работников в органах государственных и муниципальных учреждений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432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Продукты питания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01.01.2022 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01.01.2023 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01.01.2024 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432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Коммунальные услуги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01.07.2022 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01.07.2023 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01.07.2024 г.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432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Остальные расходы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5645" y="116631"/>
            <a:ext cx="8322635" cy="103736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Нурлатского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43870" y="115399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386438"/>
              </p:ext>
            </p:extLst>
          </p:nvPr>
        </p:nvGraphicFramePr>
        <p:xfrm>
          <a:off x="214282" y="1484787"/>
          <a:ext cx="8568952" cy="4906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654"/>
                <a:gridCol w="1467138"/>
                <a:gridCol w="1285884"/>
                <a:gridCol w="1282276"/>
              </a:tblGrid>
              <a:tr h="515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</a:t>
                      </a: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" algn="l"/>
                          <a:tab pos="291465" algn="ctr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Общегосударственные расходы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96 991,02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97 097,56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97 400,46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2 698,8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2 790,7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2 890,4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Правоохранительная деятельность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3 941,8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3 941,8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3 941,8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33 162,9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34 564,5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34 666,0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ЖКХ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15 575,04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16 059,67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16 572,17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2 070,0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2 070,0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2 070,0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978 429,6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981 911,6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986 765,5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149 437,0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150 050,5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150 688,6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Здравоохранение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913,8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940,3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967,0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62 650,0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64 606,7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66 707,0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Физкультура и спорт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80 620,5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81 182,3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81 766,3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Межбюджетные трансферты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(Дотации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СП и ГП)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12 873,96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12 048,0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11 839,82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1 439 364,42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1 447 263,63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1 456 275,05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19" y="332656"/>
            <a:ext cx="8781251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расходной части бюджета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урлатского муниципального района </a:t>
            </a:r>
            <a:b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579070373"/>
              </p:ext>
            </p:extLst>
          </p:nvPr>
        </p:nvGraphicFramePr>
        <p:xfrm>
          <a:off x="0" y="-2500354"/>
          <a:ext cx="3071802" cy="907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0100" y="6488668"/>
            <a:ext cx="12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6488668"/>
            <a:ext cx="12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6578" y="6488668"/>
            <a:ext cx="12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579070373"/>
              </p:ext>
            </p:extLst>
          </p:nvPr>
        </p:nvGraphicFramePr>
        <p:xfrm>
          <a:off x="3071802" y="-2357478"/>
          <a:ext cx="3071802" cy="900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579070373"/>
              </p:ext>
            </p:extLst>
          </p:nvPr>
        </p:nvGraphicFramePr>
        <p:xfrm>
          <a:off x="6072198" y="-2428916"/>
          <a:ext cx="3071802" cy="907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7345" y="908720"/>
            <a:ext cx="8305800" cy="3786214"/>
          </a:xfrm>
        </p:spPr>
        <p:txBody>
          <a:bodyPr>
            <a:noAutofit/>
          </a:bodyPr>
          <a:lstStyle/>
          <a:p>
            <a:r>
              <a:rPr lang="ru-RU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Нурлатского муниципального района на 2022 год и плановый период 2023-2024 гг.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731" y="4869160"/>
            <a:ext cx="4857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Адрес:</a:t>
            </a:r>
          </a:p>
          <a:p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Нурлат, ул. Г. Кариева, д.1 «А»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nurl.fbp@tatar.ru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148064" y="4836711"/>
            <a:ext cx="3779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Факс: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8(84345)2-48-60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Телефон: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8(84345)2-48-60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45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9305" y="836712"/>
            <a:ext cx="8248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Бюджет-форма образования и расходования денежных средств, предназначенных для финансового обеспечения задачи функций государства и местного самоуправления.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6872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2286393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068960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средства, за исключением средств, являющихся источниками финансирования дефицита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2728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52728" y="2298159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2728" y="3142938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источников финансирования дефицита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25459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06687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523512" y="2299685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6687" y="2301211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25459" y="3176681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6687" y="325066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над его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расходами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7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2174" y="1537766"/>
            <a:ext cx="2520280" cy="48690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2174" y="1556792"/>
            <a:ext cx="252028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2787" y="2387789"/>
            <a:ext cx="2500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Федеральные налоги и сборы; региональные налоги; местные налоги; налоги по специальным налоговым режимам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1556792"/>
            <a:ext cx="2664296" cy="48500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1556792"/>
            <a:ext cx="2592288" cy="48500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199008" y="1556791"/>
            <a:ext cx="266429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5" y="1537766"/>
            <a:ext cx="259228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436516"/>
            <a:ext cx="266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от использования и продажи муниципального имущества, платежи от предоставления государством различных видов услуг, штрафы, санкции за нарушение законодательства, платежи при пользовании природными ресурсами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4310" y="2410530"/>
            <a:ext cx="25861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(межбюджетные трансферты), организаций, граждан (кроме налоговых и неналоговых доходов)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764704"/>
            <a:ext cx="7244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средства, за исключением средств, являющихся источниками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2174" y="1688034"/>
            <a:ext cx="2520280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72865" y="1688034"/>
            <a:ext cx="252028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709" y="2519031"/>
            <a:ext cx="2500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Средства, предоставляемые без определения конкретной цели их использования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1688034"/>
            <a:ext cx="2664296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1688034"/>
            <a:ext cx="2592288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203848" y="1688034"/>
            <a:ext cx="266429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Субвенции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5" y="1688034"/>
            <a:ext cx="259228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Субсидии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519031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Средства, предоставляемые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финансирование «переданных» другим бюджетам полномочий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4310" y="2519031"/>
            <a:ext cx="2586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Средства, предоставляемые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условиях долевого финансирования расходов других бюджетов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764704"/>
            <a:ext cx="72443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трансферты-денежные средства, перечисляемые из одного бюджета  бюджетной системы Российской федерации другому.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0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43834" y="17144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71592"/>
              </p:ext>
            </p:extLst>
          </p:nvPr>
        </p:nvGraphicFramePr>
        <p:xfrm>
          <a:off x="179512" y="2132615"/>
          <a:ext cx="8712968" cy="315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088232"/>
                <a:gridCol w="2232248"/>
                <a:gridCol w="2016224"/>
              </a:tblGrid>
              <a:tr h="788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2022 год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2023год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2024 год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1 439 364,42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1 447 263,63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1 456 275,05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2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1 439 364,42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1 447 263,63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1 456 275,05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37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Дефицит(-)/ Профицит(+)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840290" y="142852"/>
            <a:ext cx="7589362" cy="1399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показатели бюджета Нурлатского муниципального района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332656"/>
            <a:ext cx="7143800" cy="4728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Нурлатского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4282" y="1214422"/>
          <a:ext cx="871543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652639"/>
              </p:ext>
            </p:extLst>
          </p:nvPr>
        </p:nvGraphicFramePr>
        <p:xfrm>
          <a:off x="142844" y="1268760"/>
          <a:ext cx="8858312" cy="508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1357322"/>
                <a:gridCol w="1357322"/>
                <a:gridCol w="1285884"/>
              </a:tblGrid>
              <a:tr h="62940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5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доходы 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физических лиц 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(100%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контингент)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378 825,9 (603 085,7)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405 323,8 (646 757,9)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433 731,2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(692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504)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совокупный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доход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(ЕСН, УСН, Патент)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29 163,5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30 056,5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30 982,5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30 900,0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32 300,0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32 400,0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66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добычу полезных ископаемых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Госпошлины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5 526,0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5 526,0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5 526,0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r>
                        <a:rPr lang="ru-RU" sz="22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налоговым доходам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444 486,4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473 278,3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502 712,7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429520" y="928670"/>
            <a:ext cx="1000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 smtClean="0"/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90" y="65627"/>
            <a:ext cx="7762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Налоговые доходы бюджета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Нурлатского муниципального района на 2022 -2024 гг.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760568"/>
              </p:ext>
            </p:extLst>
          </p:nvPr>
        </p:nvGraphicFramePr>
        <p:xfrm>
          <a:off x="142844" y="1268760"/>
          <a:ext cx="8803717" cy="516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104"/>
                <a:gridCol w="1252315"/>
                <a:gridCol w="1197447"/>
                <a:gridCol w="1159851"/>
              </a:tblGrid>
              <a:tr h="42252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0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1 602,0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1 602,0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1 602,0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0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13 139,0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13 139,0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13 139,0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0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от сдачи в аренду имущество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728,0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728,0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728,0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5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использования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имущества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Штрафные санкции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2 044,0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2 044,0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2 044,0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реализации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имущества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0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продажи земельных участков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2 395,0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2 395,0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2 395,0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8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r>
                        <a:rPr lang="ru-RU" sz="22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по неналоговым доходам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21 558,0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21 558,0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21 558,0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429520" y="928670"/>
            <a:ext cx="1000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 smtClean="0"/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90" y="65627"/>
            <a:ext cx="7762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Неналоговые доходы бюджета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Нурлатского муниципального района на 2022 -2024 гг.</a:t>
            </a:r>
            <a:endParaRPr lang="ru-RU" sz="2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760568"/>
              </p:ext>
            </p:extLst>
          </p:nvPr>
        </p:nvGraphicFramePr>
        <p:xfrm>
          <a:off x="285720" y="1643050"/>
          <a:ext cx="8643999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1428760"/>
                <a:gridCol w="1500198"/>
                <a:gridCol w="142876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30 024,8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8 658,2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581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468 403,43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469 112,23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471 575,53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581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388 449,7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384 253,2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365 172,9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7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86 442,09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90 403,7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95 255,92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б</a:t>
                      </a: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езвозмездных перечислений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973 320,02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952 427,33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932 004,35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86710" y="1285860"/>
            <a:ext cx="1000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 smtClean="0"/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90" y="65627"/>
            <a:ext cx="77623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бюджет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Нурлатского муниципального района </a:t>
            </a:r>
          </a:p>
          <a:p>
            <a:pPr algn="ctr"/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1385</Words>
  <Application>Microsoft Office PowerPoint</Application>
  <PresentationFormat>Экран (4:3)</PresentationFormat>
  <Paragraphs>403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Проект бюджета Нурлатского муниципального района на 2022 год и плановый период 2023-2024 гг.</vt:lpstr>
      <vt:lpstr>Основные понятия</vt:lpstr>
      <vt:lpstr>Доходы</vt:lpstr>
      <vt:lpstr>Межбюджетные трансферты</vt:lpstr>
      <vt:lpstr>Основные показатели бюджета Нурлатского муниципального района на 2022 -2024 гг.</vt:lpstr>
      <vt:lpstr>Доходная часть бюджета Нурлатского муниципального района на 2022 -2024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Структура доходной части бюджета  Нурлатского муниципального района  </vt:lpstr>
      <vt:lpstr>Презентация PowerPoint</vt:lpstr>
      <vt:lpstr>Расходная часть бюджета Нурлатского муниципального района на 2022 -2024 гг.</vt:lpstr>
      <vt:lpstr>Структура расходной части бюджета  Нурлатского муниципального района  </vt:lpstr>
      <vt:lpstr>Проект бюджета Нурлатского муниципального района на 2022 год и плановый период 2023-2024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ЗАДОЛЖЕННОСТЬ ПО НАЛОГАМ, ПЛАТЕЖИ ГЖФ</dc:title>
  <dc:creator>Разиня Хисамутдинова</dc:creator>
  <cp:lastModifiedBy>nurl-11-fo</cp:lastModifiedBy>
  <cp:revision>257</cp:revision>
  <dcterms:created xsi:type="dcterms:W3CDTF">2021-03-04T11:21:47Z</dcterms:created>
  <dcterms:modified xsi:type="dcterms:W3CDTF">2022-03-01T10:54:16Z</dcterms:modified>
</cp:coreProperties>
</file>