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5"/>
  </p:handoutMasterIdLst>
  <p:sldIdLst>
    <p:sldId id="273" r:id="rId2"/>
    <p:sldId id="291" r:id="rId3"/>
    <p:sldId id="292" r:id="rId4"/>
    <p:sldId id="293" r:id="rId5"/>
    <p:sldId id="271" r:id="rId6"/>
    <p:sldId id="264" r:id="rId7"/>
    <p:sldId id="266" r:id="rId8"/>
    <p:sldId id="281" r:id="rId9"/>
    <p:sldId id="283" r:id="rId10"/>
    <p:sldId id="289" r:id="rId11"/>
    <p:sldId id="268" r:id="rId12"/>
    <p:sldId id="270" r:id="rId13"/>
    <p:sldId id="290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2" autoAdjust="0"/>
    <p:restoredTop sz="94638" autoAdjust="0"/>
  </p:normalViewPr>
  <p:slideViewPr>
    <p:cSldViewPr>
      <p:cViewPr varScale="1">
        <p:scale>
          <a:sx n="87" d="100"/>
          <a:sy n="87" d="100"/>
        </p:scale>
        <p:origin x="-16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29031708798061E-2"/>
          <c:y val="2.776013652343735E-2"/>
          <c:w val="0.72984300498563692"/>
          <c:h val="0.853592801520389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поступления, тыс. рублей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4571847007998223E-3"/>
                  <c:y val="-3.1658834732445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656-47BE-93CA-0D42D1DDD4DC}"/>
                </c:ext>
              </c:extLst>
            </c:dLbl>
            <c:dLbl>
              <c:idx val="1"/>
              <c:layout>
                <c:manualLayout>
                  <c:x val="1.4571847007998223E-3"/>
                  <c:y val="-2.4353141549699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656-47BE-93CA-0D42D1DDD4DC}"/>
                </c:ext>
              </c:extLst>
            </c:dLbl>
            <c:dLbl>
              <c:idx val="2"/>
              <c:layout>
                <c:manualLayout>
                  <c:x val="1.3114662307198398E-2"/>
                  <c:y val="-2.9223539753026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656-47BE-93CA-0D42D1DDD4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2496.3000000000002</c:v>
                </c:pt>
                <c:pt idx="1">
                  <c:v>1851.3</c:v>
                </c:pt>
                <c:pt idx="2">
                  <c:v>1903.4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656-47BE-93CA-0D42D1DDD4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собственные доходы, тыс. рублей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1.4571847007998219E-2"/>
                  <c:y val="8.0364542565312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656-47BE-93CA-0D42D1DDD4DC}"/>
                </c:ext>
              </c:extLst>
            </c:dLbl>
            <c:dLbl>
              <c:idx val="1"/>
              <c:layout>
                <c:manualLayout>
                  <c:x val="2.9143694015996446E-3"/>
                  <c:y val="0.107152979094430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656-47BE-93CA-0D42D1DDD4DC}"/>
                </c:ext>
              </c:extLst>
            </c:dLbl>
            <c:dLbl>
              <c:idx val="2"/>
              <c:layout>
                <c:manualLayout>
                  <c:x val="1.4571847007998219E-2"/>
                  <c:y val="0.121764748970944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656-47BE-93CA-0D42D1DDD4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</c:strCache>
            </c:strRef>
          </c:cat>
          <c:val>
            <c:numRef>
              <c:f>Лист1!$C$2:$C$4</c:f>
              <c:numCache>
                <c:formatCode>0</c:formatCode>
                <c:ptCount val="3"/>
                <c:pt idx="0">
                  <c:v>114651.8</c:v>
                </c:pt>
                <c:pt idx="1">
                  <c:v>119648.9</c:v>
                </c:pt>
                <c:pt idx="2">
                  <c:v>124649.4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656-47BE-93CA-0D42D1DDD4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всего, тыс. рублей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г.</c:v>
                </c:pt>
                <c:pt idx="1">
                  <c:v>2023 г.</c:v>
                </c:pt>
                <c:pt idx="2">
                  <c:v>2024 г.</c:v>
                </c:pt>
              </c:strCache>
            </c:strRef>
          </c:cat>
          <c:val>
            <c:numRef>
              <c:f>Лист1!$D$2:$D$4</c:f>
              <c:numCache>
                <c:formatCode>0</c:formatCode>
                <c:ptCount val="3"/>
                <c:pt idx="0">
                  <c:v>117148.1</c:v>
                </c:pt>
                <c:pt idx="1">
                  <c:v>121500.2</c:v>
                </c:pt>
                <c:pt idx="2">
                  <c:v>126552.79999999999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E656-47BE-93CA-0D42D1DDD4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95776"/>
        <c:axId val="37609856"/>
        <c:axId val="146269504"/>
      </c:bar3DChart>
      <c:catAx>
        <c:axId val="37595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609856"/>
        <c:crosses val="autoZero"/>
        <c:auto val="1"/>
        <c:lblAlgn val="ctr"/>
        <c:lblOffset val="100"/>
        <c:noMultiLvlLbl val="0"/>
      </c:catAx>
      <c:valAx>
        <c:axId val="37609856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37595776"/>
        <c:crosses val="autoZero"/>
        <c:crossBetween val="between"/>
      </c:valAx>
      <c:serAx>
        <c:axId val="146269504"/>
        <c:scaling>
          <c:orientation val="minMax"/>
        </c:scaling>
        <c:delete val="1"/>
        <c:axPos val="b"/>
        <c:majorTickMark val="out"/>
        <c:minorTickMark val="none"/>
        <c:tickLblPos val="nextTo"/>
        <c:crossAx val="37609856"/>
        <c:crosses val="autoZero"/>
      </c:serAx>
    </c:plotArea>
    <c:legend>
      <c:legendPos val="r"/>
      <c:layout>
        <c:manualLayout>
          <c:xMode val="edge"/>
          <c:yMode val="edge"/>
          <c:x val="0.74539575530128477"/>
          <c:y val="2.4170029527559051E-2"/>
          <c:w val="0.24578885095364134"/>
          <c:h val="0.95165994094488304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301656925471972E-3"/>
          <c:y val="0"/>
          <c:w val="0.98356682034250464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BE2-45F2-81BA-E6EDFE01304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BE2-45F2-81BA-E6EDFE013041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BE2-45F2-81BA-E6EDFE013041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BE2-45F2-81BA-E6EDFE013041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BE2-45F2-81BA-E6EDFE013041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BE2-45F2-81BA-E6EDFE013041}"/>
              </c:ext>
            </c:extLst>
          </c:dPt>
          <c:cat>
            <c:strRef>
              <c:f>Лист1!$A$2:$A$8</c:f>
              <c:strCache>
                <c:ptCount val="7"/>
                <c:pt idx="0">
                  <c:v>НДФЛ 49,8%</c:v>
                </c:pt>
                <c:pt idx="1">
                  <c:v>земельный налог с организаций 25,7%</c:v>
                </c:pt>
                <c:pt idx="2">
                  <c:v>налог на имущество физ. лиц 13,4%</c:v>
                </c:pt>
                <c:pt idx="3">
                  <c:v>земельный налог с физ. лиц 5,5%</c:v>
                </c:pt>
                <c:pt idx="4">
                  <c:v>доходы от использования имущества 3,6%</c:v>
                </c:pt>
                <c:pt idx="5">
                  <c:v>безвозмездные перечисления 1,5%</c:v>
                </c:pt>
                <c:pt idx="6">
                  <c:v>госпошлина 0,5%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49.8</c:v>
                </c:pt>
                <c:pt idx="1">
                  <c:v>25.7</c:v>
                </c:pt>
                <c:pt idx="2">
                  <c:v>13.4</c:v>
                </c:pt>
                <c:pt idx="3">
                  <c:v>5.5</c:v>
                </c:pt>
                <c:pt idx="4">
                  <c:v>3.6</c:v>
                </c:pt>
                <c:pt idx="5">
                  <c:v>1.5</c:v>
                </c:pt>
                <c:pt idx="6" formatCode="0.00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BE2-45F2-81BA-E6EDFE0130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477792567744699E-2"/>
          <c:y val="0.59803535433231159"/>
          <c:w val="0.95118946738055055"/>
          <c:h val="0.35659206480906508"/>
        </c:manualLayout>
      </c:layout>
      <c:overlay val="0"/>
      <c:txPr>
        <a:bodyPr/>
        <a:lstStyle/>
        <a:p>
          <a:pPr>
            <a:defRPr sz="13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433179657494541E-2"/>
          <c:y val="0"/>
          <c:w val="0.9835668203425043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6F1-4389-BAA8-795390F23FDA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6F1-4389-BAA8-795390F23FDA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6F1-4389-BAA8-795390F23FDA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F1-4389-BAA8-795390F23FDA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6F1-4389-BAA8-795390F23FDA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6F1-4389-BAA8-795390F23FDA}"/>
              </c:ext>
            </c:extLst>
          </c:dPt>
          <c:cat>
            <c:strRef>
              <c:f>Лист1!$A$2:$A$8</c:f>
              <c:strCache>
                <c:ptCount val="7"/>
                <c:pt idx="0">
                  <c:v>НДФЛ 51,2%</c:v>
                </c:pt>
                <c:pt idx="1">
                  <c:v>земельный налог с организаций 24,7%</c:v>
                </c:pt>
                <c:pt idx="2">
                  <c:v>налог на имущество физ. лиц 13,2%</c:v>
                </c:pt>
                <c:pt idx="3">
                  <c:v>земельный налог с физ. лиц 3,7%</c:v>
                </c:pt>
                <c:pt idx="4">
                  <c:v>доходы от использования имущества 3,7%</c:v>
                </c:pt>
                <c:pt idx="5">
                  <c:v>безвозмездные перечисления 1,5%</c:v>
                </c:pt>
                <c:pt idx="6">
                  <c:v>госпошлина 0,5%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51.2</c:v>
                </c:pt>
                <c:pt idx="1">
                  <c:v>24.7</c:v>
                </c:pt>
                <c:pt idx="2">
                  <c:v>13.2</c:v>
                </c:pt>
                <c:pt idx="3">
                  <c:v>5.2</c:v>
                </c:pt>
                <c:pt idx="4">
                  <c:v>3.7</c:v>
                </c:pt>
                <c:pt idx="5">
                  <c:v>1.5</c:v>
                </c:pt>
                <c:pt idx="6" formatCode="0.00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6F1-4389-BAA8-795390F23F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477792567744699E-2"/>
          <c:y val="0.60466361102254873"/>
          <c:w val="0.97720559976992127"/>
          <c:h val="0.35844677784709617"/>
        </c:manualLayout>
      </c:layout>
      <c:overlay val="0"/>
      <c:txPr>
        <a:bodyPr/>
        <a:lstStyle/>
        <a:p>
          <a:pPr>
            <a:defRPr sz="13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343810571124046E-3"/>
          <c:y val="0"/>
          <c:w val="0.98356682034250409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187-4EB7-BBCC-1CA676EB19A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87-4EB7-BBCC-1CA676EB19A9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187-4EB7-BBCC-1CA676EB19A9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87-4EB7-BBCC-1CA676EB19A9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187-4EB7-BBCC-1CA676EB19A9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87-4EB7-BBCC-1CA676EB19A9}"/>
              </c:ext>
            </c:extLst>
          </c:dPt>
          <c:cat>
            <c:strRef>
              <c:f>Лист1!$A$2:$A$8</c:f>
              <c:strCache>
                <c:ptCount val="7"/>
                <c:pt idx="0">
                  <c:v>НДФЛ 48,1%</c:v>
                </c:pt>
                <c:pt idx="1">
                  <c:v>земельный налог с организаций 26,7%</c:v>
                </c:pt>
                <c:pt idx="2">
                  <c:v>налог на имущество физ. лиц 13,5%</c:v>
                </c:pt>
                <c:pt idx="3">
                  <c:v>земельный налог с физ. лиц 5,7%</c:v>
                </c:pt>
                <c:pt idx="4">
                  <c:v>доходы от использования имущества 3,4%</c:v>
                </c:pt>
                <c:pt idx="5">
                  <c:v>безвозмездные перечисления 2,1%</c:v>
                </c:pt>
                <c:pt idx="6">
                  <c:v>госпошлина 0,5%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48.1</c:v>
                </c:pt>
                <c:pt idx="1">
                  <c:v>26.7</c:v>
                </c:pt>
                <c:pt idx="2">
                  <c:v>13.5</c:v>
                </c:pt>
                <c:pt idx="3">
                  <c:v>5.7</c:v>
                </c:pt>
                <c:pt idx="4">
                  <c:v>3.4</c:v>
                </c:pt>
                <c:pt idx="5">
                  <c:v>2.1</c:v>
                </c:pt>
                <c:pt idx="6" formatCode="0.00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187-4EB7-BBCC-1CA676EB19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58417939819849773"/>
          <c:w val="1"/>
          <c:h val="0.36990923574629081"/>
        </c:manualLayout>
      </c:layout>
      <c:overlay val="0"/>
      <c:txPr>
        <a:bodyPr/>
        <a:lstStyle/>
        <a:p>
          <a:pPr>
            <a:defRPr sz="13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453966108492714E-4"/>
          <c:y val="0"/>
          <c:w val="0.99946562099332659"/>
          <c:h val="0.999844747766022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6D5-49E5-B055-FF615213170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6D5-49E5-B055-FF6152131709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6D5-49E5-B055-FF6152131709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6D5-49E5-B055-FF6152131709}"/>
              </c:ext>
            </c:extLst>
          </c:dPt>
          <c:cat>
            <c:strRef>
              <c:f>Лист1!$A$2:$A$5</c:f>
              <c:strCache>
                <c:ptCount val="4"/>
                <c:pt idx="0">
                  <c:v>Культура (Межбюджетные трансферты в бюджет района)  42,4%</c:v>
                </c:pt>
                <c:pt idx="1">
                  <c:v>ЖКХ 30,2%</c:v>
                </c:pt>
                <c:pt idx="2">
                  <c:v>Национальная экономика 26,4%</c:v>
                </c:pt>
                <c:pt idx="3">
                  <c:v>Общегосударственные расходы 1,1%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42.4</c:v>
                </c:pt>
                <c:pt idx="1">
                  <c:v>30.2</c:v>
                </c:pt>
                <c:pt idx="2">
                  <c:v>26.4</c:v>
                </c:pt>
                <c:pt idx="3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6D5-49E5-B055-FF61521317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2364078153474735E-2"/>
          <c:y val="0.67684233987207965"/>
          <c:w val="0.9876358592622535"/>
          <c:h val="0.26270908298215312"/>
        </c:manualLayout>
      </c:layout>
      <c:overlay val="1"/>
      <c:spPr>
        <a:ln>
          <a:noFill/>
        </a:ln>
      </c:spPr>
      <c:txPr>
        <a:bodyPr/>
        <a:lstStyle/>
        <a:p>
          <a:pPr>
            <a:defRPr sz="1200" b="1" i="0">
              <a:effectLst/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453966108492714E-4"/>
          <c:y val="0"/>
          <c:w val="0.99946562099332659"/>
          <c:h val="0.999844747766022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5D6-4AC2-93E7-A149D3A67F6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5D6-4AC2-93E7-A149D3A67F6F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5D6-4AC2-93E7-A149D3A67F6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5D6-4AC2-93E7-A149D3A67F6F}"/>
              </c:ext>
            </c:extLst>
          </c:dPt>
          <c:cat>
            <c:strRef>
              <c:f>Лист1!$A$2:$A$5</c:f>
              <c:strCache>
                <c:ptCount val="4"/>
                <c:pt idx="0">
                  <c:v>Культура (Межбюджетные трансферты в бюджет района)  44,2%</c:v>
                </c:pt>
                <c:pt idx="1">
                  <c:v>ЖКХ 29,3%</c:v>
                </c:pt>
                <c:pt idx="2">
                  <c:v>Национальная экономика 25,4%</c:v>
                </c:pt>
                <c:pt idx="3">
                  <c:v>Общегосударственные расходы 1,0%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44.2</c:v>
                </c:pt>
                <c:pt idx="1">
                  <c:v>29.3</c:v>
                </c:pt>
                <c:pt idx="2">
                  <c:v>25.4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5D6-4AC2-93E7-A149D3A67F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8.4655492141704099E-3"/>
          <c:y val="0.66951292931666628"/>
          <c:w val="0.9876358592622535"/>
          <c:h val="0.26894323262594677"/>
        </c:manualLayout>
      </c:layout>
      <c:overlay val="1"/>
      <c:spPr>
        <a:ln>
          <a:noFill/>
        </a:ln>
      </c:spPr>
      <c:txPr>
        <a:bodyPr/>
        <a:lstStyle/>
        <a:p>
          <a:pPr>
            <a:defRPr sz="1200" b="1" i="0">
              <a:effectLst/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453966108492714E-4"/>
          <c:y val="0"/>
          <c:w val="0.99946562099332659"/>
          <c:h val="0.999844747766022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4CB-4C90-815C-472B89A800E0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4CB-4C90-815C-472B89A800E0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4CB-4C90-815C-472B89A800E0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4CB-4C90-815C-472B89A800E0}"/>
              </c:ext>
            </c:extLst>
          </c:dPt>
          <c:cat>
            <c:strRef>
              <c:f>Лист1!$A$2:$A$5</c:f>
              <c:strCache>
                <c:ptCount val="4"/>
                <c:pt idx="0">
                  <c:v>Культура (Межбюджетные трансферты в бюджет района)  46,3%</c:v>
                </c:pt>
                <c:pt idx="1">
                  <c:v>ЖКХ 28,3%</c:v>
                </c:pt>
                <c:pt idx="2">
                  <c:v>Национальная экономика 24,4%</c:v>
                </c:pt>
                <c:pt idx="3">
                  <c:v>Общегосударственные расходы 1,0%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46.3</c:v>
                </c:pt>
                <c:pt idx="1">
                  <c:v>28.3</c:v>
                </c:pt>
                <c:pt idx="2">
                  <c:v>24.4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4CB-4C90-815C-472B89A800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5.6836989608764791E-3"/>
          <c:y val="0.6710513405376205"/>
          <c:w val="0.9876358592622535"/>
          <c:h val="0.27048164384690032"/>
        </c:manualLayout>
      </c:layout>
      <c:overlay val="1"/>
      <c:spPr>
        <a:ln>
          <a:noFill/>
        </a:ln>
      </c:spPr>
      <c:txPr>
        <a:bodyPr/>
        <a:lstStyle/>
        <a:p>
          <a:pPr>
            <a:defRPr sz="1200" b="1" i="0">
              <a:effectLst/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0.35714</cdr:x>
      <cdr:y>0.95455</cdr:y>
    </cdr:from>
    <cdr:to>
      <cdr:x>0.64286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71570" y="9001188"/>
          <a:ext cx="857256" cy="428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2023 г.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0.41464</cdr:x>
      <cdr:y>0.95523</cdr:y>
    </cdr:from>
    <cdr:to>
      <cdr:x>0.70732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4446" y="9144064"/>
          <a:ext cx="857256" cy="428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2024 г.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0.32557</cdr:x>
      <cdr:y>0.95385</cdr:y>
    </cdr:from>
    <cdr:to>
      <cdr:x>0.58139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0100" y="8858312"/>
          <a:ext cx="785818" cy="428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2022 г.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0.69106</cdr:x>
      <cdr:y>0.92208</cdr:y>
    </cdr:from>
    <cdr:to>
      <cdr:x>0.9187</cdr:x>
      <cdr:y>0.97403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072230" y="5072098"/>
          <a:ext cx="200026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CEAAB-4447-4052-9CF5-187A0D9F04D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35BCE-0C15-41E4-9A9A-BA427C51A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777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gif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gif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305800" cy="3786214"/>
          </a:xfrm>
        </p:spPr>
        <p:txBody>
          <a:bodyPr>
            <a:noAutofit/>
          </a:bodyPr>
          <a:lstStyle/>
          <a:p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Бюджет города Нурлат Нурлатского муниципального района на 2022 год и плановый период 2023-2024 гг.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5720" y="285728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Индексы-дефляторы на 2022-2024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гг.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650522"/>
              </p:ext>
            </p:extLst>
          </p:nvPr>
        </p:nvGraphicFramePr>
        <p:xfrm>
          <a:off x="500034" y="1071546"/>
          <a:ext cx="8215369" cy="5268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859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16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2022г.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0013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 работников бюджетных и автономных учреждений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 01.01.2022г.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доведение до МРОТ</a:t>
                      </a: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 01.01.2023г.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доведение до МРОТ </a:t>
                      </a: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 01.01.2024г.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доведение до МРОТ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432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 работников в органах государственных и муниципальных учреждений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уровне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уровне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уровне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2432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Продукты питания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 01.01.2022 г.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4,0 %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 01.01.2023 г.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4,0 %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 01.01.2024 г.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4,0 %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2432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Коммунальные услуги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 01.07.2022 г.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4,0 %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 01.07.2023 г.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4,0 %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 01.07.2024 г.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4,0 %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2432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Остальные расходы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smtClean="0">
                          <a:latin typeface="Times New Roman" pitchFamily="18" charset="0"/>
                          <a:cs typeface="Times New Roman" pitchFamily="18" charset="0"/>
                        </a:rPr>
                        <a:t>на уровне</a:t>
                      </a:r>
                    </a:p>
                    <a:p>
                      <a:pPr algn="ctr"/>
                      <a:r>
                        <a:rPr lang="ru-RU" sz="1800" b="1" smtClean="0"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smtClean="0">
                          <a:latin typeface="Times New Roman" pitchFamily="18" charset="0"/>
                          <a:cs typeface="Times New Roman" pitchFamily="18" charset="0"/>
                        </a:rPr>
                        <a:t>на уровне</a:t>
                      </a:r>
                    </a:p>
                    <a:p>
                      <a:pPr algn="ctr"/>
                      <a:r>
                        <a:rPr lang="ru-RU" sz="1800" b="1" smtClean="0"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уровне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5645" y="116631"/>
            <a:ext cx="8322635" cy="103736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Расходная часть бюджета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города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Нурлат</a:t>
            </a:r>
            <a:r>
              <a:rPr lang="ru-RU" sz="2800" b="1" dirty="0" smtClean="0">
                <a:ln w="1905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 2022 -2024 гг.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43870" y="1153996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383048"/>
              </p:ext>
            </p:extLst>
          </p:nvPr>
        </p:nvGraphicFramePr>
        <p:xfrm>
          <a:off x="214282" y="1484785"/>
          <a:ext cx="8568952" cy="4320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6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671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822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11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625" algn="l"/>
                          <a:tab pos="291465" algn="ctr"/>
                        </a:tabLs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456" marR="224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22456" marR="224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22456" marR="224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8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Общегосударственные расходы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1 251,7</a:t>
                      </a:r>
                      <a:endParaRPr lang="ru-RU" sz="20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1 252,52</a:t>
                      </a:r>
                      <a:endParaRPr lang="ru-RU" sz="20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1 253,35</a:t>
                      </a:r>
                      <a:endParaRPr lang="ru-RU" sz="20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9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30 900,0</a:t>
                      </a:r>
                      <a:endParaRPr lang="ru-RU" sz="20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30 900,0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30 900,0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8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ЖКХ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35 371,32</a:t>
                      </a:r>
                      <a:endParaRPr lang="ru-RU" sz="20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590,43</a:t>
                      </a:r>
                      <a:endParaRPr lang="ru-RU" sz="20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35 813,93</a:t>
                      </a:r>
                      <a:endParaRPr lang="ru-RU" sz="20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18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Культура (м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ежбюджетные трансферты в доход района)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49 625,08</a:t>
                      </a:r>
                      <a:endParaRPr lang="ru-RU" sz="20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53 757,25</a:t>
                      </a:r>
                      <a:endParaRPr lang="ru-RU" sz="20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58 585,52</a:t>
                      </a:r>
                      <a:endParaRPr lang="ru-RU" sz="20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34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117 148,1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121 500,2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126 552,8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19" y="332656"/>
            <a:ext cx="8781251" cy="8640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расходной части бюджета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города Н</a:t>
            </a:r>
            <a:r>
              <a:rPr lang="ru-RU" sz="2800" b="1" dirty="0" smtClean="0">
                <a:ln w="1905"/>
                <a:latin typeface="Times New Roman" pitchFamily="18" charset="0"/>
                <a:cs typeface="Times New Roman" pitchFamily="18" charset="0"/>
              </a:rPr>
              <a:t>урлат на 2022-2024 гг.</a:t>
            </a:r>
            <a:endParaRPr lang="ru-RU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1762725330"/>
              </p:ext>
            </p:extLst>
          </p:nvPr>
        </p:nvGraphicFramePr>
        <p:xfrm>
          <a:off x="0" y="-1611560"/>
          <a:ext cx="3071802" cy="8183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00100" y="6488668"/>
            <a:ext cx="128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2022 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7620" y="6488668"/>
            <a:ext cx="128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2023 г.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6578" y="6488668"/>
            <a:ext cx="128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2024 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65020512"/>
              </p:ext>
            </p:extLst>
          </p:nvPr>
        </p:nvGraphicFramePr>
        <p:xfrm>
          <a:off x="3071802" y="-1611560"/>
          <a:ext cx="3000396" cy="8255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72618833"/>
              </p:ext>
            </p:extLst>
          </p:nvPr>
        </p:nvGraphicFramePr>
        <p:xfrm>
          <a:off x="6072198" y="-1611560"/>
          <a:ext cx="2960572" cy="8255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305800" cy="3438144"/>
          </a:xfrm>
        </p:spPr>
        <p:txBody>
          <a:bodyPr>
            <a:noAutofit/>
          </a:bodyPr>
          <a:lstStyle/>
          <a:p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Бюджет города Нурлат Нурлатского муниципального района на 2022 год и плановый период 2023-2024 гг.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6731" y="4869160"/>
            <a:ext cx="48573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Адрес:</a:t>
            </a:r>
          </a:p>
          <a:p>
            <a:r>
              <a:rPr lang="ru-RU" sz="24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Нурлат, ул. Г. Кариева, д.1 «А»</a:t>
            </a:r>
          </a:p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nurl.fbp@tatar.ru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8064" y="4836711"/>
            <a:ext cx="37790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Факс:</a:t>
            </a:r>
          </a:p>
          <a:p>
            <a:r>
              <a:rPr lang="ru-RU" sz="24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8(84345)2-48-60</a:t>
            </a:r>
          </a:p>
          <a:p>
            <a:r>
              <a:rPr lang="ru-RU" sz="24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Телефон:</a:t>
            </a:r>
          </a:p>
          <a:p>
            <a:r>
              <a:rPr lang="ru-RU" sz="24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8(84345)2-48-60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468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64807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9305" y="836712"/>
            <a:ext cx="8248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Бюджет-форма образования и расходования денежных средств, предназначенных для финансового обеспечения задачи функций государства и местного самоуправления.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276872"/>
            <a:ext cx="1656184" cy="37444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83568" y="2286393"/>
            <a:ext cx="165618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3068960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Поступающие в бюджет денежные средства, за исключением средств, являющихся источниками финансирования дефицита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2728" y="2286393"/>
            <a:ext cx="1656184" cy="37444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552728" y="2298159"/>
            <a:ext cx="165618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52728" y="3142938"/>
            <a:ext cx="1656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средства, за исключением источников финансирования дефицита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25459" y="2286393"/>
            <a:ext cx="1656184" cy="37444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506687" y="2286393"/>
            <a:ext cx="1656184" cy="37444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523512" y="2299685"/>
            <a:ext cx="165618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Дефицит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06687" y="2301211"/>
            <a:ext cx="165618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Профицит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25459" y="3176681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06687" y="3250660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Превышение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доходов бюджета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над его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расходами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02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64807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Доходы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62174" y="1537766"/>
            <a:ext cx="2520280" cy="48690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62174" y="1556792"/>
            <a:ext cx="2520280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Налоговые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2787" y="2387789"/>
            <a:ext cx="25004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Федеральные налоги и сборы; региональные налоги; местные налоги; налоги по специальным налоговым режимам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03848" y="1556792"/>
            <a:ext cx="2664296" cy="48500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228184" y="1556792"/>
            <a:ext cx="2592288" cy="48500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199008" y="1556791"/>
            <a:ext cx="2664296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Неналоговые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28185" y="1537766"/>
            <a:ext cx="2592288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03848" y="2436516"/>
            <a:ext cx="26642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Доходы от использования и продажи муниципального имущества, платежи от предоставления государством различных видов услуг, штрафы, санкции за нарушение законодательства, платежи при пользовании природными ресурсами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34310" y="2410530"/>
            <a:ext cx="25861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Поступления от других бюджетов (межбюджетные трансферты), организаций, граждан (кроме налоговых и неналоговых доходов)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068" y="764704"/>
            <a:ext cx="72443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Поступающие в бюджет денежные средства, за исключением средств, являющихся источниками финансирования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дефицита.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64807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62174" y="1688034"/>
            <a:ext cx="2520280" cy="471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72865" y="1688034"/>
            <a:ext cx="2520280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Дотации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2709" y="2519031"/>
            <a:ext cx="25004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Средства, предоставляемые без определения конкретной цели их использования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03848" y="1688034"/>
            <a:ext cx="2664296" cy="471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228184" y="1688034"/>
            <a:ext cx="2592288" cy="471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203848" y="1688034"/>
            <a:ext cx="2664296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Субвенции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28185" y="1688034"/>
            <a:ext cx="2592288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Субсидии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03848" y="2519031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Средства, предоставляемые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финансирование «переданных» другим бюджетам полномочий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34310" y="2519031"/>
            <a:ext cx="25861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Средства, предоставляемые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условиях долевого финансирования расходов других бюджетов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068" y="764704"/>
            <a:ext cx="72443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трансферты-денежные средства, перечисляемые из одного бюджета  бюджетной системы Российской федерации другому.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8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43834" y="17144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092540"/>
              </p:ext>
            </p:extLst>
          </p:nvPr>
        </p:nvGraphicFramePr>
        <p:xfrm>
          <a:off x="179512" y="2132615"/>
          <a:ext cx="8712968" cy="3152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88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i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2022 год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2023год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2024 год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8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117 148,1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121 500,2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126 552,8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25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117 148,1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121 500,2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126 552,8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37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Дефицит(-)/ Профицит(+)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8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Заголовок 3"/>
          <p:cNvSpPr>
            <a:spLocks noGrp="1"/>
          </p:cNvSpPr>
          <p:nvPr>
            <p:ph type="title"/>
          </p:nvPr>
        </p:nvSpPr>
        <p:spPr>
          <a:xfrm>
            <a:off x="840290" y="142852"/>
            <a:ext cx="7589362" cy="13991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показатели бюджета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города Нурлат </a:t>
            </a:r>
            <a:r>
              <a:rPr lang="ru-RU" sz="2800" b="1" dirty="0" smtClean="0">
                <a:ln w="1905"/>
                <a:latin typeface="Times New Roman" pitchFamily="18" charset="0"/>
                <a:cs typeface="Times New Roman" pitchFamily="18" charset="0"/>
              </a:rPr>
              <a:t>на 2022 -2024 гг.</a:t>
            </a:r>
            <a:endParaRPr lang="ru-RU" sz="28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2976" y="332656"/>
            <a:ext cx="7143800" cy="4728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Доходная часть бюджета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города Нурлат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 2022 -2024 гг.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1604" y="5572140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484197980"/>
              </p:ext>
            </p:extLst>
          </p:nvPr>
        </p:nvGraphicFramePr>
        <p:xfrm>
          <a:off x="214282" y="1214422"/>
          <a:ext cx="871543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71604" y="5572140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1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5764748"/>
              </p:ext>
            </p:extLst>
          </p:nvPr>
        </p:nvGraphicFramePr>
        <p:xfrm>
          <a:off x="251521" y="1412778"/>
          <a:ext cx="8749636" cy="4945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81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406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406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701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1596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г.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78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 на доходы 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физических лиц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56 345,0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60 458,1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64 750,6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9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совокупный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доход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(ЕСН)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618,8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618,8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618,8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35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имущество физических лиц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15 775,0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16 248,0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16 735,0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72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Земельный налог с организаций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31 274,0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31 274,0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31 274,0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16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Земельный налог с физических лиц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6 639,0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6 639,0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6 639,0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941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</a:t>
                      </a:r>
                      <a:r>
                        <a:rPr lang="ru-RU" sz="2200" b="1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налоговым доходам</a:t>
                      </a:r>
                      <a:endParaRPr lang="ru-RU" sz="22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110 651,8</a:t>
                      </a:r>
                      <a:endParaRPr lang="ru-RU" sz="22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115 237,9</a:t>
                      </a:r>
                      <a:endParaRPr lang="ru-RU" sz="22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120 017,4</a:t>
                      </a:r>
                      <a:endParaRPr lang="ru-RU" sz="22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429520" y="928670"/>
            <a:ext cx="1000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600" b="1" dirty="0" smtClean="0"/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0290" y="65627"/>
            <a:ext cx="77623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Налоговые доходы бюджета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города Нурлат </a:t>
            </a:r>
            <a:r>
              <a:rPr lang="ru-RU" sz="2800" b="1" dirty="0" smtClean="0">
                <a:ln w="1905"/>
                <a:latin typeface="Times New Roman" pitchFamily="18" charset="0"/>
                <a:cs typeface="Times New Roman" pitchFamily="18" charset="0"/>
              </a:rPr>
              <a:t>на 2022 -2024 гг.</a:t>
            </a:r>
            <a:endParaRPr lang="ru-RU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71604" y="5572140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1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3007993"/>
              </p:ext>
            </p:extLst>
          </p:nvPr>
        </p:nvGraphicFramePr>
        <p:xfrm>
          <a:off x="323528" y="1527846"/>
          <a:ext cx="8623033" cy="456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5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66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728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604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49026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г.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Доходы, получаемые в виде арендной платы за земельные участки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3 000,0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3 411,0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3 632,0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продажи земельных участков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1 000,0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1 000,0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1 000,0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r>
                        <a:rPr lang="ru-RU" sz="2200" b="1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по неналоговым доходам</a:t>
                      </a:r>
                      <a:endParaRPr lang="ru-RU" sz="22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4 000,0</a:t>
                      </a:r>
                      <a:endParaRPr lang="ru-RU" sz="22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4 411,0</a:t>
                      </a:r>
                      <a:endParaRPr lang="ru-RU" sz="22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4 632,0</a:t>
                      </a:r>
                      <a:endParaRPr lang="ru-RU" sz="22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8233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6323" marB="463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2 496,3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1 851,3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1 903,4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58537500"/>
                  </a:ext>
                </a:extLst>
              </a:tr>
              <a:tr h="682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 б</a:t>
                      </a:r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езвозмездных перечислений</a:t>
                      </a:r>
                      <a:endParaRPr lang="ru-RU" sz="22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2 496,3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1 851,3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1 903,4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63130886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429520" y="928670"/>
            <a:ext cx="1000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600" b="1" dirty="0" smtClean="0"/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0290" y="65627"/>
            <a:ext cx="77623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безвозмездные поступления 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города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Нурлат </a:t>
            </a:r>
            <a:r>
              <a:rPr lang="ru-RU" sz="2800" b="1" dirty="0" smtClean="0">
                <a:ln w="1905"/>
                <a:latin typeface="Times New Roman" pitchFamily="18" charset="0"/>
                <a:cs typeface="Times New Roman" pitchFamily="18" charset="0"/>
              </a:rPr>
              <a:t>на 2022 -2024 гг.</a:t>
            </a:r>
            <a:endParaRPr lang="ru-RU" sz="28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0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867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доходной части бюджета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города Н</a:t>
            </a:r>
            <a:r>
              <a:rPr lang="ru-RU" sz="2800" b="1" dirty="0" smtClean="0">
                <a:ln w="1905"/>
                <a:latin typeface="Times New Roman" pitchFamily="18" charset="0"/>
                <a:cs typeface="Times New Roman" pitchFamily="18" charset="0"/>
              </a:rPr>
              <a:t>урлат на 2022-2024 гг.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1779005332"/>
              </p:ext>
            </p:extLst>
          </p:nvPr>
        </p:nvGraphicFramePr>
        <p:xfrm>
          <a:off x="3143240" y="-2571792"/>
          <a:ext cx="3000396" cy="9429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012870197"/>
              </p:ext>
            </p:extLst>
          </p:nvPr>
        </p:nvGraphicFramePr>
        <p:xfrm>
          <a:off x="6215074" y="-2714668"/>
          <a:ext cx="2928926" cy="9572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167319358"/>
              </p:ext>
            </p:extLst>
          </p:nvPr>
        </p:nvGraphicFramePr>
        <p:xfrm>
          <a:off x="142844" y="-2571792"/>
          <a:ext cx="3000396" cy="9418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142852"/>
            <a:ext cx="857224" cy="928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3900" y="17148"/>
            <a:ext cx="1000100" cy="112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</TotalTime>
  <Words>668</Words>
  <Application>Microsoft Office PowerPoint</Application>
  <PresentationFormat>Экран (4:3)</PresentationFormat>
  <Paragraphs>192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Бюджет города Нурлат Нурлатского муниципального района на 2022 год и плановый период 2023-2024 гг.</vt:lpstr>
      <vt:lpstr>Основные понятия</vt:lpstr>
      <vt:lpstr>Доходы</vt:lpstr>
      <vt:lpstr>Межбюджетные трансферты</vt:lpstr>
      <vt:lpstr>Основные показатели бюджета  города Нурлат на 2022 -2024 гг.</vt:lpstr>
      <vt:lpstr>Доходная часть бюджета  города Нурлат на 2022 -2024 гг.</vt:lpstr>
      <vt:lpstr>Презентация PowerPoint</vt:lpstr>
      <vt:lpstr>Презентация PowerPoint</vt:lpstr>
      <vt:lpstr> Структура доходной части бюджета  города Нурлат на 2022-2024 гг.</vt:lpstr>
      <vt:lpstr>Презентация PowerPoint</vt:lpstr>
      <vt:lpstr>Расходная часть бюджета  города Нурлат на 2022 -2024 гг.</vt:lpstr>
      <vt:lpstr>Структура расходной части бюджета  города Нурлат на 2022-2024 гг.</vt:lpstr>
      <vt:lpstr>Бюджет города Нурлат Нурлатского муниципального района на 2022 год и плановый период 2023-2024 гг.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ЗАДОЛЖЕННОСТЬ ПО НАЛОГАМ, ПЛАТЕЖИ ГЖФ</dc:title>
  <dc:creator>Разиня Хисамутдинова</dc:creator>
  <cp:lastModifiedBy>nurl-11-fo</cp:lastModifiedBy>
  <cp:revision>274</cp:revision>
  <cp:lastPrinted>2021-11-18T18:54:44Z</cp:lastPrinted>
  <dcterms:created xsi:type="dcterms:W3CDTF">2021-03-04T11:21:47Z</dcterms:created>
  <dcterms:modified xsi:type="dcterms:W3CDTF">2022-03-01T11:03:23Z</dcterms:modified>
</cp:coreProperties>
</file>