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75" r:id="rId4"/>
    <p:sldId id="276" r:id="rId5"/>
    <p:sldId id="271" r:id="rId6"/>
    <p:sldId id="264" r:id="rId7"/>
    <p:sldId id="257" r:id="rId8"/>
    <p:sldId id="265" r:id="rId9"/>
    <p:sldId id="266" r:id="rId10"/>
    <p:sldId id="267" r:id="rId11"/>
    <p:sldId id="268" r:id="rId12"/>
    <p:sldId id="270" r:id="rId13"/>
    <p:sldId id="273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83531599915768E-3"/>
                  <c:y val="1.81817438112534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118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294144998947094E-3"/>
                  <c:y val="1.81817438112534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108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5882899978942E-3"/>
                  <c:y val="-2.85713117033982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018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доходов        (тыс.руб)</c:v>
                </c:pt>
                <c:pt idx="1">
                  <c:v>Собственные доходы (тыс.руб)</c:v>
                </c:pt>
                <c:pt idx="2">
                  <c:v>Безвозмездные перечисления        (тыс.руб)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118104.7</c:v>
                </c:pt>
                <c:pt idx="1">
                  <c:v>108086.9</c:v>
                </c:pt>
                <c:pt idx="2">
                  <c:v>10017.799999999999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94144998947094E-3"/>
                  <c:y val="-7.792175919108624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119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58828999789419E-2"/>
                  <c:y val="-2.597391973036208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109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5882899978942E-3"/>
                  <c:y val="1.29869598651810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938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доходов        (тыс.руб)</c:v>
                </c:pt>
                <c:pt idx="1">
                  <c:v>Собственные доходы (тыс.руб)</c:v>
                </c:pt>
                <c:pt idx="2">
                  <c:v>Безвозмездные перечисления        (тыс.руб)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119125.5</c:v>
                </c:pt>
                <c:pt idx="1">
                  <c:v>109187.3</c:v>
                </c:pt>
                <c:pt idx="2">
                  <c:v>9938.2000000000007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82976"/>
        <c:axId val="121984512"/>
      </c:barChart>
      <c:catAx>
        <c:axId val="121982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984512"/>
        <c:crosses val="autoZero"/>
        <c:auto val="1"/>
        <c:lblAlgn val="ctr"/>
        <c:lblOffset val="100"/>
        <c:noMultiLvlLbl val="0"/>
      </c:catAx>
      <c:valAx>
        <c:axId val="1219845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21982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3312494515432E-2"/>
          <c:y val="4.8639799006562845E-2"/>
          <c:w val="0.62413702567731644"/>
          <c:h val="0.923200317358058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cat>
            <c:strRef>
              <c:f>Лист1!$A$2:$A$10</c:f>
              <c:strCache>
                <c:ptCount val="9"/>
                <c:pt idx="0">
                  <c:v>НДФЛ 45,7%</c:v>
                </c:pt>
                <c:pt idx="1">
                  <c:v>земельный налог 29,4%</c:v>
                </c:pt>
                <c:pt idx="2">
                  <c:v>налог на имущество физ лиц 10,5%</c:v>
                </c:pt>
                <c:pt idx="3">
                  <c:v>безвозмездные перечисления 8,3%</c:v>
                </c:pt>
                <c:pt idx="4">
                  <c:v>доходы от использования имущества 4,0%</c:v>
                </c:pt>
                <c:pt idx="5">
                  <c:v>прочие неналоговые 1,1%</c:v>
                </c:pt>
                <c:pt idx="6">
                  <c:v>ЕСХН 0,8%</c:v>
                </c:pt>
                <c:pt idx="7">
                  <c:v>штрафы 0,1%</c:v>
                </c:pt>
                <c:pt idx="8">
                  <c:v>прочие налоговые 0,01%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45.7</c:v>
                </c:pt>
                <c:pt idx="1">
                  <c:v>29.4</c:v>
                </c:pt>
                <c:pt idx="2">
                  <c:v>10.5</c:v>
                </c:pt>
                <c:pt idx="3">
                  <c:v>8.3000000000000007</c:v>
                </c:pt>
                <c:pt idx="4">
                  <c:v>4</c:v>
                </c:pt>
                <c:pt idx="5">
                  <c:v>1.1000000000000001</c:v>
                </c:pt>
                <c:pt idx="6">
                  <c:v>0.8</c:v>
                </c:pt>
                <c:pt idx="7">
                  <c:v>0.1</c:v>
                </c:pt>
                <c:pt idx="8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953007850022624"/>
          <c:y val="0"/>
          <c:w val="0.36150639880241825"/>
          <c:h val="1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00206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МБТ в район 48,6%</c:v>
                </c:pt>
                <c:pt idx="1">
                  <c:v>ЖКХ 32,5%</c:v>
                </c:pt>
                <c:pt idx="2">
                  <c:v>Национальная экономика 17,1%</c:v>
                </c:pt>
                <c:pt idx="3">
                  <c:v>Общегосударственные вопросы  1,7%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48.6</c:v>
                </c:pt>
                <c:pt idx="1">
                  <c:v>32.5</c:v>
                </c:pt>
                <c:pt idx="2">
                  <c:v>17.100000000000001</c:v>
                </c:pt>
                <c:pt idx="3">
                  <c:v>1.7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63477799119006"/>
          <c:y val="1.3103624451084383E-2"/>
          <c:w val="0.34808992132407024"/>
          <c:h val="0.9482005654342500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0.66936</cdr:x>
      <cdr:y>0.78947</cdr:y>
    </cdr:from>
    <cdr:to>
      <cdr:x>0.97894</cdr:x>
      <cdr:y>0.94737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0" y="4320480"/>
          <a:ext cx="266429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Социальная политика 0,04%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000108"/>
            <a:ext cx="8229600" cy="40719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Проект об исполнении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города Нурлат Нурлатского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муниципального района Республики Татарстан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 2021 год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624736" cy="117853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по безвозмездным перечислениям в бюджет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6710" y="135729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640161"/>
              </p:ext>
            </p:extLst>
          </p:nvPr>
        </p:nvGraphicFramePr>
        <p:xfrm>
          <a:off x="357159" y="1857364"/>
          <a:ext cx="8643997" cy="3321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7"/>
                <a:gridCol w="1500198"/>
                <a:gridCol w="1571636"/>
                <a:gridCol w="192882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%исполнения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 плану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6 370,4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6 370,4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3 647,4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3 647,4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Возврат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</a:rPr>
                        <a:t> остатков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-79,6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3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Итого по безвозмездным перечислениям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10 017,8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9 938,2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169654"/>
            <a:ext cx="5472608" cy="8213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по расходам 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6710" y="100010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477183"/>
              </p:ext>
            </p:extLst>
          </p:nvPr>
        </p:nvGraphicFramePr>
        <p:xfrm>
          <a:off x="428596" y="1357298"/>
          <a:ext cx="8501122" cy="434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704"/>
                <a:gridCol w="1470022"/>
                <a:gridCol w="1428760"/>
                <a:gridCol w="1571636"/>
              </a:tblGrid>
              <a:tr h="1071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План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% исполнения от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2 260,5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2 186,9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22 301,5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22 265,4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ЖКХ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42 600,1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42 228,7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Межбюджетные трансферты передаваемые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</a:rPr>
                        <a:t> в бюджет района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63 103,8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</a:rPr>
                        <a:t> 103,8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49,0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49,0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130 314,9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129 833,8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10397"/>
            <a:ext cx="6480720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исполнения расходной части  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24660870"/>
              </p:ext>
            </p:extLst>
          </p:nvPr>
        </p:nvGraphicFramePr>
        <p:xfrm>
          <a:off x="323528" y="1052736"/>
          <a:ext cx="860619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6661" y="188641"/>
            <a:ext cx="8229600" cy="46480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Проект об исполнении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бюджета города Нурлат Нурлатского муниципального района Республики Татарстан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 2021 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31" y="4869160"/>
            <a:ext cx="4857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Нурлат, ул. Г. Кариева, д.1 «А»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nurl.fbp@tatar.ru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7997" y="4856296"/>
            <a:ext cx="3779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Факс: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83671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Бюджет-форма образования и расходования денежных средств, предназначенных для финансового обеспечения задачи функций государства и местного самоуправления.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2286393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068960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средств, являющихся источниками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2728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52728" y="2298159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2728" y="3142938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источников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5459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06687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523512" y="2299685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6687" y="2301211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25459" y="3176681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687" y="325066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над 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2272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59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2174" y="1537766"/>
            <a:ext cx="2520280" cy="4869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2174" y="1556792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787" y="2387789"/>
            <a:ext cx="2500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Федеральные налоги и сборы; региональные налоги; местные налоги; налоги по специальным налоговым режимам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556792"/>
            <a:ext cx="2664296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556792"/>
            <a:ext cx="2592288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199008" y="1556791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537766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436516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 продажи муниципального имущества, платежи от предоставления государством различных видов услуг, штрафы, санкции за нарушение законодательства, платежи при пользовании природными ресурсами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410530"/>
            <a:ext cx="25861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4157" y="764704"/>
            <a:ext cx="7760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исключением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являющихся источниками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2272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39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2174" y="1688034"/>
            <a:ext cx="2520280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2865" y="1688034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709" y="2519031"/>
            <a:ext cx="2500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без определения конкретной цели их использования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688034"/>
            <a:ext cx="2664296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688034"/>
            <a:ext cx="2592288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03848" y="1688034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688034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519031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финансирование «переданных» другим бюджетам полномочий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519031"/>
            <a:ext cx="2586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условиях долевого финансирования расходов других бюджетов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39" y="764704"/>
            <a:ext cx="65527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трансферты-денежные средства, перечисляемые из одного бюджета 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2272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54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264696" cy="108012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Нурлат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 2021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0892" y="1357298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75464"/>
              </p:ext>
            </p:extLst>
          </p:nvPr>
        </p:nvGraphicFramePr>
        <p:xfrm>
          <a:off x="1643042" y="1785926"/>
          <a:ext cx="6072230" cy="242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809"/>
                <a:gridCol w="1898421"/>
              </a:tblGrid>
              <a:tr h="832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119 125,5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3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129 833,8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Дефицит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-10 708,3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доходной части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690610445"/>
              </p:ext>
            </p:extLst>
          </p:nvPr>
        </p:nvGraphicFramePr>
        <p:xfrm>
          <a:off x="500034" y="1397000"/>
          <a:ext cx="82153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исполнения доходной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части 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142897018"/>
              </p:ext>
            </p:extLst>
          </p:nvPr>
        </p:nvGraphicFramePr>
        <p:xfrm>
          <a:off x="214282" y="1340768"/>
          <a:ext cx="850112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по налоговым доходам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400350"/>
              </p:ext>
            </p:extLst>
          </p:nvPr>
        </p:nvGraphicFramePr>
        <p:xfrm>
          <a:off x="285720" y="1643050"/>
          <a:ext cx="8572559" cy="411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258"/>
                <a:gridCol w="1453154"/>
                <a:gridCol w="1500198"/>
                <a:gridCol w="1785949"/>
              </a:tblGrid>
              <a:tr h="6965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 плану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доходы </a:t>
                      </a:r>
                      <a:r>
                        <a:rPr lang="ru-RU" sz="2000" b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физических 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54 455,0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54 467,6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196,9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936,5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476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3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11 697,0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12 556,3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игорный бизнес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10,5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38 327,5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34 967,6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по налоговым доходам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104 686,9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102 938,8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15272" y="128586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9265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по неналоговым доходам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города Нурлат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487426"/>
              </p:ext>
            </p:extLst>
          </p:nvPr>
        </p:nvGraphicFramePr>
        <p:xfrm>
          <a:off x="285719" y="1357299"/>
          <a:ext cx="8572561" cy="4913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3"/>
                <a:gridCol w="1357322"/>
                <a:gridCol w="1428760"/>
                <a:gridCol w="1571636"/>
              </a:tblGrid>
              <a:tr h="8572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 плану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2 400,0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3 306,9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8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Штрафные санкции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174,3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6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Доходы от реализации имущества, находящиеся в собственности муниципальных районов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1 424,9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5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Доходы от компенсации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</a:rPr>
                        <a:t> затрат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1 342,4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5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Times New Roman"/>
                        </a:rPr>
                        <a:t> по неналоговым доходам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3 400,0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6 248,4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72462" y="100010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2272"/>
            <a:ext cx="1378934" cy="936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9" y="210397"/>
            <a:ext cx="609291" cy="739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513</Words>
  <Application>Microsoft Office PowerPoint</Application>
  <PresentationFormat>Экран (4:3)</PresentationFormat>
  <Paragraphs>165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 об исполнении  бюджета города Нурлат Нурлатского муниципального района Республики Татарстан  за 2021 год</vt:lpstr>
      <vt:lpstr>Основные понятия</vt:lpstr>
      <vt:lpstr>Доходы</vt:lpstr>
      <vt:lpstr>Межбюджетные трансферты</vt:lpstr>
      <vt:lpstr>Основные показатели бюджета города Нурлат за 2021 год</vt:lpstr>
      <vt:lpstr>Исполнение доходной части бюджета города Нурлат</vt:lpstr>
      <vt:lpstr>Структура исполнения доходной  части бюджета города Нурлат</vt:lpstr>
      <vt:lpstr>Исполнение по налоговым доходам  бюджета города Нурлат</vt:lpstr>
      <vt:lpstr>Исполнение по неналоговым доходам  бюджета города Нурлат</vt:lpstr>
      <vt:lpstr>Исполнение по безвозмездным перечислениям в бюджет города Нурлат</vt:lpstr>
      <vt:lpstr>Исполнение по расходам бюджета города Нурлат</vt:lpstr>
      <vt:lpstr>Структура исполнения расходной части  бюджета города Нурлат</vt:lpstr>
      <vt:lpstr>Проект об исполнении  бюджета города Нурлат Нурлатского муниципального района Республики Татарстан  за 2021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ЗАДОЛЖЕННОСТЬ ПО НАЛОГАМ, ПЛАТЕЖИ ГЖФ</dc:title>
  <dc:creator>Разиня Хисамутдинова</dc:creator>
  <cp:lastModifiedBy>nurl-11-fo</cp:lastModifiedBy>
  <cp:revision>96</cp:revision>
  <dcterms:created xsi:type="dcterms:W3CDTF">2021-03-04T11:21:47Z</dcterms:created>
  <dcterms:modified xsi:type="dcterms:W3CDTF">2022-03-09T07:00:44Z</dcterms:modified>
</cp:coreProperties>
</file>