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300" r:id="rId3"/>
    <p:sldId id="301" r:id="rId4"/>
    <p:sldId id="302" r:id="rId5"/>
    <p:sldId id="307" r:id="rId6"/>
    <p:sldId id="308" r:id="rId7"/>
    <p:sldId id="309" r:id="rId8"/>
    <p:sldId id="289" r:id="rId9"/>
    <p:sldId id="297" r:id="rId10"/>
    <p:sldId id="257" r:id="rId11"/>
    <p:sldId id="258" r:id="rId12"/>
    <p:sldId id="259" r:id="rId13"/>
    <p:sldId id="260" r:id="rId14"/>
    <p:sldId id="261" r:id="rId15"/>
    <p:sldId id="262" r:id="rId16"/>
    <p:sldId id="263" r:id="rId17"/>
    <p:sldId id="264" r:id="rId18"/>
    <p:sldId id="292" r:id="rId19"/>
    <p:sldId id="293" r:id="rId20"/>
    <p:sldId id="294" r:id="rId21"/>
    <p:sldId id="295" r:id="rId22"/>
    <p:sldId id="296" r:id="rId23"/>
    <p:sldId id="265" r:id="rId24"/>
    <p:sldId id="291" r:id="rId25"/>
    <p:sldId id="271" r:id="rId26"/>
    <p:sldId id="272" r:id="rId27"/>
    <p:sldId id="273" r:id="rId28"/>
    <p:sldId id="274" r:id="rId29"/>
    <p:sldId id="275" r:id="rId30"/>
    <p:sldId id="276" r:id="rId31"/>
    <p:sldId id="277" r:id="rId32"/>
    <p:sldId id="278" r:id="rId33"/>
    <p:sldId id="279" r:id="rId34"/>
    <p:sldId id="306" r:id="rId35"/>
    <p:sldId id="282" r:id="rId36"/>
    <p:sldId id="298" r:id="rId37"/>
    <p:sldId id="304" r:id="rId38"/>
    <p:sldId id="303" r:id="rId39"/>
    <p:sldId id="299" r:id="rId40"/>
    <p:sldId id="30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577" autoAdjust="0"/>
  </p:normalViewPr>
  <p:slideViewPr>
    <p:cSldViewPr>
      <p:cViewPr varScale="1">
        <p:scale>
          <a:sx n="85" d="100"/>
          <a:sy n="85"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F164B-189F-4EB3-BD1F-DB9AEF268FD9}" type="datetimeFigureOut">
              <a:rPr lang="ru-RU" smtClean="0"/>
              <a:pPr/>
              <a:t>19.02.2019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07CC7-6CD0-4933-89A1-5E60816A040A}" type="slidenum">
              <a:rPr lang="ru-RU" smtClean="0"/>
              <a:pPr/>
              <a:t>‹#›</a:t>
            </a:fld>
            <a:endParaRPr lang="ru-RU"/>
          </a:p>
        </p:txBody>
      </p:sp>
    </p:spTree>
    <p:extLst>
      <p:ext uri="{BB962C8B-B14F-4D97-AF65-F5344CB8AC3E}">
        <p14:creationId xmlns:p14="http://schemas.microsoft.com/office/powerpoint/2010/main" val="338884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3907CC7-6CD0-4933-89A1-5E60816A040A}" type="slidenum">
              <a:rPr lang="ru-RU" smtClean="0"/>
              <a:pPr/>
              <a:t>36</a:t>
            </a:fld>
            <a:endParaRPr lang="ru-RU"/>
          </a:p>
        </p:txBody>
      </p:sp>
    </p:spTree>
    <p:extLst>
      <p:ext uri="{BB962C8B-B14F-4D97-AF65-F5344CB8AC3E}">
        <p14:creationId xmlns:p14="http://schemas.microsoft.com/office/powerpoint/2010/main" val="1453214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E91B46-24B4-470D-845E-C2B94B4F63C8}"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898F04-61D1-41F8-8438-487075E845FD}"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E35609F-A144-4186-A4A7-3F1A4280248D}"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D2ED94E-B00E-49D7-AE12-9FDD2197267A}"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74EBB1-7A85-4724-ADAD-78DE3194211C}" type="datetime1">
              <a:rPr lang="ru-RU" smtClean="0"/>
              <a:pPr/>
              <a:t>19.02.2019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CE0808-8B2B-45EE-8D7C-04392C541EB8}"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435518B-9FC2-459B-92CA-BAAA494F53F9}" type="datetime1">
              <a:rPr lang="ru-RU" smtClean="0"/>
              <a:pPr/>
              <a:t>19.02.2019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62877D-E78D-4BA3-BB22-5E95B6E5CCEC}" type="datetime1">
              <a:rPr lang="ru-RU" smtClean="0"/>
              <a:pPr/>
              <a:t>19.02.2019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51318D-0FB4-452F-A5BB-16A9A45C8F7E}" type="datetime1">
              <a:rPr lang="ru-RU" smtClean="0"/>
              <a:pPr/>
              <a:t>19.02.2019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5350ED-6A42-4833-B33D-B62C17845A98}"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345D5B-31E4-484B-858B-96501161BAFB}" type="datetime1">
              <a:rPr lang="ru-RU" smtClean="0"/>
              <a:pPr/>
              <a:t>19.02.2019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B0CF0-181C-4023-8DD5-0F30333B37BD}" type="datetime1">
              <a:rPr lang="ru-RU" smtClean="0"/>
              <a:pPr/>
              <a:t>19.02.2019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dlp.crpt.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oszdravnadzor.ru/marking/do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support@crpt.ru" TargetMode="External"/><Relationship Id="rId2" Type="http://schemas.openxmlformats.org/officeDocument/2006/relationships/hyperlink" Target="https://support.crpt.ru/"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dlp.crpt.r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1095;&#1077;&#1089;&#1090;&#1085;&#1099;&#1081;&#1079;&#1085;&#1072;&#1082;.&#1088;&#1092;/business/projects/21/#29"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oszdravnadzor.ru/marking/do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1095;&#1077;&#1089;&#1090;&#1085;&#1099;&#1081;&#1079;&#1085;&#1072;&#1082;.&#1088;&#1092;/business/projects/21/#2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markirovka.nalog.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fias.nalog.ru/" TargetMode="External"/><Relationship Id="rId3" Type="http://schemas.openxmlformats.org/officeDocument/2006/relationships/hyperlink" Target="http://www.cryptopro.ru/products/cades/plugin/" TargetMode="External"/><Relationship Id="rId7" Type="http://schemas.openxmlformats.org/officeDocument/2006/relationships/hyperlink" Target="https://minsvyaz.ru/ru/activity/govservices/2/" TargetMode="External"/><Relationship Id="rId2" Type="http://schemas.openxmlformats.org/officeDocument/2006/relationships/hyperlink" Target="https://www.microsoft.com/ru-ru/download/internet-explorer.aspx" TargetMode="External"/><Relationship Id="rId1" Type="http://schemas.openxmlformats.org/officeDocument/2006/relationships/slideLayout" Target="../slideLayouts/slideLayout2.xml"/><Relationship Id="rId6" Type="http://schemas.openxmlformats.org/officeDocument/2006/relationships/hyperlink" Target="https://www.cryptopro.ru/support/docs" TargetMode="External"/><Relationship Id="rId5" Type="http://schemas.openxmlformats.org/officeDocument/2006/relationships/hyperlink" Target="https://www.cryptopro.ru/downloads/howto?destination=node/148" TargetMode="External"/><Relationship Id="rId10" Type="http://schemas.openxmlformats.org/officeDocument/2006/relationships/hyperlink" Target="http://www.roszdravnadzor.ru/marking/answers" TargetMode="External"/><Relationship Id="rId4" Type="http://schemas.openxmlformats.org/officeDocument/2006/relationships/hyperlink" Target="http://cpdn.cryptopro.ru/default.asp?url=content/cades/plugin-installation.html" TargetMode="External"/><Relationship Id="rId9" Type="http://schemas.openxmlformats.org/officeDocument/2006/relationships/hyperlink" Target="http://www.roszdravnadzor.ru/mark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pi.mdlp.crpt.ru/static/minkomsvyaz.cer" TargetMode="External"/><Relationship Id="rId7" Type="http://schemas.openxmlformats.org/officeDocument/2006/relationships/hyperlink" Target="mailto:support@crpt.ru" TargetMode="External"/><Relationship Id="rId2" Type="http://schemas.openxmlformats.org/officeDocument/2006/relationships/hyperlink" Target="https://mdlp.crpt.ru/" TargetMode="External"/><Relationship Id="rId1" Type="http://schemas.openxmlformats.org/officeDocument/2006/relationships/slideLayout" Target="../slideLayouts/slideLayout2.xml"/><Relationship Id="rId6" Type="http://schemas.openxmlformats.org/officeDocument/2006/relationships/hyperlink" Target="https://support.crpt.ru/" TargetMode="External"/><Relationship Id="rId5" Type="http://schemas.openxmlformats.org/officeDocument/2006/relationships/hyperlink" Target="https://sb.mdlp.crpt.ru/" TargetMode="External"/><Relationship Id="rId4" Type="http://schemas.openxmlformats.org/officeDocument/2006/relationships/hyperlink" Target="http://api.mdlp.crpt.ru/static/cryptopro.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700808"/>
            <a:ext cx="9144000" cy="3014067"/>
          </a:xfrm>
        </p:spPr>
        <p:style>
          <a:lnRef idx="1">
            <a:schemeClr val="accent1"/>
          </a:lnRef>
          <a:fillRef idx="3">
            <a:schemeClr val="accent1"/>
          </a:fillRef>
          <a:effectRef idx="2">
            <a:schemeClr val="accent1"/>
          </a:effectRef>
          <a:fontRef idx="minor">
            <a:schemeClr val="lt1"/>
          </a:fontRef>
        </p:style>
        <p:txBody>
          <a:bodyPr>
            <a:normAutofit/>
          </a:bodyPr>
          <a:lstStyle/>
          <a:p>
            <a:r>
              <a:rPr lang="ru-RU" sz="2700" dirty="0" smtClean="0">
                <a:solidFill>
                  <a:schemeClr val="bg1"/>
                </a:solidFill>
              </a:rPr>
              <a:t>Министерство здравоохранения Республики Татарстан</a:t>
            </a:r>
            <a:r>
              <a:rPr lang="ru-RU" sz="2000" dirty="0" smtClean="0">
                <a:solidFill>
                  <a:schemeClr val="bg1"/>
                </a:solidFill>
              </a:rPr>
              <a:t/>
            </a:r>
            <a:br>
              <a:rPr lang="ru-RU" sz="2000" dirty="0" smtClean="0">
                <a:solidFill>
                  <a:schemeClr val="bg1"/>
                </a:solidFill>
              </a:rPr>
            </a:br>
            <a:r>
              <a:rPr lang="ru-RU" sz="2000" dirty="0" smtClean="0">
                <a:solidFill>
                  <a:schemeClr val="bg1"/>
                </a:solidFill>
              </a:rPr>
              <a:t>ГАУЗ «КЛИНИЧЕСКАЯ БОЛЬНИЦА № 2» </a:t>
            </a:r>
            <a:r>
              <a:rPr lang="ru-RU" sz="2000" dirty="0" err="1" smtClean="0">
                <a:solidFill>
                  <a:schemeClr val="bg1"/>
                </a:solidFill>
              </a:rPr>
              <a:t>г.КАЗАНИ</a:t>
            </a:r>
            <a:r>
              <a:rPr lang="ru-RU" sz="3200" dirty="0" smtClean="0">
                <a:solidFill>
                  <a:schemeClr val="bg1"/>
                </a:solidFill>
              </a:rPr>
              <a:t/>
            </a:r>
            <a:br>
              <a:rPr lang="ru-RU" sz="3200" dirty="0" smtClean="0">
                <a:solidFill>
                  <a:schemeClr val="bg1"/>
                </a:solidFill>
              </a:rPr>
            </a:br>
            <a:r>
              <a:rPr lang="ru-RU" sz="2000" dirty="0" smtClean="0">
                <a:solidFill>
                  <a:schemeClr val="bg1"/>
                </a:solidFill>
              </a:rPr>
              <a:t>ГУП</a:t>
            </a:r>
            <a:r>
              <a:rPr lang="en-US" sz="2000" dirty="0" smtClean="0">
                <a:solidFill>
                  <a:schemeClr val="bg1"/>
                </a:solidFill>
              </a:rPr>
              <a:t> </a:t>
            </a:r>
            <a:r>
              <a:rPr lang="ru-RU" sz="2000" dirty="0" smtClean="0">
                <a:solidFill>
                  <a:schemeClr val="bg1"/>
                </a:solidFill>
              </a:rPr>
              <a:t>"МЕДИЦИНСКАЯ </a:t>
            </a:r>
            <a:r>
              <a:rPr lang="ru-RU" sz="2000" dirty="0">
                <a:solidFill>
                  <a:schemeClr val="bg1"/>
                </a:solidFill>
              </a:rPr>
              <a:t>ТЕХНИКА И ФАРМАЦИЯ ТАТАРСТАНА</a:t>
            </a:r>
            <a:r>
              <a:rPr lang="ru-RU" sz="2000" dirty="0" smtClean="0">
                <a:solidFill>
                  <a:schemeClr val="bg1"/>
                </a:solidFill>
              </a:rPr>
              <a:t>"</a:t>
            </a:r>
            <a:r>
              <a:rPr lang="ru-RU" sz="3200" dirty="0" smtClean="0">
                <a:solidFill>
                  <a:schemeClr val="bg1"/>
                </a:solidFill>
              </a:rPr>
              <a:t/>
            </a:r>
            <a:br>
              <a:rPr lang="ru-RU" sz="3200" dirty="0" smtClean="0">
                <a:solidFill>
                  <a:schemeClr val="bg1"/>
                </a:solidFill>
              </a:rPr>
            </a:br>
            <a:endParaRPr lang="ru-RU" sz="8000" dirty="0">
              <a:solidFill>
                <a:srgbClr val="FFFF00"/>
              </a:solidFill>
            </a:endParaRPr>
          </a:p>
        </p:txBody>
      </p:sp>
      <p:sp>
        <p:nvSpPr>
          <p:cNvPr id="3" name="Подзаголовок 2"/>
          <p:cNvSpPr>
            <a:spLocks noGrp="1"/>
          </p:cNvSpPr>
          <p:nvPr>
            <p:ph type="subTitle" idx="1"/>
          </p:nvPr>
        </p:nvSpPr>
        <p:spPr>
          <a:xfrm>
            <a:off x="0" y="4725144"/>
            <a:ext cx="9144000" cy="1198984"/>
          </a:xfrm>
        </p:spPr>
        <p:style>
          <a:lnRef idx="1">
            <a:schemeClr val="accent5"/>
          </a:lnRef>
          <a:fillRef idx="3">
            <a:schemeClr val="accent5"/>
          </a:fillRef>
          <a:effectRef idx="2">
            <a:schemeClr val="accent5"/>
          </a:effectRef>
          <a:fontRef idx="minor">
            <a:schemeClr val="lt1"/>
          </a:fontRef>
        </p:style>
        <p:txBody>
          <a:bodyPr>
            <a:noAutofit/>
          </a:bodyPr>
          <a:lstStyle/>
          <a:p>
            <a:r>
              <a:rPr lang="ru-RU" sz="3600" dirty="0" smtClean="0">
                <a:solidFill>
                  <a:schemeClr val="bg1"/>
                </a:solidFill>
                <a:latin typeface="Times New Roman" pitchFamily="18" charset="0"/>
                <a:cs typeface="Times New Roman" pitchFamily="18" charset="0"/>
              </a:rPr>
              <a:t>Регистрация учреждения в ИС «Маркировка» (Мониторинг движения лекарственных средств)</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pPr algn="l"/>
            <a:r>
              <a:rPr lang="ru-RU" sz="2000" b="1" dirty="0" smtClean="0"/>
              <a:t>             </a:t>
            </a:r>
            <a:r>
              <a:rPr lang="ru-RU" sz="2400" b="1" dirty="0" smtClean="0"/>
              <a:t>Порядок регистрации в системе </a:t>
            </a:r>
            <a:r>
              <a:rPr lang="ru-RU" sz="2400" b="1" dirty="0"/>
              <a:t>ИС </a:t>
            </a:r>
            <a:r>
              <a:rPr lang="ru-RU" sz="2400" b="1" dirty="0" smtClean="0"/>
              <a:t>«Маркировка»</a:t>
            </a:r>
            <a:r>
              <a:rPr lang="ru-RU" sz="2000" dirty="0" smtClean="0"/>
              <a:t/>
            </a:r>
            <a:br>
              <a:rPr lang="ru-RU" sz="2000" dirty="0" smtClean="0"/>
            </a:br>
            <a:r>
              <a:rPr lang="ru-RU" sz="2000" dirty="0" smtClean="0"/>
              <a:t/>
            </a:r>
            <a:br>
              <a:rPr lang="ru-RU" sz="2000" dirty="0" smtClean="0"/>
            </a:br>
            <a:r>
              <a:rPr lang="ru-RU" sz="2000" dirty="0" smtClean="0"/>
              <a:t>Шаг 1. Используя браузер зайти на сайт: </a:t>
            </a:r>
            <a:r>
              <a:rPr lang="ru-RU" sz="2000" u="sng" dirty="0" err="1" smtClean="0">
                <a:hlinkClick r:id="rId2"/>
              </a:rPr>
              <a:t>http</a:t>
            </a:r>
            <a:r>
              <a:rPr lang="en-US" sz="2000" u="sng" dirty="0" smtClean="0">
                <a:hlinkClick r:id="rId2"/>
              </a:rPr>
              <a:t>s</a:t>
            </a:r>
            <a:r>
              <a:rPr lang="ru-RU" sz="2000" u="sng" dirty="0" smtClean="0">
                <a:hlinkClick r:id="rId2"/>
              </a:rPr>
              <a:t>://</a:t>
            </a:r>
            <a:r>
              <a:rPr lang="ru-RU" sz="2000" u="sng" dirty="0" err="1" smtClean="0">
                <a:hlinkClick r:id="rId2"/>
              </a:rPr>
              <a:t>mdlp</a:t>
            </a:r>
            <a:r>
              <a:rPr lang="ru-RU" sz="2000" u="sng" dirty="0" smtClean="0">
                <a:hlinkClick r:id="rId2"/>
              </a:rPr>
              <a:t>.</a:t>
            </a:r>
            <a:r>
              <a:rPr lang="en-US" sz="2000" u="sng" dirty="0" err="1" smtClean="0">
                <a:hlinkClick r:id="rId2"/>
              </a:rPr>
              <a:t>crpt</a:t>
            </a:r>
            <a:r>
              <a:rPr lang="ru-RU" sz="2000" u="sng" dirty="0" smtClean="0">
                <a:hlinkClick r:id="rId2"/>
              </a:rPr>
              <a:t>.</a:t>
            </a:r>
            <a:r>
              <a:rPr lang="ru-RU" sz="2000" u="sng" dirty="0" err="1" smtClean="0">
                <a:hlinkClick r:id="rId2"/>
              </a:rPr>
              <a:t>ru</a:t>
            </a:r>
            <a:r>
              <a:rPr lang="en-US" sz="2000" u="sng" dirty="0" smtClean="0"/>
              <a:t/>
            </a:r>
            <a:br>
              <a:rPr lang="en-US" sz="2000" u="sng" dirty="0" smtClean="0"/>
            </a:br>
            <a:r>
              <a:rPr lang="ru-RU" sz="2000" dirty="0" smtClean="0"/>
              <a:t>Шаг 2. Нажимаем кнопку «</a:t>
            </a:r>
            <a:r>
              <a:rPr lang="ru-RU" sz="2000" dirty="0" smtClean="0">
                <a:solidFill>
                  <a:schemeClr val="tx2">
                    <a:lumMod val="60000"/>
                    <a:lumOff val="40000"/>
                  </a:schemeClr>
                </a:solidFill>
              </a:rPr>
              <a:t>Зарегистрируйтесь</a:t>
            </a:r>
            <a:r>
              <a:rPr lang="ru-RU" sz="2000" dirty="0" smtClean="0"/>
              <a:t>»</a:t>
            </a:r>
            <a:endParaRPr lang="ru-RU" sz="2000" dirty="0"/>
          </a:p>
        </p:txBody>
      </p:sp>
      <p:pic>
        <p:nvPicPr>
          <p:cNvPr id="4" name="Содержимое 3" descr="1.png"/>
          <p:cNvPicPr>
            <a:picLocks noGrp="1" noChangeAspect="1"/>
          </p:cNvPicPr>
          <p:nvPr>
            <p:ph idx="1"/>
          </p:nvPr>
        </p:nvPicPr>
        <p:blipFill>
          <a:blip r:embed="rId3" cstate="print"/>
          <a:stretch>
            <a:fillRect/>
          </a:stretch>
        </p:blipFill>
        <p:spPr>
          <a:xfrm>
            <a:off x="899592" y="1916832"/>
            <a:ext cx="7469573" cy="4207136"/>
          </a:xfrm>
        </p:spPr>
      </p:pic>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Шаг 3. В выпадающем списке выбираем необходимое значение</a:t>
            </a:r>
            <a:endParaRPr lang="ru-RU" sz="2000" dirty="0"/>
          </a:p>
        </p:txBody>
      </p:sp>
      <p:pic>
        <p:nvPicPr>
          <p:cNvPr id="4" name="Содержимое 3" descr="2.png"/>
          <p:cNvPicPr>
            <a:picLocks noGrp="1" noChangeAspect="1"/>
          </p:cNvPicPr>
          <p:nvPr>
            <p:ph idx="1"/>
          </p:nvPr>
        </p:nvPicPr>
        <p:blipFill>
          <a:blip r:embed="rId2" cstate="print"/>
          <a:stretch>
            <a:fillRect/>
          </a:stretch>
        </p:blipFill>
        <p:spPr>
          <a:xfrm>
            <a:off x="457200" y="2031887"/>
            <a:ext cx="8229600" cy="3662589"/>
          </a:xfrm>
        </p:spPr>
      </p:pic>
      <p:sp>
        <p:nvSpPr>
          <p:cNvPr id="5" name="Номер слайда 4"/>
          <p:cNvSpPr>
            <a:spLocks noGrp="1"/>
          </p:cNvSpPr>
          <p:nvPr>
            <p:ph type="sldNum" sz="quarter" idx="12"/>
          </p:nvPr>
        </p:nvSpPr>
        <p:spPr/>
        <p:txBody>
          <a:bodyPr/>
          <a:lstStyle/>
          <a:p>
            <a:fld id="{725C68B6-61C2-468F-89AB-4B9F7531AA68}" type="slidenum">
              <a:rPr lang="ru-RU" smtClean="0"/>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0266"/>
          </a:xfrm>
        </p:spPr>
        <p:txBody>
          <a:bodyPr>
            <a:noAutofit/>
          </a:bodyPr>
          <a:lstStyle/>
          <a:p>
            <a:pPr algn="l"/>
            <a:r>
              <a:rPr lang="ru-RU" sz="1800" b="1" dirty="0" smtClean="0"/>
              <a:t>Шаг 4</a:t>
            </a:r>
            <a:r>
              <a:rPr lang="ru-RU" sz="1800" dirty="0" smtClean="0"/>
              <a:t>. При проверке системных требований вы увидите следующее окно, указывающее на недостающие программы в вашей системе для корректной работы. Нажав на указанные в этом же окне ссылки, вы можете скачать необходимое программное обеспечение и установить.</a:t>
            </a:r>
            <a:br>
              <a:rPr lang="ru-RU" sz="1800" dirty="0" smtClean="0"/>
            </a:br>
            <a:r>
              <a:rPr lang="ru-RU" sz="1800" dirty="0" smtClean="0"/>
              <a:t>	</a:t>
            </a:r>
            <a:r>
              <a:rPr lang="ru-RU" sz="1800" u="sng" dirty="0" smtClean="0"/>
              <a:t>Внимание! </a:t>
            </a:r>
            <a:r>
              <a:rPr lang="ru-RU" sz="1800" dirty="0" smtClean="0"/>
              <a:t>Пока не установлен и не включен </a:t>
            </a:r>
            <a:r>
              <a:rPr lang="ru-RU" sz="1800" dirty="0" err="1" smtClean="0"/>
              <a:t>плагин</a:t>
            </a:r>
            <a:r>
              <a:rPr lang="ru-RU" sz="1800" dirty="0" smtClean="0"/>
              <a:t> </a:t>
            </a:r>
            <a:r>
              <a:rPr lang="ru-RU" sz="1800" dirty="0" err="1" smtClean="0"/>
              <a:t>КриптоПро</a:t>
            </a:r>
            <a:r>
              <a:rPr lang="ru-RU" sz="1800" dirty="0" smtClean="0"/>
              <a:t> в браузере, проверка будет показывать, что у вас не установлен </a:t>
            </a:r>
            <a:r>
              <a:rPr lang="ru-RU" sz="1800" dirty="0" err="1" smtClean="0"/>
              <a:t>КриптоПро</a:t>
            </a:r>
            <a:r>
              <a:rPr lang="ru-RU" sz="1800" dirty="0" smtClean="0"/>
              <a:t> даже если это не так! После установки </a:t>
            </a:r>
            <a:r>
              <a:rPr lang="ru-RU" sz="1800" dirty="0" err="1" smtClean="0"/>
              <a:t>плагина</a:t>
            </a:r>
            <a:r>
              <a:rPr lang="ru-RU" sz="1800" dirty="0" smtClean="0"/>
              <a:t> в браузер перезапустите браузер и убедитесь, что он включён в настройках браузера.</a:t>
            </a:r>
            <a:endParaRPr lang="ru-RU" sz="1800" dirty="0"/>
          </a:p>
        </p:txBody>
      </p:sp>
      <p:pic>
        <p:nvPicPr>
          <p:cNvPr id="4" name="Содержимое 3" descr="3.png"/>
          <p:cNvPicPr>
            <a:picLocks noGrp="1" noChangeAspect="1"/>
          </p:cNvPicPr>
          <p:nvPr>
            <p:ph idx="1"/>
          </p:nvPr>
        </p:nvPicPr>
        <p:blipFill>
          <a:blip r:embed="rId2" cstate="print"/>
          <a:stretch>
            <a:fillRect/>
          </a:stretch>
        </p:blipFill>
        <p:spPr>
          <a:xfrm>
            <a:off x="467544" y="2708920"/>
            <a:ext cx="8229600" cy="3588525"/>
          </a:xfrm>
        </p:spPr>
      </p:pic>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a:bodyPr>
          <a:lstStyle/>
          <a:p>
            <a:pPr algn="l"/>
            <a:r>
              <a:rPr lang="ru-RU" sz="1800" b="1" dirty="0" smtClean="0"/>
              <a:t>Шаг 5</a:t>
            </a:r>
            <a:r>
              <a:rPr lang="ru-RU" sz="1800" dirty="0" smtClean="0"/>
              <a:t>. Заполните поля. Поля, указанные красной звёздочкой, обязательны для заполнения.</a:t>
            </a:r>
            <a:br>
              <a:rPr lang="ru-RU" sz="1800" dirty="0" smtClean="0"/>
            </a:br>
            <a:r>
              <a:rPr lang="ru-RU" sz="1800" dirty="0" smtClean="0"/>
              <a:t>	В поле «Сертификат УКЭП» необходимо выбрать вашу электронно-цифровую подпись(ЭЦП) руководителя организации, заранее установленный в систему через </a:t>
            </a:r>
            <a:r>
              <a:rPr lang="ru-RU" sz="1800" dirty="0" err="1" smtClean="0"/>
              <a:t>КриптоПро</a:t>
            </a:r>
            <a:r>
              <a:rPr lang="ru-RU" sz="1800" dirty="0" smtClean="0"/>
              <a:t>. Многие поля заполняются автоматически при успешном выборе ЭЦП.</a:t>
            </a:r>
            <a:endParaRPr lang="ru-RU" sz="1800" dirty="0"/>
          </a:p>
        </p:txBody>
      </p:sp>
      <p:pic>
        <p:nvPicPr>
          <p:cNvPr id="6" name="Содержимое 5" descr="4.png"/>
          <p:cNvPicPr>
            <a:picLocks noGrp="1" noChangeAspect="1"/>
          </p:cNvPicPr>
          <p:nvPr>
            <p:ph idx="1"/>
          </p:nvPr>
        </p:nvPicPr>
        <p:blipFill rotWithShape="1">
          <a:blip r:embed="rId2" cstate="print"/>
          <a:srcRect b="18894"/>
          <a:stretch/>
        </p:blipFill>
        <p:spPr>
          <a:xfrm>
            <a:off x="1115616" y="2204864"/>
            <a:ext cx="7200800" cy="4104456"/>
          </a:xfrm>
        </p:spPr>
      </p:pic>
      <p:sp>
        <p:nvSpPr>
          <p:cNvPr id="7" name="Номер слайда 6"/>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r>
              <a:rPr lang="ru-RU" sz="1800" dirty="0" smtClean="0"/>
              <a:t>При попытке заполнить поле «Сертификат УКЭП» может появиться окно для подтверждения ваших действий. В окне разрешить действия, нажатием кнопки «Да»</a:t>
            </a:r>
            <a:endParaRPr lang="ru-RU" sz="1800" dirty="0"/>
          </a:p>
        </p:txBody>
      </p:sp>
      <p:pic>
        <p:nvPicPr>
          <p:cNvPr id="6" name="Содержимое 5" descr="5.png"/>
          <p:cNvPicPr>
            <a:picLocks noGrp="1" noChangeAspect="1"/>
          </p:cNvPicPr>
          <p:nvPr>
            <p:ph idx="1"/>
          </p:nvPr>
        </p:nvPicPr>
        <p:blipFill rotWithShape="1">
          <a:blip r:embed="rId2" cstate="print"/>
          <a:srcRect b="17268"/>
          <a:stretch/>
        </p:blipFill>
        <p:spPr>
          <a:xfrm>
            <a:off x="827584" y="1700808"/>
            <a:ext cx="7776864" cy="4521662"/>
          </a:xfrm>
        </p:spPr>
      </p:pic>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43000"/>
          </a:xfrm>
        </p:spPr>
        <p:txBody>
          <a:bodyPr>
            <a:normAutofit/>
          </a:bodyPr>
          <a:lstStyle/>
          <a:p>
            <a:r>
              <a:rPr lang="ru-RU" sz="1800" dirty="0" smtClean="0"/>
              <a:t>Появится окно выбора сертификата. Выберите необходимый и нажмите кнопку «Выбрать сертификат» для подтверждения выбора.</a:t>
            </a:r>
            <a:endParaRPr lang="ru-RU" sz="18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15</a:t>
            </a:fld>
            <a:endParaRPr lang="ru-RU"/>
          </a:p>
        </p:txBody>
      </p:sp>
      <p:pic>
        <p:nvPicPr>
          <p:cNvPr id="8" name="Содержимое 7" descr="6.png"/>
          <p:cNvPicPr>
            <a:picLocks noGrp="1" noChangeAspect="1"/>
          </p:cNvPicPr>
          <p:nvPr>
            <p:ph idx="1"/>
          </p:nvPr>
        </p:nvPicPr>
        <p:blipFill rotWithShape="1">
          <a:blip r:embed="rId2" cstate="print"/>
          <a:srcRect b="18227"/>
          <a:stretch/>
        </p:blipFill>
        <p:spPr>
          <a:xfrm>
            <a:off x="765739" y="1370910"/>
            <a:ext cx="7612522" cy="437479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78880"/>
          </a:xfrm>
        </p:spPr>
        <p:txBody>
          <a:bodyPr>
            <a:normAutofit/>
          </a:bodyPr>
          <a:lstStyle/>
          <a:p>
            <a:r>
              <a:rPr lang="ru-RU" sz="1800" dirty="0" smtClean="0"/>
              <a:t>После выбора сертификата поля ФИО, </a:t>
            </a:r>
            <a:r>
              <a:rPr lang="ru-RU" sz="1800" dirty="0" err="1" smtClean="0"/>
              <a:t>эл.адрес</a:t>
            </a:r>
            <a:r>
              <a:rPr lang="ru-RU" sz="1800" dirty="0"/>
              <a:t> </a:t>
            </a:r>
            <a:r>
              <a:rPr lang="ru-RU" sz="1800" dirty="0" smtClean="0"/>
              <a:t>и ИНН будут заполнены автоматически. Проверьте правильность введения </a:t>
            </a:r>
            <a:r>
              <a:rPr lang="ru-RU" sz="1800" dirty="0" err="1" smtClean="0"/>
              <a:t>эл.адреса</a:t>
            </a:r>
            <a:r>
              <a:rPr lang="ru-RU" sz="1800" dirty="0" smtClean="0"/>
              <a:t> (</a:t>
            </a:r>
            <a:r>
              <a:rPr lang="en-US" sz="1800" dirty="0" smtClean="0"/>
              <a:t>e-mail</a:t>
            </a:r>
            <a:r>
              <a:rPr lang="ru-RU" sz="1800" dirty="0" smtClean="0"/>
              <a:t>)</a:t>
            </a:r>
            <a:r>
              <a:rPr lang="en-US" sz="1800" dirty="0" smtClean="0"/>
              <a:t> </a:t>
            </a:r>
            <a:r>
              <a:rPr lang="ru-RU" sz="1800" dirty="0" smtClean="0"/>
              <a:t>- убедитесь, что он верный и доступ к нему имеется! Туда будет поступать вся необходимая информация из </a:t>
            </a:r>
            <a:r>
              <a:rPr lang="ru-RU" sz="1800" dirty="0" err="1" smtClean="0"/>
              <a:t>тех.поддержки</a:t>
            </a:r>
            <a:r>
              <a:rPr lang="ru-RU" sz="1800" dirty="0" smtClean="0"/>
              <a:t> системы. При необходимости измените </a:t>
            </a:r>
            <a:r>
              <a:rPr lang="en-US" sz="1800" dirty="0" smtClean="0"/>
              <a:t>e-mail</a:t>
            </a:r>
            <a:r>
              <a:rPr lang="ru-RU" sz="1800" dirty="0" smtClean="0"/>
              <a:t>.</a:t>
            </a:r>
            <a:br>
              <a:rPr lang="ru-RU" sz="1800" dirty="0" smtClean="0"/>
            </a:br>
            <a:r>
              <a:rPr lang="ru-RU" sz="1800" dirty="0" smtClean="0"/>
              <a:t>Заполните поля «Контактный номер» и «Сведения о наличии лицензии».</a:t>
            </a:r>
            <a:br>
              <a:rPr lang="ru-RU" sz="1800" dirty="0" smtClean="0"/>
            </a:br>
            <a:r>
              <a:rPr lang="ru-RU" sz="1800" dirty="0" smtClean="0"/>
              <a:t>Нажмите кнопку «Зарегистрироваться».</a:t>
            </a:r>
            <a:endParaRPr lang="ru-RU" sz="18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16</a:t>
            </a:fld>
            <a:endParaRPr lang="ru-RU"/>
          </a:p>
        </p:txBody>
      </p:sp>
      <p:pic>
        <p:nvPicPr>
          <p:cNvPr id="8" name="Содержимое 7" descr="7.png"/>
          <p:cNvPicPr>
            <a:picLocks noGrp="1" noChangeAspect="1"/>
          </p:cNvPicPr>
          <p:nvPr>
            <p:ph idx="1"/>
          </p:nvPr>
        </p:nvPicPr>
        <p:blipFill rotWithShape="1">
          <a:blip r:embed="rId2" cstate="print"/>
          <a:srcRect b="18487"/>
          <a:stretch/>
        </p:blipFill>
        <p:spPr>
          <a:xfrm>
            <a:off x="971600" y="2060848"/>
            <a:ext cx="7416261" cy="424847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smtClean="0"/>
              <a:t>ЭЦП руководителя должен быть оформлен с ОГРН организации. В случае если ЭЦП неподходящий вы можете столкнуться со следующей ошибкой. Регистрация не будет выполнена.</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Содержимое 6" descr="8.png"/>
          <p:cNvPicPr>
            <a:picLocks noGrp="1" noChangeAspect="1"/>
          </p:cNvPicPr>
          <p:nvPr>
            <p:ph idx="1"/>
          </p:nvPr>
        </p:nvPicPr>
        <p:blipFill rotWithShape="1">
          <a:blip r:embed="rId2" cstate="print"/>
          <a:srcRect b="17801"/>
          <a:stretch/>
        </p:blipFill>
        <p:spPr>
          <a:xfrm>
            <a:off x="971600" y="1628800"/>
            <a:ext cx="7354352" cy="424847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Шаг 6. Заявку на регистрацию необходимо подписать тем же ключом руководителя и нажать кнопку «Подписать и отправить»</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647022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smtClean="0"/>
              <a:t>Для подтверждения доступа к ключу дать разрешение, нажав на кнопку «Да»</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00121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568952" cy="5976664"/>
          </a:xfrm>
        </p:spPr>
        <p:txBody>
          <a:bodyPr>
            <a:noAutofit/>
          </a:bodyPr>
          <a:lstStyle/>
          <a:p>
            <a:pPr algn="l"/>
            <a:r>
              <a:rPr lang="ru-RU" sz="1100" dirty="0"/>
              <a:t>Пунктом 5 Перечня поручений Президента Российской Федерации по итогам совещания с членами Правительства Российской Федерации от 04.02.2015 дано поручение  обеспечить разработку и поэтапное внедрение автоматизированной системы мониторинга движения лекарственных препаратов от производителя до конечного потребителя с использованием маркировки (кодификации) и идентификации упаковок лекарственных средств  в целях обеспечения эффективного контроля качества ЛС, находящихся в обращении, и борьбы с их фальсификацией.</a:t>
            </a:r>
            <a:r>
              <a:rPr lang="en-US" sz="1100" dirty="0"/>
              <a:t/>
            </a:r>
            <a:br>
              <a:rPr lang="en-US" sz="1100" dirty="0"/>
            </a:br>
            <a:r>
              <a:rPr lang="en-US" sz="1100" dirty="0"/>
              <a:t/>
            </a:r>
            <a:br>
              <a:rPr lang="en-US" sz="1100" dirty="0"/>
            </a:br>
            <a:r>
              <a:rPr lang="ru-RU" sz="1100" dirty="0" smtClean="0"/>
              <a:t>Нормативные </a:t>
            </a:r>
            <a:r>
              <a:rPr lang="ru-RU" sz="1100" dirty="0"/>
              <a:t>документы по проекту «Маркировка»</a:t>
            </a:r>
            <a:r>
              <a:rPr lang="en-US" sz="1100" dirty="0"/>
              <a:t>: </a:t>
            </a:r>
            <a:r>
              <a:rPr lang="en-US" sz="1100" dirty="0">
                <a:hlinkClick r:id="rId2"/>
              </a:rPr>
              <a:t>http://www.roszdravnadzor.ru/marking/doc</a:t>
            </a:r>
            <a:r>
              <a:rPr lang="en-US" sz="1100" dirty="0"/>
              <a:t> </a:t>
            </a:r>
            <a:r>
              <a:rPr lang="ru-RU" sz="1050" dirty="0"/>
              <a:t/>
            </a:r>
            <a:br>
              <a:rPr lang="ru-RU" sz="1050" dirty="0"/>
            </a:br>
            <a:r>
              <a:rPr lang="ru-RU" sz="1050" dirty="0"/>
              <a:t/>
            </a:r>
            <a:br>
              <a:rPr lang="ru-RU" sz="1050" dirty="0"/>
            </a:br>
            <a:r>
              <a:rPr lang="ru-RU" sz="1200" b="1" dirty="0"/>
              <a:t>Основные цели маркировки и мониторинга движения лекарственных препаратов</a:t>
            </a:r>
            <a:r>
              <a:rPr lang="en-US" sz="1200" b="1" dirty="0"/>
              <a:t>:</a:t>
            </a:r>
            <a:r>
              <a:rPr lang="en-US" sz="1050" b="1" dirty="0"/>
              <a:t/>
            </a:r>
            <a:br>
              <a:rPr lang="en-US" sz="1050" b="1" dirty="0"/>
            </a:br>
            <a:r>
              <a:rPr lang="ru-RU" sz="1050" dirty="0"/>
              <a:t/>
            </a:r>
            <a:br>
              <a:rPr lang="ru-RU" sz="1050" dirty="0"/>
            </a:br>
            <a:r>
              <a:rPr lang="ru-RU" sz="1050" b="1" dirty="0"/>
              <a:t>Для государства:</a:t>
            </a:r>
            <a:r>
              <a:rPr lang="ru-RU" sz="1050" dirty="0"/>
              <a:t/>
            </a:r>
            <a:br>
              <a:rPr lang="ru-RU" sz="1050" dirty="0"/>
            </a:br>
            <a:r>
              <a:rPr lang="ru-RU" sz="1050" dirty="0"/>
              <a:t>- профилактика поступления в оборот и одномоментное изъятие из оборота в автоматизированном режиме на всей территории Российской Федерации недоброкачественных, а также фальсифицированных и контрафактных лекарственных препаратов на любом из этапов их обращения от производителя до конечного потребителя;</a:t>
            </a:r>
            <a:br>
              <a:rPr lang="ru-RU" sz="1050" dirty="0"/>
            </a:br>
            <a:r>
              <a:rPr lang="ru-RU" sz="1050" dirty="0"/>
              <a:t>- профилактика неэффективных расходов и экономия бюджетных средств за счет невозможности реализации схем «повторного </a:t>
            </a:r>
            <a:r>
              <a:rPr lang="ru-RU" sz="1050" dirty="0" err="1"/>
              <a:t>вброса</a:t>
            </a:r>
            <a:r>
              <a:rPr lang="ru-RU" sz="1050" dirty="0"/>
              <a:t>» лекарственных препаратов, невозможности легальной реализации лекарственных препаратов, подлежащих предметно-количественному учету, а также не предназначенных для розничной продажи;</a:t>
            </a:r>
            <a:br>
              <a:rPr lang="ru-RU" sz="1050" dirty="0"/>
            </a:br>
            <a:r>
              <a:rPr lang="ru-RU" sz="1050" dirty="0"/>
              <a:t>- контроль адресности движения препаратов, закупаемых за счет бюджета, расходов на их приобретение; мониторинг ценообразования и предельных розничных цен на лекарственные препараты из списка ЖНВЛП;</a:t>
            </a:r>
            <a:br>
              <a:rPr lang="ru-RU" sz="1050" dirty="0"/>
            </a:br>
            <a:r>
              <a:rPr lang="ru-RU" sz="1050" dirty="0"/>
              <a:t>- оперативное планирование и управление запасами и резервами препаратов на всех уровнях, включая стратегический.</a:t>
            </a:r>
            <a:r>
              <a:rPr lang="en-US" sz="1050" dirty="0"/>
              <a:t/>
            </a:r>
            <a:br>
              <a:rPr lang="en-US" sz="1050" dirty="0"/>
            </a:br>
            <a:r>
              <a:rPr lang="ru-RU" sz="1050" dirty="0"/>
              <a:t/>
            </a:r>
            <a:br>
              <a:rPr lang="ru-RU" sz="1050" dirty="0"/>
            </a:br>
            <a:r>
              <a:rPr lang="ru-RU" sz="1050" b="1" dirty="0"/>
              <a:t>Для населения:</a:t>
            </a:r>
            <a:r>
              <a:rPr lang="ru-RU" sz="1050" dirty="0"/>
              <a:t/>
            </a:r>
            <a:br>
              <a:rPr lang="ru-RU" sz="1050" dirty="0"/>
            </a:br>
            <a:r>
              <a:rPr lang="ru-RU" sz="1050" dirty="0"/>
              <a:t>- возможность с помощью персонального мобильного устройства лично проверить легальность приобретаемого (получаемого) лекарственного препарата.</a:t>
            </a:r>
            <a:br>
              <a:rPr lang="ru-RU" sz="1050" dirty="0"/>
            </a:br>
            <a:r>
              <a:rPr lang="ru-RU" sz="1050" b="1" dirty="0"/>
              <a:t>Для бизнеса: </a:t>
            </a:r>
            <a:r>
              <a:rPr lang="ru-RU" sz="1050" dirty="0"/>
              <a:t/>
            </a:r>
            <a:br>
              <a:rPr lang="ru-RU" sz="1050" dirty="0"/>
            </a:br>
            <a:r>
              <a:rPr lang="ru-RU" sz="1050" dirty="0"/>
              <a:t>- снижение издержек за счет более эффективного управления логистикой; уменьшение упущенной выгоды, обусловленной контрафактной и фальсифицированной продукцией; соответствие требованиям для поставок продукции на международные рынки.</a:t>
            </a:r>
            <a:br>
              <a:rPr lang="ru-RU" sz="1050" dirty="0"/>
            </a:br>
            <a:r>
              <a:rPr lang="ru-RU" sz="1050" dirty="0"/>
              <a:t>Советом при Президенте Российской Федерации по стратегическому развитию и приоритетным проектам 13.07.2016 утвержден Перечень основных направлений стратегического развития Российской Федерации до 2018 г. и на период до 2025 г.</a:t>
            </a:r>
            <a:br>
              <a:rPr lang="ru-RU" sz="1050" dirty="0"/>
            </a:br>
            <a:r>
              <a:rPr lang="ru-RU" sz="1050" dirty="0"/>
              <a:t>В рамках реализации основного направления стратегического развития Российской Федерации «Здравоохранение» инициирован и 25 октября 2016 г. утвержден президиумом Совета при Президенте Российской Федерации по стратегическому развитию и приоритетным проектам паспорт приоритетного проекта «Внедрение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 Краткое наименование – «Лекарства. Качество и безопасность».</a:t>
            </a:r>
          </a:p>
        </p:txBody>
      </p:sp>
      <p:sp>
        <p:nvSpPr>
          <p:cNvPr id="4" name="Номер слайда 3"/>
          <p:cNvSpPr>
            <a:spLocks noGrp="1"/>
          </p:cNvSpPr>
          <p:nvPr>
            <p:ph type="sldNum" sz="quarter" idx="12"/>
          </p:nvPr>
        </p:nvSpPr>
        <p:spPr/>
        <p:txBody>
          <a:bodyPr/>
          <a:lstStyle/>
          <a:p>
            <a:fld id="{725C68B6-61C2-468F-89AB-4B9F7531AA68}" type="slidenum">
              <a:rPr lang="ru-RU" smtClean="0"/>
              <a:pPr/>
              <a:t>2</a:t>
            </a:fld>
            <a:endParaRPr lang="ru-RU"/>
          </a:p>
        </p:txBody>
      </p:sp>
      <p:sp>
        <p:nvSpPr>
          <p:cNvPr id="5" name="Заголовок 1"/>
          <p:cNvSpPr txBox="1">
            <a:spLocks/>
          </p:cNvSpPr>
          <p:nvPr/>
        </p:nvSpPr>
        <p:spPr>
          <a:xfrm>
            <a:off x="463193" y="116632"/>
            <a:ext cx="82296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200" b="1" dirty="0" smtClean="0"/>
              <a:t>Общая информация</a:t>
            </a:r>
            <a:endParaRPr lang="ru-RU" sz="2200" b="1" dirty="0"/>
          </a:p>
        </p:txBody>
      </p:sp>
    </p:spTree>
    <p:extLst>
      <p:ext uri="{BB962C8B-B14F-4D97-AF65-F5344CB8AC3E}">
        <p14:creationId xmlns:p14="http://schemas.microsoft.com/office/powerpoint/2010/main" val="37383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При необходимости ввести пароль на ЭЦП руководителя, нажать кнопку «ОК»</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20</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81544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ru-RU" sz="2200" dirty="0" smtClean="0"/>
              <a:t>Из-за перехода электронной подписи на новый алгоритм шифрования и несоответствия используемого ключа новым требованиям может возникнуть следующее информационное окно. Для продолжения операции нажмите кнопку «ОК»</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21</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999381"/>
            <a:ext cx="8046156" cy="4525963"/>
          </a:xfrm>
        </p:spPr>
      </p:pic>
    </p:spTree>
    <p:extLst>
      <p:ext uri="{BB962C8B-B14F-4D97-AF65-F5344CB8AC3E}">
        <p14:creationId xmlns:p14="http://schemas.microsoft.com/office/powerpoint/2010/main" val="3896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800200"/>
          </a:xfrm>
        </p:spPr>
        <p:txBody>
          <a:bodyPr>
            <a:normAutofit/>
          </a:bodyPr>
          <a:lstStyle/>
          <a:p>
            <a:r>
              <a:rPr lang="ru-RU" sz="2200" dirty="0" smtClean="0"/>
              <a:t>При успешном окончании процесса регистрации заявке будет присвоен идентификатор</a:t>
            </a:r>
            <a:r>
              <a:rPr lang="en-US" sz="2200" dirty="0" smtClean="0"/>
              <a:t> </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22</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72512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78880"/>
          </a:xfrm>
        </p:spPr>
        <p:txBody>
          <a:bodyPr>
            <a:normAutofit/>
          </a:bodyPr>
          <a:lstStyle/>
          <a:p>
            <a:r>
              <a:rPr lang="ru-RU" sz="2200" dirty="0" smtClean="0"/>
              <a:t>Обращения в </a:t>
            </a:r>
            <a:r>
              <a:rPr lang="ru-RU" sz="2200" dirty="0" err="1" smtClean="0"/>
              <a:t>тех.поддержку</a:t>
            </a:r>
            <a:r>
              <a:rPr lang="ru-RU" sz="2200" dirty="0" smtClean="0"/>
              <a:t> необходимо заводить на сайте </a:t>
            </a:r>
            <a:r>
              <a:rPr lang="ru-RU" sz="2200" dirty="0" err="1" smtClean="0"/>
              <a:t>тех.поддержки</a:t>
            </a:r>
            <a:r>
              <a:rPr lang="en-US" sz="2200" dirty="0" smtClean="0"/>
              <a:t>: </a:t>
            </a:r>
            <a:r>
              <a:rPr lang="en-US" sz="2200" dirty="0" smtClean="0">
                <a:hlinkClick r:id="rId2"/>
              </a:rPr>
              <a:t>https://support.crpt.ru</a:t>
            </a:r>
            <a:r>
              <a:rPr lang="ru-RU" sz="2200" dirty="0"/>
              <a:t> </a:t>
            </a:r>
            <a:r>
              <a:rPr lang="ru-RU" sz="2200" dirty="0" smtClean="0"/>
              <a:t/>
            </a:r>
            <a:br>
              <a:rPr lang="ru-RU" sz="2200" dirty="0" smtClean="0"/>
            </a:br>
            <a:r>
              <a:rPr lang="ru-RU" sz="2200" dirty="0" smtClean="0"/>
              <a:t>Для регистрации на сайте </a:t>
            </a:r>
            <a:r>
              <a:rPr lang="ru-RU" sz="2200" dirty="0" err="1" smtClean="0"/>
              <a:t>тех.поддержки</a:t>
            </a:r>
            <a:r>
              <a:rPr lang="ru-RU" sz="2200" dirty="0" smtClean="0"/>
              <a:t> или </a:t>
            </a:r>
            <a:r>
              <a:rPr lang="ru-RU" sz="2200" dirty="0"/>
              <a:t>возникновении проблем с регистрацией или авторизацией направьте письмо на </a:t>
            </a:r>
            <a:r>
              <a:rPr lang="ru-RU" sz="2200" dirty="0" err="1" smtClean="0"/>
              <a:t>эл.адрес</a:t>
            </a:r>
            <a:r>
              <a:rPr lang="ru-RU" sz="2200" dirty="0" smtClean="0"/>
              <a:t> </a:t>
            </a:r>
            <a:r>
              <a:rPr lang="ru-RU" sz="2200" dirty="0" err="1"/>
              <a:t>тех.поддержки</a:t>
            </a:r>
            <a:r>
              <a:rPr lang="ru-RU" sz="2200" dirty="0"/>
              <a:t> системы «Маркировка»</a:t>
            </a:r>
            <a:r>
              <a:rPr lang="en-US" sz="2200" dirty="0"/>
              <a:t>: </a:t>
            </a:r>
            <a:r>
              <a:rPr lang="en-US" sz="2200" dirty="0">
                <a:hlinkClick r:id="rId3"/>
              </a:rPr>
              <a:t>support@crpt.ru</a:t>
            </a:r>
            <a:endParaRPr lang="ru-RU" sz="2200" dirty="0"/>
          </a:p>
        </p:txBody>
      </p:sp>
      <p:pic>
        <p:nvPicPr>
          <p:cNvPr id="4" name="Содержимое 3" descr="9.png"/>
          <p:cNvPicPr>
            <a:picLocks noGrp="1" noChangeAspect="1"/>
          </p:cNvPicPr>
          <p:nvPr>
            <p:ph idx="1"/>
          </p:nvPr>
        </p:nvPicPr>
        <p:blipFill rotWithShape="1">
          <a:blip r:embed="rId4" cstate="print"/>
          <a:srcRect b="34397"/>
          <a:stretch/>
        </p:blipFill>
        <p:spPr>
          <a:xfrm>
            <a:off x="755576" y="2187475"/>
            <a:ext cx="7728520" cy="3900112"/>
          </a:xfrm>
          <a:ln>
            <a:solidFill>
              <a:schemeClr val="accent1"/>
            </a:solidFill>
          </a:ln>
        </p:spPr>
      </p:pic>
      <p:sp>
        <p:nvSpPr>
          <p:cNvPr id="5" name="Номер слайда 4"/>
          <p:cNvSpPr>
            <a:spLocks noGrp="1"/>
          </p:cNvSpPr>
          <p:nvPr>
            <p:ph type="sldNum" sz="quarter" idx="12"/>
          </p:nvPr>
        </p:nvSpPr>
        <p:spPr/>
        <p:txBody>
          <a:bodyPr/>
          <a:lstStyle/>
          <a:p>
            <a:fld id="{725C68B6-61C2-468F-89AB-4B9F7531AA68}"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400" dirty="0" smtClean="0"/>
              <a:t>Для входа в систему после регистрации, используя браузер, зайти на сайт: </a:t>
            </a:r>
            <a:r>
              <a:rPr lang="ru-RU" sz="2400" u="sng" dirty="0" err="1" smtClean="0">
                <a:hlinkClick r:id="rId2"/>
              </a:rPr>
              <a:t>http</a:t>
            </a:r>
            <a:r>
              <a:rPr lang="en-US" sz="2400" u="sng" dirty="0" smtClean="0">
                <a:hlinkClick r:id="rId2"/>
              </a:rPr>
              <a:t>s</a:t>
            </a:r>
            <a:r>
              <a:rPr lang="ru-RU" sz="2400" u="sng" dirty="0" smtClean="0">
                <a:hlinkClick r:id="rId2"/>
              </a:rPr>
              <a:t>://</a:t>
            </a:r>
            <a:r>
              <a:rPr lang="ru-RU" sz="2400" u="sng" dirty="0" err="1" smtClean="0">
                <a:hlinkClick r:id="rId2"/>
              </a:rPr>
              <a:t>mdlp</a:t>
            </a:r>
            <a:r>
              <a:rPr lang="ru-RU" sz="2400" u="sng" dirty="0" smtClean="0">
                <a:hlinkClick r:id="rId2"/>
              </a:rPr>
              <a:t>.</a:t>
            </a:r>
            <a:r>
              <a:rPr lang="en-US" sz="2400" u="sng" dirty="0" err="1" smtClean="0">
                <a:hlinkClick r:id="rId2"/>
              </a:rPr>
              <a:t>crpt</a:t>
            </a:r>
            <a:r>
              <a:rPr lang="ru-RU" sz="2400" u="sng" dirty="0" smtClean="0">
                <a:hlinkClick r:id="rId2"/>
              </a:rPr>
              <a:t>.</a:t>
            </a:r>
            <a:r>
              <a:rPr lang="ru-RU" sz="2400" u="sng" dirty="0" err="1" smtClean="0">
                <a:hlinkClick r:id="rId2"/>
              </a:rPr>
              <a:t>ru</a:t>
            </a:r>
            <a:endParaRPr lang="ru-RU" sz="2400" dirty="0"/>
          </a:p>
        </p:txBody>
      </p:sp>
      <p:pic>
        <p:nvPicPr>
          <p:cNvPr id="4" name="Содержимое 3" descr="1.png"/>
          <p:cNvPicPr>
            <a:picLocks noGrp="1" noChangeAspect="1"/>
          </p:cNvPicPr>
          <p:nvPr>
            <p:ph idx="1"/>
          </p:nvPr>
        </p:nvPicPr>
        <p:blipFill>
          <a:blip r:embed="rId3" cstate="print"/>
          <a:stretch>
            <a:fillRect/>
          </a:stretch>
        </p:blipFill>
        <p:spPr>
          <a:xfrm>
            <a:off x="554182" y="1600200"/>
            <a:ext cx="8035635" cy="4525963"/>
          </a:xfrm>
        </p:spPr>
      </p:pic>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dirty="0"/>
          </a:p>
        </p:txBody>
      </p:sp>
    </p:spTree>
    <p:extLst>
      <p:ext uri="{BB962C8B-B14F-4D97-AF65-F5344CB8AC3E}">
        <p14:creationId xmlns:p14="http://schemas.microsoft.com/office/powerpoint/2010/main" val="3292311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smtClean="0"/>
              <a:t>Нажать кнопку «Войти </a:t>
            </a:r>
            <a:r>
              <a:rPr lang="ru-RU" sz="2200" dirty="0"/>
              <a:t>через УКЭП»</a:t>
            </a:r>
          </a:p>
        </p:txBody>
      </p:sp>
      <p:pic>
        <p:nvPicPr>
          <p:cNvPr id="4" name="Содержимое 3" descr="15.png"/>
          <p:cNvPicPr>
            <a:picLocks noGrp="1" noChangeAspect="1"/>
          </p:cNvPicPr>
          <p:nvPr>
            <p:ph idx="1"/>
          </p:nvPr>
        </p:nvPicPr>
        <p:blipFill>
          <a:blip r:embed="rId2" cstate="print"/>
          <a:stretch>
            <a:fillRect/>
          </a:stretch>
        </p:blipFill>
        <p:spPr>
          <a:xfrm>
            <a:off x="548922" y="1484784"/>
            <a:ext cx="8046156" cy="4525963"/>
          </a:xfrm>
        </p:spPr>
      </p:pic>
      <p:sp>
        <p:nvSpPr>
          <p:cNvPr id="5" name="Номер слайда 4"/>
          <p:cNvSpPr>
            <a:spLocks noGrp="1"/>
          </p:cNvSpPr>
          <p:nvPr>
            <p:ph type="sldNum" sz="quarter" idx="12"/>
          </p:nvPr>
        </p:nvSpPr>
        <p:spPr/>
        <p:txBody>
          <a:bodyPr/>
          <a:lstStyle/>
          <a:p>
            <a:fld id="{725C68B6-61C2-468F-89AB-4B9F7531AA68}"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728192"/>
          </a:xfrm>
        </p:spPr>
        <p:txBody>
          <a:bodyPr>
            <a:normAutofit/>
          </a:bodyPr>
          <a:lstStyle/>
          <a:p>
            <a:r>
              <a:rPr lang="ru-RU" sz="2200" dirty="0"/>
              <a:t>Для подтверждения доступа к ключу дать разрешение, нажав на кнопку «Да»</a:t>
            </a:r>
          </a:p>
        </p:txBody>
      </p:sp>
      <p:pic>
        <p:nvPicPr>
          <p:cNvPr id="6" name="Содержимое 5" descr="16.png"/>
          <p:cNvPicPr>
            <a:picLocks noGrp="1" noChangeAspect="1"/>
          </p:cNvPicPr>
          <p:nvPr>
            <p:ph idx="1"/>
          </p:nvPr>
        </p:nvPicPr>
        <p:blipFill>
          <a:blip r:embed="rId2" cstate="print"/>
          <a:stretch>
            <a:fillRect/>
          </a:stretch>
        </p:blipFill>
        <p:spPr>
          <a:xfrm>
            <a:off x="548922" y="1830387"/>
            <a:ext cx="8046156" cy="4525963"/>
          </a:xfrm>
        </p:spPr>
      </p:pic>
      <p:sp>
        <p:nvSpPr>
          <p:cNvPr id="7" name="Номер слайда 6"/>
          <p:cNvSpPr>
            <a:spLocks noGrp="1"/>
          </p:cNvSpPr>
          <p:nvPr>
            <p:ph type="sldNum" sz="quarter" idx="12"/>
          </p:nvPr>
        </p:nvSpPr>
        <p:spPr/>
        <p:txBody>
          <a:bodyPr/>
          <a:lstStyle/>
          <a:p>
            <a:fld id="{725C68B6-61C2-468F-89AB-4B9F7531AA68}" type="slidenum">
              <a:rPr lang="ru-RU" smtClean="0"/>
              <a:pPr/>
              <a:t>26</a:t>
            </a:fld>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6764"/>
          </a:xfrm>
        </p:spPr>
        <p:txBody>
          <a:bodyPr>
            <a:normAutofit/>
          </a:bodyPr>
          <a:lstStyle/>
          <a:p>
            <a:r>
              <a:rPr lang="ru-RU" sz="2200" dirty="0"/>
              <a:t>Появится окно выбора сертификата. Выберите необходимый и нажмите кнопку «Выбрать сертификат» для подтверждения выбора.</a:t>
            </a:r>
          </a:p>
        </p:txBody>
      </p:sp>
      <p:sp>
        <p:nvSpPr>
          <p:cNvPr id="7" name="Номер слайда 6"/>
          <p:cNvSpPr>
            <a:spLocks noGrp="1"/>
          </p:cNvSpPr>
          <p:nvPr>
            <p:ph type="sldNum" sz="quarter" idx="12"/>
          </p:nvPr>
        </p:nvSpPr>
        <p:spPr/>
        <p:txBody>
          <a:bodyPr/>
          <a:lstStyle/>
          <a:p>
            <a:fld id="{725C68B6-61C2-468F-89AB-4B9F7531AA68}" type="slidenum">
              <a:rPr lang="ru-RU" smtClean="0"/>
              <a:pPr/>
              <a:t>27</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61466"/>
          </a:xfrm>
        </p:spPr>
        <p:txBody>
          <a:bodyPr>
            <a:normAutofit/>
          </a:bodyPr>
          <a:lstStyle/>
          <a:p>
            <a:r>
              <a:rPr lang="ru-RU" sz="2200" dirty="0" smtClean="0"/>
              <a:t>Раздел «Реестр товаров по </a:t>
            </a:r>
            <a:r>
              <a:rPr lang="en-US" sz="2200" dirty="0" smtClean="0"/>
              <a:t>SGTIN</a:t>
            </a:r>
            <a:r>
              <a:rPr lang="ru-RU" sz="2200" dirty="0" smtClean="0"/>
              <a:t>»</a:t>
            </a:r>
            <a:r>
              <a:rPr lang="en-US" sz="2200" dirty="0" smtClean="0"/>
              <a:t> </a:t>
            </a:r>
            <a:r>
              <a:rPr lang="ru-RU" sz="2200" dirty="0" smtClean="0"/>
              <a:t>в личном кабинете</a:t>
            </a:r>
            <a:r>
              <a:rPr lang="en-US" sz="2200" dirty="0" smtClean="0"/>
              <a:t>:</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28</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484784"/>
            <a:ext cx="8046156"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a:bodyPr>
          <a:lstStyle/>
          <a:p>
            <a:r>
              <a:rPr lang="ru-RU" sz="2200" dirty="0"/>
              <a:t>Раздел </a:t>
            </a:r>
            <a:r>
              <a:rPr lang="ru-RU" sz="2200" dirty="0" smtClean="0"/>
              <a:t>«Профиль», подраздел «Данные организации»</a:t>
            </a:r>
            <a:r>
              <a:rPr lang="en-US" sz="2200" dirty="0" smtClean="0"/>
              <a:t> </a:t>
            </a:r>
            <a:r>
              <a:rPr lang="ru-RU" sz="2200" dirty="0"/>
              <a:t>в личном </a:t>
            </a:r>
            <a:r>
              <a:rPr lang="ru-RU" sz="2200" dirty="0" smtClean="0"/>
              <a:t>кабинете. Убедитесь в правильности данных по вашей организации</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29</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3193" y="116632"/>
            <a:ext cx="8229600" cy="634082"/>
          </a:xfrm>
        </p:spPr>
        <p:txBody>
          <a:bodyPr>
            <a:normAutofit/>
          </a:bodyPr>
          <a:lstStyle/>
          <a:p>
            <a:r>
              <a:rPr lang="ru-RU" sz="2200" b="1" dirty="0" smtClean="0"/>
              <a:t>Общая информация</a:t>
            </a:r>
            <a:endParaRPr lang="ru-RU" sz="2200"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a:t>
            </a:fld>
            <a:endParaRPr lang="ru-RU" dirty="0"/>
          </a:p>
        </p:txBody>
      </p:sp>
      <p:sp>
        <p:nvSpPr>
          <p:cNvPr id="5" name="Заголовок 1"/>
          <p:cNvSpPr txBox="1">
            <a:spLocks/>
          </p:cNvSpPr>
          <p:nvPr/>
        </p:nvSpPr>
        <p:spPr>
          <a:xfrm>
            <a:off x="486439" y="750714"/>
            <a:ext cx="8229600" cy="5605636"/>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500" b="1" dirty="0"/>
              <a:t>Ключевые участники приоритетного проекта:</a:t>
            </a:r>
            <a:endParaRPr lang="ru-RU" sz="3500" dirty="0"/>
          </a:p>
          <a:p>
            <a:pPr algn="l"/>
            <a:r>
              <a:rPr lang="ru-RU" sz="3500" dirty="0"/>
              <a:t>Минздрав России, Росздравнадзор, ФНС, </a:t>
            </a:r>
            <a:r>
              <a:rPr lang="ru-RU" sz="3500" dirty="0" err="1"/>
              <a:t>Минпромторг</a:t>
            </a:r>
            <a:r>
              <a:rPr lang="ru-RU" sz="3500" dirty="0"/>
              <a:t> России, Минфин России, </a:t>
            </a:r>
            <a:r>
              <a:rPr lang="ru-RU" sz="3500" dirty="0" err="1"/>
              <a:t>Минкомсвязи</a:t>
            </a:r>
            <a:r>
              <a:rPr lang="ru-RU" sz="3500" dirty="0"/>
              <a:t> России.</a:t>
            </a:r>
          </a:p>
          <a:p>
            <a:pPr algn="l"/>
            <a:r>
              <a:rPr lang="ru-RU" sz="3500" b="1" dirty="0"/>
              <a:t>Цель приоритетного проекта:</a:t>
            </a:r>
            <a:endParaRPr lang="ru-RU" sz="3500" dirty="0"/>
          </a:p>
          <a:p>
            <a:pPr algn="l"/>
            <a:r>
              <a:rPr lang="ru-RU" sz="3500" dirty="0"/>
              <a:t>защита населения от фальсифицированных, недоброкачественных и контрафактных лекарственных препаратов и предоставление неограниченному кругу потребителей (граждан) возможности проверки легальности зарегистрированных лекарственных препаратов, находящихся в гражданском обороте. Обеспечение прозрачности и развития справедливой конкуренции на фармацевтическом рынке. Основной показатель: охват к 31.12.2018 индивидуальной маркировкой 100% зарегистрированных лекарственных препаратов, выпускаемых в гражданский оборот, с возможностью проверки неограниченным кругом потребителей (граждан) их легальности.</a:t>
            </a:r>
          </a:p>
          <a:p>
            <a:pPr algn="l"/>
            <a:r>
              <a:rPr lang="ru-RU" sz="3500" b="1" dirty="0"/>
              <a:t>Этапы проекта:</a:t>
            </a:r>
            <a:endParaRPr lang="ru-RU" sz="3500" dirty="0"/>
          </a:p>
          <a:p>
            <a:pPr algn="l"/>
            <a:r>
              <a:rPr lang="ru-RU" sz="3500" dirty="0"/>
              <a:t>На первом этапе (с 1 февраля 2017 г. до 31 декабря 2017 г.) - эксперимент по маркировке контрольными (идентификационными) знаками лекарственных препаратов для медицинского применения на добровольной основе для ограниченного набора препаратов преимущественно из перечня 7ВЗН на полной модели товарной цепи от производителя до конечного потребителя.</a:t>
            </a:r>
          </a:p>
          <a:p>
            <a:pPr algn="l"/>
            <a:r>
              <a:rPr lang="ru-RU" sz="3500" dirty="0"/>
              <a:t>На втором этапе (с 1 января 2018 г. до 31 декабря 2018 г.) - обязательная маркировка всех 100% лекарственных препаратов, выпускаемых в оборот.</a:t>
            </a:r>
          </a:p>
          <a:p>
            <a:pPr algn="l"/>
            <a:r>
              <a:rPr lang="ru-RU" sz="3500" dirty="0"/>
              <a:t>При полном охвате лекарственных препаратов система будет отслеживать свыше 6.5 млрд. упаковок ежегодно и охватит до 1.000 производителей, до 2.500 оптовых организаций, до 350.000 медицинских организаций и пунктов выдачи аптек.</a:t>
            </a:r>
          </a:p>
          <a:p>
            <a:pPr algn="l"/>
            <a:r>
              <a:rPr lang="ru-RU" sz="3500" dirty="0"/>
              <a:t>В рамках реализации приоритетного проекта в соответствии с постановлением Правительства Российской Федерации от 24 января 2017 г. № 62 «О проведении эксперимента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 на территории Российской Федерации с 01.02.2017 по 31.12.2018 проводится эксперимент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a:t>
            </a:r>
          </a:p>
          <a:p>
            <a:pPr algn="l"/>
            <a:r>
              <a:rPr lang="ru-RU" sz="3500" i="1" dirty="0"/>
              <a:t>Информация по эксперименту размещена и регулярно обновляется на официальном сайте Росздравнадзора в разделе «Система маркировки лекарственных препаратов (пилотный проект)»  и официальном сайте ФНС России в разделе «Маркировка товаров».</a:t>
            </a:r>
            <a:endParaRPr lang="ru-RU" sz="3500" dirty="0"/>
          </a:p>
          <a:p>
            <a:endParaRPr lang="ru-RU" sz="2400" dirty="0"/>
          </a:p>
          <a:p>
            <a:endParaRPr lang="ru-RU" sz="2200" dirty="0"/>
          </a:p>
        </p:txBody>
      </p:sp>
    </p:spTree>
    <p:extLst>
      <p:ext uri="{BB962C8B-B14F-4D97-AF65-F5344CB8AC3E}">
        <p14:creationId xmlns:p14="http://schemas.microsoft.com/office/powerpoint/2010/main" val="240406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dirty="0"/>
              <a:t>Раздел «Профиль», подраздел </a:t>
            </a:r>
            <a:r>
              <a:rPr lang="ru-RU" sz="2200" dirty="0" smtClean="0"/>
              <a:t>«Лицензии»</a:t>
            </a:r>
            <a:r>
              <a:rPr lang="en-US" sz="2200" dirty="0" smtClean="0"/>
              <a:t> </a:t>
            </a:r>
            <a:r>
              <a:rPr lang="ru-RU" sz="2200" dirty="0"/>
              <a:t>в личном </a:t>
            </a:r>
            <a:r>
              <a:rPr lang="ru-RU" sz="2200" dirty="0" smtClean="0"/>
              <a:t>кабинете. Убедитесь, что указан верный список лицензий вашей организации</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30</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1600" dirty="0"/>
              <a:t>Раздел «Профиль», подраздел </a:t>
            </a:r>
            <a:r>
              <a:rPr lang="ru-RU" sz="1600" dirty="0" smtClean="0"/>
              <a:t>«Места деятельности»</a:t>
            </a:r>
            <a:r>
              <a:rPr lang="en-US" sz="1600" dirty="0" smtClean="0"/>
              <a:t> </a:t>
            </a:r>
            <a:r>
              <a:rPr lang="ru-RU" sz="1600" dirty="0"/>
              <a:t>в личном кабинете. </a:t>
            </a:r>
            <a:r>
              <a:rPr lang="ru-RU" sz="1600" dirty="0" smtClean="0"/>
              <a:t>Обязательно добавьте место деятельности вашей организации, где будет установлено рабочее место с системой «Маркировка».</a:t>
            </a:r>
            <a:br>
              <a:rPr lang="ru-RU" sz="1600" dirty="0" smtClean="0"/>
            </a:br>
            <a:r>
              <a:rPr lang="ru-RU" sz="1600" dirty="0" smtClean="0"/>
              <a:t>ВНИМАНИЕ! Если в подразделах «Места деятельности» или «Места ответственного хранения» нет ни одного адреса, то вы для других участников в системе невидны и </a:t>
            </a:r>
            <a:r>
              <a:rPr lang="ru-RU" sz="1600" dirty="0" err="1" smtClean="0"/>
              <a:t>Росздравнадзор</a:t>
            </a:r>
            <a:r>
              <a:rPr lang="ru-RU" sz="1600" dirty="0" smtClean="0"/>
              <a:t> не считает такую регистрацию законченной!</a:t>
            </a:r>
            <a:endParaRPr lang="ru-RU" sz="16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31</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916832"/>
            <a:ext cx="8046156"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85006"/>
          </a:xfrm>
        </p:spPr>
        <p:txBody>
          <a:bodyPr>
            <a:normAutofit/>
          </a:bodyPr>
          <a:lstStyle/>
          <a:p>
            <a:r>
              <a:rPr lang="ru-RU" sz="2200" dirty="0" smtClean="0"/>
              <a:t>По нажатию кнопки «Добавить» отобразится список адресов вашей организации для выбора</a:t>
            </a:r>
            <a:endParaRPr lang="ru-RU" sz="2200"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32</a:t>
            </a:fld>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656184"/>
          </a:xfrm>
        </p:spPr>
        <p:txBody>
          <a:bodyPr>
            <a:normAutofit/>
          </a:bodyPr>
          <a:lstStyle/>
          <a:p>
            <a:r>
              <a:rPr lang="ru-RU" sz="2200" dirty="0" smtClean="0"/>
              <a:t>Один из адресов добавлен</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33</a:t>
            </a:fld>
            <a:endParaRPr lang="ru-RU"/>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556792"/>
            <a:ext cx="8046156"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a:t>Каков порядок действий в случае отсутствия адреса в ФИАС?</a:t>
            </a:r>
          </a:p>
        </p:txBody>
      </p:sp>
      <p:sp>
        <p:nvSpPr>
          <p:cNvPr id="3" name="Объект 2"/>
          <p:cNvSpPr>
            <a:spLocks noGrp="1"/>
          </p:cNvSpPr>
          <p:nvPr>
            <p:ph idx="1"/>
          </p:nvPr>
        </p:nvSpPr>
        <p:spPr/>
        <p:txBody>
          <a:bodyPr>
            <a:normAutofit/>
          </a:bodyPr>
          <a:lstStyle/>
          <a:p>
            <a:r>
              <a:rPr lang="ru-RU" sz="2000" dirty="0"/>
              <a:t>В соответствии с положениями Федерального закона от 28.12.2013 № 443-ФЗ «О федеральной информационной адресной системе и о внесении изменений в Федеральный закон «Об общих принципах организации местного самоуправления в Российской Федерации», при отсутствии адреса в ФИАС необходимо обратиться в органы местного самоуправления (органы государственной власти субъектов Российской Федерации), имеющие полномочия на присвоение адреса объектам адресации, а также на размещение, изменение и аннулирование сведений об адресах в государственном адресном реестре.</a:t>
            </a:r>
          </a:p>
        </p:txBody>
      </p:sp>
      <p:sp>
        <p:nvSpPr>
          <p:cNvPr id="4" name="Номер слайда 3"/>
          <p:cNvSpPr>
            <a:spLocks noGrp="1"/>
          </p:cNvSpPr>
          <p:nvPr>
            <p:ph type="sldNum" sz="quarter" idx="12"/>
          </p:nvPr>
        </p:nvSpPr>
        <p:spPr/>
        <p:txBody>
          <a:bodyPr/>
          <a:lstStyle/>
          <a:p>
            <a:fld id="{725C68B6-61C2-468F-89AB-4B9F7531AA68}" type="slidenum">
              <a:rPr lang="ru-RU" smtClean="0"/>
              <a:pPr/>
              <a:t>34</a:t>
            </a:fld>
            <a:endParaRPr lang="ru-RU"/>
          </a:p>
        </p:txBody>
      </p:sp>
    </p:spTree>
    <p:extLst>
      <p:ext uri="{BB962C8B-B14F-4D97-AF65-F5344CB8AC3E}">
        <p14:creationId xmlns:p14="http://schemas.microsoft.com/office/powerpoint/2010/main" val="2043361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512168"/>
          </a:xfrm>
        </p:spPr>
        <p:txBody>
          <a:bodyPr>
            <a:normAutofit/>
          </a:bodyPr>
          <a:lstStyle/>
          <a:p>
            <a:r>
              <a:rPr lang="ru-RU" sz="2200" dirty="0"/>
              <a:t>Раздел </a:t>
            </a:r>
            <a:r>
              <a:rPr lang="ru-RU" sz="2200" dirty="0" smtClean="0"/>
              <a:t>«Администрирование», </a:t>
            </a:r>
            <a:r>
              <a:rPr lang="ru-RU" sz="2200" dirty="0"/>
              <a:t>подраздел </a:t>
            </a:r>
            <a:r>
              <a:rPr lang="ru-RU" sz="2200" dirty="0" smtClean="0"/>
              <a:t>«Пользователи»</a:t>
            </a:r>
            <a:r>
              <a:rPr lang="en-US" sz="2200" dirty="0" smtClean="0"/>
              <a:t> </a:t>
            </a:r>
            <a:r>
              <a:rPr lang="ru-RU" sz="2200" dirty="0"/>
              <a:t>в личном кабинете</a:t>
            </a:r>
            <a:r>
              <a:rPr lang="ru-RU" sz="2200" dirty="0" smtClean="0"/>
              <a:t>. При необходимости вы можете добавить дополнительных пользователей системы при наличии у них УКЭП</a:t>
            </a:r>
            <a:endParaRPr lang="ru-RU" sz="2200"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8" y="99813"/>
            <a:ext cx="8229600" cy="1143000"/>
          </a:xfrm>
        </p:spPr>
        <p:txBody>
          <a:bodyPr>
            <a:normAutofit/>
          </a:bodyPr>
          <a:lstStyle/>
          <a:p>
            <a:r>
              <a:rPr lang="ru-RU" sz="2200" b="1" dirty="0" smtClean="0"/>
              <a:t>Необходимое оборудование </a:t>
            </a:r>
            <a:br>
              <a:rPr lang="ru-RU" sz="2200" b="1" dirty="0" smtClean="0"/>
            </a:br>
            <a:r>
              <a:rPr lang="ru-RU" sz="2200" b="1" dirty="0" smtClean="0"/>
              <a:t>для работы с системой «Маркировка»</a:t>
            </a:r>
            <a:endParaRPr lang="ru-RU" sz="2200" b="1" dirty="0"/>
          </a:p>
        </p:txBody>
      </p:sp>
      <p:sp>
        <p:nvSpPr>
          <p:cNvPr id="3" name="Объект 2"/>
          <p:cNvSpPr>
            <a:spLocks noGrp="1"/>
          </p:cNvSpPr>
          <p:nvPr>
            <p:ph idx="1"/>
          </p:nvPr>
        </p:nvSpPr>
        <p:spPr>
          <a:xfrm>
            <a:off x="444374" y="1196752"/>
            <a:ext cx="8229600" cy="5478662"/>
          </a:xfrm>
        </p:spPr>
        <p:txBody>
          <a:bodyPr>
            <a:normAutofit fontScale="62500" lnSpcReduction="20000"/>
          </a:bodyPr>
          <a:lstStyle/>
          <a:p>
            <a:r>
              <a:rPr lang="ru-RU" sz="2600" dirty="0" smtClean="0"/>
              <a:t> </a:t>
            </a:r>
            <a:r>
              <a:rPr lang="ru-RU" sz="2600" b="1" dirty="0" smtClean="0"/>
              <a:t>Сканер для считывания штрих кода </a:t>
            </a:r>
            <a:r>
              <a:rPr lang="ru-RU" sz="2600" dirty="0" smtClean="0"/>
              <a:t>«</a:t>
            </a:r>
            <a:r>
              <a:rPr lang="en-US" sz="2600" dirty="0" err="1" smtClean="0"/>
              <a:t>DataMatrix</a:t>
            </a:r>
            <a:r>
              <a:rPr lang="ru-RU" sz="2600" dirty="0" smtClean="0"/>
              <a:t>»</a:t>
            </a:r>
            <a:r>
              <a:rPr lang="en-US" sz="2600" dirty="0" smtClean="0"/>
              <a:t> </a:t>
            </a:r>
            <a:r>
              <a:rPr lang="ru-RU" sz="2600" dirty="0" smtClean="0"/>
              <a:t>или </a:t>
            </a:r>
            <a:r>
              <a:rPr lang="ru-RU" sz="2600" b="1" dirty="0"/>
              <a:t>т</a:t>
            </a:r>
            <a:r>
              <a:rPr lang="ru-RU" sz="2600" b="1" dirty="0" smtClean="0"/>
              <a:t>ерминал </a:t>
            </a:r>
            <a:r>
              <a:rPr lang="ru-RU" sz="2600" b="1" dirty="0"/>
              <a:t>сбора </a:t>
            </a:r>
            <a:r>
              <a:rPr lang="ru-RU" sz="2600" b="1" dirty="0" smtClean="0"/>
              <a:t>данных </a:t>
            </a:r>
            <a:r>
              <a:rPr lang="ru-RU" sz="2600" dirty="0" smtClean="0"/>
              <a:t>(прим. </a:t>
            </a:r>
            <a:r>
              <a:rPr lang="ru-RU" sz="2600" dirty="0"/>
              <a:t> АТОЛ </a:t>
            </a:r>
            <a:r>
              <a:rPr lang="en-US" sz="2600" dirty="0" smtClean="0"/>
              <a:t>SMART.DROID</a:t>
            </a:r>
            <a:r>
              <a:rPr lang="ru-RU" sz="2600" dirty="0" smtClean="0"/>
              <a:t> 2</a:t>
            </a:r>
            <a:r>
              <a:rPr lang="en-US" sz="2600" dirty="0" smtClean="0"/>
              <a:t>D</a:t>
            </a:r>
            <a:r>
              <a:rPr lang="ru-RU" sz="2600" dirty="0" smtClean="0"/>
              <a:t>)</a:t>
            </a:r>
          </a:p>
          <a:p>
            <a:pPr marL="355600" indent="88900">
              <a:buNone/>
            </a:pPr>
            <a:r>
              <a:rPr lang="ru-RU" sz="2600" dirty="0" smtClean="0"/>
              <a:t>При выборе между сканером и терминалом сбора данных следует учитывать    необходимые характеристики устройства, уровень технической оснащенности рабочего места, стоимость дополнительного оборудования </a:t>
            </a:r>
            <a:r>
              <a:rPr lang="ru-RU" sz="2600" dirty="0"/>
              <a:t>П</a:t>
            </a:r>
            <a:r>
              <a:rPr lang="ru-RU" sz="2600" dirty="0" smtClean="0"/>
              <a:t>ри использовании сканера обязательным условием является наличие компьютера, терминал сбора данных является портативным и не зависит от наличия компьютера.</a:t>
            </a:r>
          </a:p>
          <a:p>
            <a:pPr marL="355600" indent="88900">
              <a:buNone/>
            </a:pPr>
            <a:r>
              <a:rPr lang="ru-RU" sz="2600" dirty="0" smtClean="0"/>
              <a:t>При </a:t>
            </a:r>
            <a:r>
              <a:rPr lang="ru-RU" sz="2600" dirty="0"/>
              <a:t>выборе сканера для считывания маркировки подойдут «2</a:t>
            </a:r>
            <a:r>
              <a:rPr lang="en-US" sz="2600" dirty="0"/>
              <a:t>D</a:t>
            </a:r>
            <a:r>
              <a:rPr lang="ru-RU" sz="2600" dirty="0"/>
              <a:t>-типы» сканеров штрих-кодов, например </a:t>
            </a:r>
            <a:r>
              <a:rPr lang="en-US" sz="2600" dirty="0"/>
              <a:t>Motorola DS</a:t>
            </a:r>
            <a:r>
              <a:rPr lang="ru-RU" sz="2600" dirty="0"/>
              <a:t>4308-</a:t>
            </a:r>
            <a:r>
              <a:rPr lang="en-US" sz="2600" dirty="0" smtClean="0"/>
              <a:t>HD</a:t>
            </a:r>
            <a:r>
              <a:rPr lang="ru-RU" sz="2600" dirty="0" smtClean="0"/>
              <a:t>, в характеристиках которых указано, что он способен сканировать штрих-код «</a:t>
            </a:r>
            <a:r>
              <a:rPr lang="en-US" sz="2600" dirty="0" err="1" smtClean="0"/>
              <a:t>DataMatrix</a:t>
            </a:r>
            <a:r>
              <a:rPr lang="ru-RU" sz="2600" dirty="0" smtClean="0"/>
              <a:t>». Для удобства использования, рекомендуется приобретать беспроводные сканеры с </a:t>
            </a:r>
            <a:r>
              <a:rPr lang="en-US" sz="2600" dirty="0" smtClean="0"/>
              <a:t>USB</a:t>
            </a:r>
            <a:r>
              <a:rPr lang="ru-RU" sz="2600" dirty="0" smtClean="0"/>
              <a:t>-интерфейсом.</a:t>
            </a:r>
          </a:p>
          <a:p>
            <a:pPr marL="355600" indent="88900">
              <a:buNone/>
            </a:pPr>
            <a:endParaRPr lang="ru-RU" sz="2600" dirty="0" smtClean="0"/>
          </a:p>
          <a:p>
            <a:pPr marL="355600" indent="-355600">
              <a:tabLst>
                <a:tab pos="444500" algn="l"/>
              </a:tabLst>
            </a:pPr>
            <a:r>
              <a:rPr lang="ru-RU" sz="2600" dirty="0" smtClean="0"/>
              <a:t> ЦРПТ </a:t>
            </a:r>
            <a:r>
              <a:rPr lang="ru-RU" sz="2600" dirty="0"/>
              <a:t>за свой счет оснастит все медицинские учреждения страны </a:t>
            </a:r>
            <a:r>
              <a:rPr lang="ru-RU" sz="2600" b="1" dirty="0"/>
              <a:t>регистраторами выбытия </a:t>
            </a:r>
            <a:r>
              <a:rPr lang="ru-RU" sz="2600" dirty="0"/>
              <a:t>препаратов из оборота. </a:t>
            </a:r>
            <a:r>
              <a:rPr lang="ru-RU" sz="2600" dirty="0" smtClean="0"/>
              <a:t>Так же, </a:t>
            </a:r>
            <a:r>
              <a:rPr lang="ru-RU" sz="2600" dirty="0"/>
              <a:t>оснастит всех производителей в стране, которые должны будут наносить маркировку, регистраторами эмиссии (своего рода цифровой сейф), напрямую интегрированными с единой системой маркировки.</a:t>
            </a:r>
            <a:r>
              <a:rPr lang="ru-RU" sz="2600" dirty="0" smtClean="0"/>
              <a:t> </a:t>
            </a:r>
          </a:p>
          <a:p>
            <a:pPr marL="355600" indent="88900">
              <a:buNone/>
              <a:tabLst>
                <a:tab pos="444500" algn="l"/>
              </a:tabLst>
            </a:pPr>
            <a:r>
              <a:rPr lang="ru-RU" sz="2600" b="1" dirty="0" smtClean="0"/>
              <a:t>Регистратор </a:t>
            </a:r>
            <a:r>
              <a:rPr lang="ru-RU" sz="2600" b="1" dirty="0"/>
              <a:t>выбытия </a:t>
            </a:r>
            <a:r>
              <a:rPr lang="ru-RU" sz="2600" dirty="0"/>
              <a:t>– это аналог кассы, который не пробивает чек, а фиксирует вывод легального лекарства из оборота и поступление его пациенту. После запуска обязательной маркировки такие регистраторы появятся во всех больницах и льготных аптеках. Регистратор выбытия — это оборудование, которое контролирует, что лекарства дошли до </a:t>
            </a:r>
            <a:r>
              <a:rPr lang="ru-RU" sz="2600" dirty="0" smtClean="0"/>
              <a:t>пациента.</a:t>
            </a:r>
          </a:p>
          <a:p>
            <a:pPr marL="355600" indent="88900">
              <a:buNone/>
              <a:tabLst>
                <a:tab pos="444500" algn="l"/>
              </a:tabLst>
            </a:pPr>
            <a:r>
              <a:rPr lang="ru-RU" sz="2600" dirty="0"/>
              <a:t>Регистратор эмиссии является промышленным программно-аппаратным комплексом, построенным на российской элементной базе. Он осуществляет функции генерации ключа и кода проверки и хранение </a:t>
            </a:r>
            <a:r>
              <a:rPr lang="ru-RU" sz="2600" dirty="0" err="1"/>
              <a:t>криптозащищенных</a:t>
            </a:r>
            <a:r>
              <a:rPr lang="ru-RU" sz="2600" dirty="0"/>
              <a:t> кодов маркировки. </a:t>
            </a:r>
            <a:endParaRPr lang="ru-RU" sz="2600" dirty="0" smtClean="0"/>
          </a:p>
          <a:p>
            <a:pPr marL="355600" indent="88900">
              <a:buNone/>
              <a:tabLst>
                <a:tab pos="444500" algn="l"/>
              </a:tabLst>
            </a:pPr>
            <a:r>
              <a:rPr lang="ru-RU" sz="2600" dirty="0" smtClean="0"/>
              <a:t>Другого </a:t>
            </a:r>
            <a:r>
              <a:rPr lang="ru-RU" sz="2600" dirty="0"/>
              <a:t>оборудования для работы с криптографией не понадобится.</a:t>
            </a:r>
          </a:p>
          <a:p>
            <a:pPr marL="641350" indent="-285750"/>
            <a:endParaRPr lang="ru-RU" sz="1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36</a:t>
            </a:fld>
            <a:endParaRPr lang="ru-RU"/>
          </a:p>
        </p:txBody>
      </p:sp>
    </p:spTree>
    <p:extLst>
      <p:ext uri="{BB962C8B-B14F-4D97-AF65-F5344CB8AC3E}">
        <p14:creationId xmlns:p14="http://schemas.microsoft.com/office/powerpoint/2010/main" val="225788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a:bodyPr>
          <a:lstStyle/>
          <a:p>
            <a:r>
              <a:rPr lang="ru-RU" sz="2000" i="1" dirty="0"/>
              <a:t>Когда и как можно получить постоянный регистратор эмиссии?</a:t>
            </a:r>
          </a:p>
          <a:p>
            <a:pPr marL="266700" indent="88900">
              <a:buNone/>
            </a:pPr>
            <a:r>
              <a:rPr lang="ru-RU" sz="1800" dirty="0"/>
              <a:t>Регистраторы эмиссии, защищенные лицензией, будут выдаваться по установленному графику подключения, согласно </a:t>
            </a:r>
            <a:r>
              <a:rPr lang="ru-RU" sz="1800" dirty="0" err="1"/>
              <a:t>этапности</a:t>
            </a:r>
            <a:r>
              <a:rPr lang="ru-RU" sz="1800" dirty="0"/>
              <a:t>, оговоренной нормативными актами. </a:t>
            </a:r>
          </a:p>
          <a:p>
            <a:endParaRPr lang="ru-RU" sz="1800" dirty="0"/>
          </a:p>
          <a:p>
            <a:r>
              <a:rPr lang="ru-RU" sz="2000" i="1" dirty="0"/>
              <a:t>Каков порядок получения регистраторов эмиссии для тестирования?</a:t>
            </a:r>
          </a:p>
          <a:p>
            <a:pPr marL="266700" indent="88900">
              <a:buNone/>
            </a:pPr>
            <a:r>
              <a:rPr lang="ru-RU" sz="1800" dirty="0"/>
              <a:t>Для тестирования регистратора эмиссии следует написать запрос в ЦРПТ для согласования  удаленного подключения через API и, при необходимости, предоставления регистратора для установки на площадке. По вопросам, связанным с регистраторами эмиссии: е-</a:t>
            </a:r>
            <a:r>
              <a:rPr lang="ru-RU" sz="1800" dirty="0" err="1"/>
              <a:t>mail</a:t>
            </a:r>
            <a:r>
              <a:rPr lang="ru-RU" sz="1800" dirty="0"/>
              <a:t>: info@crpt.ru и a.kharitonov@crpt.ru (руководитель направления «</a:t>
            </a:r>
            <a:r>
              <a:rPr lang="ru-RU" sz="1800" dirty="0" err="1"/>
              <a:t>Фарма</a:t>
            </a:r>
            <a:r>
              <a:rPr lang="ru-RU" sz="1800" dirty="0"/>
              <a:t>» Антон Харитонов</a:t>
            </a:r>
            <a:r>
              <a:rPr lang="ru-RU" sz="1800" dirty="0" smtClean="0"/>
              <a:t>)</a:t>
            </a:r>
          </a:p>
          <a:p>
            <a:pPr marL="266700" indent="88900">
              <a:buNone/>
            </a:pPr>
            <a:endParaRPr lang="ru-RU" sz="1800" dirty="0" smtClean="0"/>
          </a:p>
          <a:p>
            <a:pPr marL="266700" indent="88900">
              <a:buNone/>
            </a:pPr>
            <a:r>
              <a:rPr lang="ru-RU" sz="1800" dirty="0"/>
              <a:t>Нормативные </a:t>
            </a:r>
            <a:r>
              <a:rPr lang="ru-RU" sz="1800" dirty="0" smtClean="0"/>
              <a:t>документы доступны по ссылке:</a:t>
            </a:r>
            <a:endParaRPr lang="ru-RU" sz="1800" dirty="0"/>
          </a:p>
          <a:p>
            <a:pPr marL="266700" indent="88900">
              <a:buNone/>
            </a:pPr>
            <a:r>
              <a:rPr lang="en-US" sz="1800" dirty="0">
                <a:hlinkClick r:id="rId2"/>
              </a:rPr>
              <a:t>https</a:t>
            </a:r>
            <a:r>
              <a:rPr lang="en-US" sz="1800" dirty="0" smtClean="0">
                <a:hlinkClick r:id="rId2"/>
              </a:rPr>
              <a:t>://</a:t>
            </a:r>
            <a:r>
              <a:rPr lang="ru-RU" sz="1800" dirty="0" err="1" smtClean="0">
                <a:hlinkClick r:id="rId2"/>
              </a:rPr>
              <a:t>честныйзнак.рф</a:t>
            </a:r>
            <a:r>
              <a:rPr lang="en-US" sz="1800" dirty="0" smtClean="0">
                <a:hlinkClick r:id="rId2"/>
              </a:rPr>
              <a:t>/business/projects/21</a:t>
            </a:r>
            <a:r>
              <a:rPr lang="en-US" sz="1800" dirty="0">
                <a:hlinkClick r:id="rId2"/>
              </a:rPr>
              <a:t>/#29</a:t>
            </a:r>
            <a:endParaRPr lang="ru-RU" sz="18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37</a:t>
            </a:fld>
            <a:endParaRPr lang="ru-RU"/>
          </a:p>
        </p:txBody>
      </p:sp>
    </p:spTree>
    <p:extLst>
      <p:ext uri="{BB962C8B-B14F-4D97-AF65-F5344CB8AC3E}">
        <p14:creationId xmlns:p14="http://schemas.microsoft.com/office/powerpoint/2010/main" val="1743547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4785395"/>
          </a:xfrm>
        </p:spPr>
        <p:txBody>
          <a:bodyPr>
            <a:normAutofit/>
          </a:bodyPr>
          <a:lstStyle/>
          <a:p>
            <a:r>
              <a:rPr lang="ru-RU" sz="1800" dirty="0"/>
              <a:t> </a:t>
            </a:r>
            <a:r>
              <a:rPr lang="ru-RU" sz="1800" dirty="0" smtClean="0"/>
              <a:t>Для взаимодействия с системой МДЛП</a:t>
            </a:r>
            <a:r>
              <a:rPr lang="en-US" sz="1800" dirty="0"/>
              <a:t> </a:t>
            </a:r>
            <a:r>
              <a:rPr lang="ru-RU" sz="1800" dirty="0"/>
              <a:t>«Маркировка</a:t>
            </a:r>
            <a:r>
              <a:rPr lang="ru-RU" sz="1800" dirty="0" smtClean="0"/>
              <a:t>» необходимо специальное ПО. </a:t>
            </a:r>
            <a:r>
              <a:rPr lang="ru-RU" sz="1800" dirty="0"/>
              <a:t>На предприятии ведется внедрение программного обеспечения, осуществляющего автоматизированную интеграцию с системой ИС «Маркировка». Программный комплекс внедряемый на предприятии включает в себя универсальный модуль работы с сервисами ИС «Маркировка», программное средство на платформе </a:t>
            </a:r>
            <a:r>
              <a:rPr lang="en-US" sz="1800" dirty="0"/>
              <a:t>Android</a:t>
            </a:r>
            <a:r>
              <a:rPr lang="ru-RU" sz="1800" dirty="0"/>
              <a:t> для терминалов сбора данных, программное средство для операционной системы </a:t>
            </a:r>
            <a:r>
              <a:rPr lang="en-US" sz="1800" dirty="0"/>
              <a:t>Windows </a:t>
            </a:r>
            <a:r>
              <a:rPr lang="ru-RU" sz="1800" dirty="0"/>
              <a:t>для регистрации действий по приходу и расходу товара. Программные средства, в зависимости от модулей, находятся на этапе промышленного и опытного тестирования.</a:t>
            </a:r>
          </a:p>
          <a:p>
            <a:endParaRPr lang="ru-RU" sz="1800" dirty="0" smtClean="0"/>
          </a:p>
          <a:p>
            <a:r>
              <a:rPr lang="ru-RU" sz="1800" dirty="0" smtClean="0"/>
              <a:t>Поэтапный ввод в эксплуатацию данного программного комплекса в других медицинских и фармацевтических организациях возможен с 1 марта 2019 года (после проведения полного тестового контура на базе ГУП «</a:t>
            </a:r>
            <a:r>
              <a:rPr lang="ru-RU" sz="1800" dirty="0" err="1" smtClean="0"/>
              <a:t>Таттехмедфарм</a:t>
            </a:r>
            <a:r>
              <a:rPr lang="ru-RU" sz="1800" dirty="0" smtClean="0"/>
              <a:t>»).</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38</a:t>
            </a:fld>
            <a:endParaRPr lang="ru-RU"/>
          </a:p>
        </p:txBody>
      </p:sp>
      <p:sp>
        <p:nvSpPr>
          <p:cNvPr id="5" name="Заголовок 1"/>
          <p:cNvSpPr>
            <a:spLocks noGrp="1"/>
          </p:cNvSpPr>
          <p:nvPr>
            <p:ph type="title"/>
          </p:nvPr>
        </p:nvSpPr>
        <p:spPr>
          <a:xfrm>
            <a:off x="457200" y="274638"/>
            <a:ext cx="8229600" cy="1143000"/>
          </a:xfrm>
        </p:spPr>
        <p:txBody>
          <a:bodyPr>
            <a:normAutofit/>
          </a:bodyPr>
          <a:lstStyle/>
          <a:p>
            <a:r>
              <a:rPr lang="ru-RU" sz="2200" b="1" dirty="0" smtClean="0"/>
              <a:t>Необходимое программное обеспечение </a:t>
            </a:r>
            <a:br>
              <a:rPr lang="ru-RU" sz="2200" b="1" dirty="0" smtClean="0"/>
            </a:br>
            <a:r>
              <a:rPr lang="ru-RU" sz="2200" b="1" dirty="0" smtClean="0"/>
              <a:t>для работы с системой «Маркировка»</a:t>
            </a:r>
            <a:endParaRPr lang="ru-RU" sz="2200" b="1" dirty="0"/>
          </a:p>
        </p:txBody>
      </p:sp>
    </p:spTree>
    <p:extLst>
      <p:ext uri="{BB962C8B-B14F-4D97-AF65-F5344CB8AC3E}">
        <p14:creationId xmlns:p14="http://schemas.microsoft.com/office/powerpoint/2010/main" val="1667696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Центры компетенции по РТ</a:t>
            </a:r>
            <a:endParaRPr lang="ru-RU" sz="2800" b="1" dirty="0"/>
          </a:p>
        </p:txBody>
      </p:sp>
      <p:sp>
        <p:nvSpPr>
          <p:cNvPr id="3" name="Объект 2"/>
          <p:cNvSpPr>
            <a:spLocks noGrp="1"/>
          </p:cNvSpPr>
          <p:nvPr>
            <p:ph idx="1"/>
          </p:nvPr>
        </p:nvSpPr>
        <p:spPr/>
        <p:txBody>
          <a:bodyPr>
            <a:normAutofit/>
          </a:bodyPr>
          <a:lstStyle/>
          <a:p>
            <a:r>
              <a:rPr lang="ru-RU" sz="1800" dirty="0" smtClean="0"/>
              <a:t>ГАУЗ «Клиническая больница № 2» </a:t>
            </a:r>
            <a:r>
              <a:rPr lang="ru-RU" sz="1800" dirty="0" err="1" smtClean="0"/>
              <a:t>г.Казани</a:t>
            </a:r>
            <a:r>
              <a:rPr lang="ru-RU" sz="1800" dirty="0" smtClean="0"/>
              <a:t>, (</a:t>
            </a:r>
            <a:r>
              <a:rPr lang="ru-RU" sz="1800" dirty="0" err="1" smtClean="0"/>
              <a:t>г.Казань</a:t>
            </a:r>
            <a:r>
              <a:rPr lang="ru-RU" sz="1800" dirty="0" smtClean="0"/>
              <a:t>, </a:t>
            </a:r>
            <a:r>
              <a:rPr lang="ru-RU" sz="1800" dirty="0" err="1" smtClean="0"/>
              <a:t>ул.Музыкальная</a:t>
            </a:r>
            <a:r>
              <a:rPr lang="ru-RU" sz="1800" dirty="0" smtClean="0"/>
              <a:t>, 13).</a:t>
            </a:r>
          </a:p>
          <a:p>
            <a:pPr marL="0" indent="0">
              <a:buNone/>
            </a:pPr>
            <a:r>
              <a:rPr lang="ru-RU" sz="1800" dirty="0" smtClean="0"/>
              <a:t>Контактное лицо</a:t>
            </a:r>
            <a:r>
              <a:rPr lang="en-US" sz="1800" dirty="0" smtClean="0"/>
              <a:t>: </a:t>
            </a:r>
            <a:endParaRPr lang="ru-RU" sz="1800" dirty="0" smtClean="0"/>
          </a:p>
          <a:p>
            <a:pPr marL="0" indent="0">
              <a:buNone/>
            </a:pPr>
            <a:r>
              <a:rPr lang="ru-RU" sz="1800" dirty="0" err="1" smtClean="0"/>
              <a:t>Гумербаев</a:t>
            </a:r>
            <a:r>
              <a:rPr lang="ru-RU" sz="1800" dirty="0" smtClean="0"/>
              <a:t> Руслан </a:t>
            </a:r>
            <a:r>
              <a:rPr lang="ru-RU" sz="1800" dirty="0" err="1" smtClean="0"/>
              <a:t>Рафаилевич</a:t>
            </a:r>
            <a:r>
              <a:rPr lang="ru-RU" sz="1800" dirty="0" smtClean="0"/>
              <a:t>, заместитель главного врача по технике , 89276757551</a:t>
            </a:r>
            <a:r>
              <a:rPr lang="en-US" sz="1800" dirty="0" smtClean="0"/>
              <a:t>; Ruslan.Gumerbaev@tatar.ru</a:t>
            </a:r>
            <a:endParaRPr lang="ru-RU" sz="1800" dirty="0"/>
          </a:p>
          <a:p>
            <a:pPr marL="0" indent="0">
              <a:buNone/>
            </a:pPr>
            <a:endParaRPr lang="ru-RU" sz="1800" dirty="0"/>
          </a:p>
          <a:p>
            <a:r>
              <a:rPr lang="ru-RU" sz="1800" dirty="0"/>
              <a:t>ГУП </a:t>
            </a:r>
            <a:r>
              <a:rPr lang="ru-RU" sz="1800" dirty="0" smtClean="0"/>
              <a:t>«Медицинская техника и фармация Татарстана»</a:t>
            </a:r>
          </a:p>
          <a:p>
            <a:pPr>
              <a:buNone/>
            </a:pPr>
            <a:r>
              <a:rPr lang="ru-RU" sz="1800" dirty="0" smtClean="0"/>
              <a:t>(г</a:t>
            </a:r>
            <a:r>
              <a:rPr lang="ru-RU" sz="1800" dirty="0"/>
              <a:t>. Казань, ул. Тихорецкая, </a:t>
            </a:r>
            <a:r>
              <a:rPr lang="ru-RU" sz="1800" dirty="0" smtClean="0"/>
              <a:t>11)</a:t>
            </a:r>
            <a:endParaRPr lang="en-US" sz="1800" dirty="0" smtClean="0"/>
          </a:p>
          <a:p>
            <a:pPr>
              <a:buNone/>
            </a:pPr>
            <a:r>
              <a:rPr lang="ru-RU" sz="1800" dirty="0" smtClean="0"/>
              <a:t>Контактные лица</a:t>
            </a:r>
            <a:r>
              <a:rPr lang="en-US" sz="1800" dirty="0" smtClean="0"/>
              <a:t>:</a:t>
            </a:r>
            <a:endParaRPr lang="ru-RU" sz="1800" dirty="0"/>
          </a:p>
          <a:p>
            <a:pPr marL="0" indent="0">
              <a:buNone/>
            </a:pPr>
            <a:r>
              <a:rPr lang="ru-RU" sz="1800" dirty="0" err="1" smtClean="0"/>
              <a:t>Мингазутдинов</a:t>
            </a:r>
            <a:r>
              <a:rPr lang="ru-RU" sz="1800" dirty="0" smtClean="0"/>
              <a:t> </a:t>
            </a:r>
            <a:r>
              <a:rPr lang="ru-RU" sz="1800" dirty="0"/>
              <a:t>Ильшат </a:t>
            </a:r>
            <a:r>
              <a:rPr lang="ru-RU" sz="1800" dirty="0" err="1" smtClean="0"/>
              <a:t>Габдульбарович</a:t>
            </a:r>
            <a:r>
              <a:rPr lang="ru-RU" sz="1800" dirty="0"/>
              <a:t>, заместитель генерального директора  </a:t>
            </a:r>
          </a:p>
          <a:p>
            <a:pPr marL="0" indent="0">
              <a:buNone/>
            </a:pPr>
            <a:r>
              <a:rPr lang="ru-RU" sz="1800" dirty="0"/>
              <a:t>по аптечному </a:t>
            </a:r>
            <a:r>
              <a:rPr lang="ru-RU" sz="1800" dirty="0" smtClean="0"/>
              <a:t>складу,    294-97-03</a:t>
            </a:r>
            <a:r>
              <a:rPr lang="ru-RU" sz="1800" dirty="0"/>
              <a:t>;  Ilshatttmf@bk.ru</a:t>
            </a:r>
          </a:p>
          <a:p>
            <a:pPr marL="0" indent="0">
              <a:buNone/>
            </a:pPr>
            <a:r>
              <a:rPr lang="ru-RU" sz="1800" dirty="0"/>
              <a:t>Палий Михаил Евгеньевич, </a:t>
            </a:r>
            <a:r>
              <a:rPr lang="ru-RU" sz="1800" dirty="0" smtClean="0"/>
              <a:t>руководитель </a:t>
            </a:r>
            <a:r>
              <a:rPr lang="ru-RU" sz="1800" dirty="0"/>
              <a:t>отдела разработки программного </a:t>
            </a:r>
          </a:p>
          <a:p>
            <a:pPr marL="0" indent="0">
              <a:buNone/>
            </a:pPr>
            <a:r>
              <a:rPr lang="ru-RU" sz="1800" dirty="0" smtClean="0"/>
              <a:t>обеспечения,      8-9050-220-838;   Mihail.Paliy@tatar.ru</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39</a:t>
            </a:fld>
            <a:endParaRPr lang="ru-RU"/>
          </a:p>
        </p:txBody>
      </p:sp>
    </p:spTree>
    <p:extLst>
      <p:ext uri="{BB962C8B-B14F-4D97-AF65-F5344CB8AC3E}">
        <p14:creationId xmlns:p14="http://schemas.microsoft.com/office/powerpoint/2010/main" val="3124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2200" b="1" dirty="0" smtClean="0"/>
              <a:t>Этапы подготовки к работе с ИС «Маркировка»</a:t>
            </a:r>
            <a:endParaRPr lang="ru-RU" sz="2200" b="1" dirty="0"/>
          </a:p>
        </p:txBody>
      </p:sp>
      <p:sp>
        <p:nvSpPr>
          <p:cNvPr id="3" name="Объект 2"/>
          <p:cNvSpPr>
            <a:spLocks noGrp="1"/>
          </p:cNvSpPr>
          <p:nvPr>
            <p:ph idx="1"/>
          </p:nvPr>
        </p:nvSpPr>
        <p:spPr>
          <a:xfrm>
            <a:off x="457200" y="836712"/>
            <a:ext cx="8229600" cy="5289451"/>
          </a:xfrm>
        </p:spPr>
        <p:txBody>
          <a:bodyPr>
            <a:normAutofit fontScale="92500" lnSpcReduction="10000"/>
          </a:bodyPr>
          <a:lstStyle/>
          <a:p>
            <a:r>
              <a:rPr lang="ru-RU" sz="2000" dirty="0" smtClean="0"/>
              <a:t>Создать рабочую группу, обозначить ответственных лиц за организационные и технические вопросы. Создать приказ по учреждению.</a:t>
            </a:r>
          </a:p>
          <a:p>
            <a:r>
              <a:rPr lang="ru-RU" sz="2000" dirty="0" smtClean="0"/>
              <a:t>Ознакомиться с нормативной</a:t>
            </a:r>
            <a:r>
              <a:rPr lang="en-US" sz="2000" dirty="0"/>
              <a:t> </a:t>
            </a:r>
            <a:r>
              <a:rPr lang="ru-RU" sz="2000" dirty="0" smtClean="0"/>
              <a:t>документацией по проекту «Маркировка»</a:t>
            </a:r>
            <a:r>
              <a:rPr lang="en-US" sz="2000" dirty="0" smtClean="0"/>
              <a:t>: </a:t>
            </a:r>
            <a:r>
              <a:rPr lang="en-US" sz="2000" dirty="0">
                <a:hlinkClick r:id="rId2"/>
              </a:rPr>
              <a:t>http://www.roszdravnadzor.ru/marking/doc</a:t>
            </a:r>
            <a:r>
              <a:rPr lang="en-US" sz="2000" dirty="0"/>
              <a:t> </a:t>
            </a:r>
            <a:endParaRPr lang="ru-RU" sz="2000" dirty="0"/>
          </a:p>
          <a:p>
            <a:r>
              <a:rPr lang="ru-RU" sz="2000" dirty="0" smtClean="0"/>
              <a:t>Пройти процедуру регистрации своей организации в системе «Маркировка»</a:t>
            </a:r>
            <a:endParaRPr lang="en-US" sz="2000" dirty="0" smtClean="0"/>
          </a:p>
          <a:p>
            <a:r>
              <a:rPr lang="ru-RU" sz="2000" dirty="0" smtClean="0"/>
              <a:t>В личном кабинете ИС «Маркировка», в профиле, в подразделе «Места деятельности» обязательно добавить адреса ваших зданий!</a:t>
            </a:r>
          </a:p>
          <a:p>
            <a:r>
              <a:rPr lang="ru-RU" sz="2000" dirty="0" smtClean="0"/>
              <a:t>Определить количество и местоположение рабочих мест для работы с системой «Маркировка»</a:t>
            </a:r>
          </a:p>
          <a:p>
            <a:r>
              <a:rPr lang="ru-RU" sz="2000" dirty="0" smtClean="0"/>
              <a:t>Закупить необходимое оборудование и программное обеспечение для работы с системой «Маркировка».</a:t>
            </a:r>
          </a:p>
          <a:p>
            <a:r>
              <a:rPr lang="ru-RU" sz="2000" dirty="0" smtClean="0"/>
              <a:t>Подготовить рабочие места для работы с системой</a:t>
            </a:r>
            <a:r>
              <a:rPr lang="en-US" sz="2000" dirty="0" smtClean="0"/>
              <a:t>: </a:t>
            </a:r>
            <a:r>
              <a:rPr lang="ru-RU" sz="2000" dirty="0" smtClean="0"/>
              <a:t>Компьютер, сканер для считывания двухмерного штрих-кода «</a:t>
            </a:r>
            <a:r>
              <a:rPr lang="en-US" sz="2000" dirty="0" err="1" smtClean="0"/>
              <a:t>DataMatrix</a:t>
            </a:r>
            <a:r>
              <a:rPr lang="ru-RU" sz="2000" dirty="0" smtClean="0"/>
              <a:t>», </a:t>
            </a:r>
            <a:r>
              <a:rPr lang="ru-RU" sz="2000" dirty="0"/>
              <a:t>усиленная квалифицированная электронная подпись(УКЭП) </a:t>
            </a:r>
            <a:r>
              <a:rPr lang="ru-RU" sz="2000" dirty="0" smtClean="0"/>
              <a:t>руководителя, программное обеспечение для работы с системой «Маркировка».</a:t>
            </a:r>
          </a:p>
        </p:txBody>
      </p:sp>
      <p:sp>
        <p:nvSpPr>
          <p:cNvPr id="4" name="Номер слайда 3"/>
          <p:cNvSpPr>
            <a:spLocks noGrp="1"/>
          </p:cNvSpPr>
          <p:nvPr>
            <p:ph type="sldNum" sz="quarter" idx="12"/>
          </p:nvPr>
        </p:nvSpPr>
        <p:spPr/>
        <p:txBody>
          <a:bodyPr/>
          <a:lstStyle/>
          <a:p>
            <a:fld id="{725C68B6-61C2-468F-89AB-4B9F7531AA68}" type="slidenum">
              <a:rPr lang="ru-RU" smtClean="0"/>
              <a:pPr/>
              <a:t>4</a:t>
            </a:fld>
            <a:endParaRPr lang="ru-RU"/>
          </a:p>
        </p:txBody>
      </p:sp>
    </p:spTree>
    <p:extLst>
      <p:ext uri="{BB962C8B-B14F-4D97-AF65-F5344CB8AC3E}">
        <p14:creationId xmlns:p14="http://schemas.microsoft.com/office/powerpoint/2010/main" val="1203411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Сроки запуска системы Маркировки</a:t>
            </a:r>
            <a:endParaRPr lang="ru-RU" sz="2800" b="1" dirty="0"/>
          </a:p>
        </p:txBody>
      </p:sp>
      <p:sp>
        <p:nvSpPr>
          <p:cNvPr id="3" name="Объект 2"/>
          <p:cNvSpPr>
            <a:spLocks noGrp="1"/>
          </p:cNvSpPr>
          <p:nvPr>
            <p:ph idx="1"/>
          </p:nvPr>
        </p:nvSpPr>
        <p:spPr/>
        <p:txBody>
          <a:bodyPr>
            <a:normAutofit/>
          </a:bodyPr>
          <a:lstStyle/>
          <a:p>
            <a:r>
              <a:rPr lang="ru-RU" sz="1800" dirty="0" smtClean="0"/>
              <a:t> С </a:t>
            </a:r>
            <a:r>
              <a:rPr lang="ru-RU" sz="1800" dirty="0"/>
              <a:t>1 февраля 2017 года на территории Российской Федерации начался эксперимент по маркировке лекарственных препаратов в соответствии с постановлением Правительства Российской Федерации от 24 января 2017 г. № 62 </a:t>
            </a:r>
            <a:endParaRPr lang="ru-RU" sz="1800" dirty="0" smtClean="0"/>
          </a:p>
          <a:p>
            <a:r>
              <a:rPr lang="ru-RU" sz="1800" dirty="0" smtClean="0"/>
              <a:t> Дата </a:t>
            </a:r>
            <a:r>
              <a:rPr lang="ru-RU" sz="1800" dirty="0"/>
              <a:t>завершения эксперимента: </a:t>
            </a:r>
            <a:r>
              <a:rPr lang="ru-RU" sz="1800" b="1" dirty="0" smtClean="0"/>
              <a:t>31 декабря 2019 года</a:t>
            </a:r>
          </a:p>
          <a:p>
            <a:r>
              <a:rPr lang="ru-RU" sz="1800" dirty="0" smtClean="0"/>
              <a:t> Старт </a:t>
            </a:r>
            <a:r>
              <a:rPr lang="ru-RU" sz="1800" dirty="0"/>
              <a:t>обязательной </a:t>
            </a:r>
            <a:r>
              <a:rPr lang="ru-RU" sz="1800" dirty="0" smtClean="0"/>
              <a:t>маркировки: </a:t>
            </a:r>
            <a:r>
              <a:rPr lang="ru-RU" sz="1800" b="1" dirty="0" smtClean="0"/>
              <a:t>1 </a:t>
            </a:r>
            <a:r>
              <a:rPr lang="ru-RU" sz="1800" b="1" dirty="0"/>
              <a:t>Января 2020 </a:t>
            </a:r>
            <a:r>
              <a:rPr lang="ru-RU" sz="1800" b="1" dirty="0" smtClean="0"/>
              <a:t>года</a:t>
            </a:r>
            <a:endParaRPr lang="ru-RU" sz="18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40</a:t>
            </a:fld>
            <a:endParaRPr lang="ru-RU"/>
          </a:p>
        </p:txBody>
      </p:sp>
    </p:spTree>
    <p:extLst>
      <p:ext uri="{BB962C8B-B14F-4D97-AF65-F5344CB8AC3E}">
        <p14:creationId xmlns:p14="http://schemas.microsoft.com/office/powerpoint/2010/main" val="295696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Предполагаемый подход к выбору и количеству рабочих мест </a:t>
            </a:r>
            <a:br>
              <a:rPr lang="ru-RU" sz="2000" b="1" dirty="0" smtClean="0"/>
            </a:br>
            <a:r>
              <a:rPr lang="ru-RU" sz="2000" b="1" dirty="0" smtClean="0"/>
              <a:t>для работы с Маркировкой</a:t>
            </a:r>
            <a:endParaRPr lang="ru-RU" sz="2000" b="1" dirty="0"/>
          </a:p>
        </p:txBody>
      </p:sp>
      <p:sp>
        <p:nvSpPr>
          <p:cNvPr id="3" name="Объект 2"/>
          <p:cNvSpPr>
            <a:spLocks noGrp="1"/>
          </p:cNvSpPr>
          <p:nvPr>
            <p:ph idx="1"/>
          </p:nvPr>
        </p:nvSpPr>
        <p:spPr>
          <a:xfrm>
            <a:off x="457200" y="1435633"/>
            <a:ext cx="8229600" cy="4680520"/>
          </a:xfrm>
        </p:spPr>
        <p:txBody>
          <a:bodyPr>
            <a:normAutofit/>
          </a:bodyPr>
          <a:lstStyle/>
          <a:p>
            <a:pPr marL="0" indent="0">
              <a:buNone/>
            </a:pPr>
            <a:r>
              <a:rPr lang="ru-RU" sz="2000" dirty="0" smtClean="0"/>
              <a:t>	Оборот лекарственных препаратов делится на две основные группы: </a:t>
            </a:r>
            <a:r>
              <a:rPr lang="en-US" sz="2000" dirty="0" smtClean="0"/>
              <a:t>“</a:t>
            </a:r>
            <a:r>
              <a:rPr lang="ru-RU" sz="2000" dirty="0" smtClean="0"/>
              <a:t>Приход товара</a:t>
            </a:r>
            <a:r>
              <a:rPr lang="en-US" sz="2000" dirty="0" smtClean="0"/>
              <a:t>”</a:t>
            </a:r>
            <a:r>
              <a:rPr lang="ru-RU" sz="2000" dirty="0" smtClean="0"/>
              <a:t> и </a:t>
            </a:r>
            <a:r>
              <a:rPr lang="en-US" sz="2000" dirty="0" smtClean="0"/>
              <a:t>”</a:t>
            </a:r>
            <a:r>
              <a:rPr lang="ru-RU" sz="2000" dirty="0" smtClean="0"/>
              <a:t>Расход товара</a:t>
            </a:r>
            <a:r>
              <a:rPr lang="en-US" sz="2000" dirty="0" smtClean="0"/>
              <a:t>”</a:t>
            </a:r>
            <a:r>
              <a:rPr lang="ru-RU" sz="2000" dirty="0" smtClean="0"/>
              <a:t>. Если расход товара может не потребовать выделения дополнительных трудовых ресурсов, то приход товара связан с рядом дополнительных действий на складах. Любое движение товаров, например: </a:t>
            </a:r>
            <a:r>
              <a:rPr lang="ru-RU" sz="2000" dirty="0"/>
              <a:t>о</a:t>
            </a:r>
            <a:r>
              <a:rPr lang="ru-RU" sz="2000" dirty="0" smtClean="0"/>
              <a:t>тгрузка</a:t>
            </a:r>
            <a:r>
              <a:rPr lang="ru-RU" sz="2000" dirty="0"/>
              <a:t>, приемка ЛП, </a:t>
            </a:r>
            <a:r>
              <a:rPr lang="ru-RU" sz="2000" dirty="0" smtClean="0"/>
              <a:t>внутреннее </a:t>
            </a:r>
            <a:r>
              <a:rPr lang="ru-RU" sz="2000" dirty="0"/>
              <a:t>перемещение ЛП, а</a:t>
            </a:r>
            <a:r>
              <a:rPr lang="ru-RU" sz="2000" dirty="0" smtClean="0"/>
              <a:t>грегирование </a:t>
            </a:r>
            <a:r>
              <a:rPr lang="ru-RU" sz="2000" dirty="0"/>
              <a:t>до транспортной </a:t>
            </a:r>
            <a:r>
              <a:rPr lang="ru-RU" sz="2000" dirty="0" smtClean="0"/>
              <a:t>упаковки, расформирование транспортной упаковки требует сканирование упаковки ЛП сканером и регистрации сведений в системе ИС Маркировка. При выделении персонала следует учитывать количество мест хранения ЛП, количество мест ведения деятельности а так же объем поставок лекарственных препаратов.</a:t>
            </a:r>
            <a:endParaRPr lang="ru-RU" sz="2000"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5</a:t>
            </a:fld>
            <a:endParaRPr lang="ru-RU"/>
          </a:p>
        </p:txBody>
      </p:sp>
    </p:spTree>
    <p:extLst>
      <p:ext uri="{BB962C8B-B14F-4D97-AF65-F5344CB8AC3E}">
        <p14:creationId xmlns:p14="http://schemas.microsoft.com/office/powerpoint/2010/main" val="62038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t>Этапы на которых необходимо сканирование ЛП</a:t>
            </a:r>
            <a:endParaRPr lang="ru-RU" sz="2000" b="1" dirty="0"/>
          </a:p>
        </p:txBody>
      </p:sp>
      <p:sp>
        <p:nvSpPr>
          <p:cNvPr id="3" name="Объект 2"/>
          <p:cNvSpPr>
            <a:spLocks noGrp="1"/>
          </p:cNvSpPr>
          <p:nvPr>
            <p:ph idx="1"/>
          </p:nvPr>
        </p:nvSpPr>
        <p:spPr/>
        <p:txBody>
          <a:bodyPr>
            <a:noAutofit/>
          </a:bodyPr>
          <a:lstStyle/>
          <a:p>
            <a:pPr lvl="1"/>
            <a:r>
              <a:rPr lang="ru-RU" sz="1600" dirty="0" smtClean="0"/>
              <a:t>Приемка ЛП на склад получателя</a:t>
            </a:r>
          </a:p>
          <a:p>
            <a:pPr lvl="1"/>
            <a:r>
              <a:rPr lang="ru-RU" sz="1600" dirty="0" smtClean="0"/>
              <a:t>Отгрузка ЛП со склада отправителя</a:t>
            </a:r>
          </a:p>
          <a:p>
            <a:pPr lvl="1"/>
            <a:r>
              <a:rPr lang="ru-RU" sz="1600" dirty="0" smtClean="0"/>
              <a:t>Отказ приемки ЛП покупателем</a:t>
            </a:r>
          </a:p>
          <a:p>
            <a:pPr lvl="1"/>
            <a:r>
              <a:rPr lang="ru-RU" sz="1600" dirty="0" smtClean="0"/>
              <a:t>Отзыв ЛП отправителем</a:t>
            </a:r>
          </a:p>
          <a:p>
            <a:pPr lvl="1"/>
            <a:r>
              <a:rPr lang="ru-RU" sz="1600" dirty="0" smtClean="0"/>
              <a:t>Подтверждение приемки</a:t>
            </a:r>
            <a:r>
              <a:rPr lang="en-US" sz="1600" dirty="0" smtClean="0"/>
              <a:t>/</a:t>
            </a:r>
            <a:r>
              <a:rPr lang="ru-RU" sz="1600" dirty="0" smtClean="0"/>
              <a:t>отгрузки ЛП</a:t>
            </a:r>
          </a:p>
          <a:p>
            <a:pPr lvl="1"/>
            <a:r>
              <a:rPr lang="ru-RU" sz="1600" dirty="0" smtClean="0"/>
              <a:t>Перемещение ЛП между адресами осуществления деятельности</a:t>
            </a:r>
          </a:p>
          <a:p>
            <a:pPr lvl="1"/>
            <a:r>
              <a:rPr lang="ru-RU" sz="1600" dirty="0" smtClean="0"/>
              <a:t>Продажа ЛП в рамках розничной торговли</a:t>
            </a:r>
          </a:p>
          <a:p>
            <a:pPr lvl="1"/>
            <a:r>
              <a:rPr lang="ru-RU" sz="1600" dirty="0" smtClean="0"/>
              <a:t>Отпуск ЛП по льготному рецепту</a:t>
            </a:r>
          </a:p>
          <a:p>
            <a:pPr lvl="1"/>
            <a:r>
              <a:rPr lang="ru-RU" sz="1600" dirty="0" smtClean="0"/>
              <a:t>Выдача ЛП в медицинском учреждении</a:t>
            </a:r>
          </a:p>
          <a:p>
            <a:pPr lvl="1"/>
            <a:r>
              <a:rPr lang="ru-RU" sz="1600" dirty="0" smtClean="0"/>
              <a:t>Агрегирование</a:t>
            </a:r>
            <a:r>
              <a:rPr lang="en-US" sz="1600" dirty="0" smtClean="0"/>
              <a:t>/</a:t>
            </a:r>
            <a:r>
              <a:rPr lang="ru-RU" sz="1600" dirty="0" smtClean="0"/>
              <a:t>расформирование транспортной упаковки</a:t>
            </a:r>
          </a:p>
          <a:p>
            <a:pPr lvl="1"/>
            <a:endParaRPr lang="ru-RU" sz="1600" dirty="0"/>
          </a:p>
          <a:p>
            <a:pPr marL="457200" lvl="1" indent="0">
              <a:buNone/>
            </a:pPr>
            <a:r>
              <a:rPr lang="ru-RU" sz="1600" dirty="0" smtClean="0"/>
              <a:t>Дополнительную информацию о сценариях использования можно получить по ссылке:</a:t>
            </a:r>
          </a:p>
          <a:p>
            <a:pPr marL="457200" lvl="1" indent="0">
              <a:buNone/>
            </a:pPr>
            <a:r>
              <a:rPr lang="en-US" sz="1600" dirty="0" smtClean="0">
                <a:hlinkClick r:id="rId2"/>
              </a:rPr>
              <a:t>https://</a:t>
            </a:r>
            <a:r>
              <a:rPr lang="ru-RU" sz="1600" dirty="0" smtClean="0">
                <a:hlinkClick r:id="rId2"/>
              </a:rPr>
              <a:t>честныйзнак.рф/</a:t>
            </a:r>
            <a:r>
              <a:rPr lang="en-US" sz="1600" dirty="0" smtClean="0">
                <a:hlinkClick r:id="rId2"/>
              </a:rPr>
              <a:t>business/projects/21/#29</a:t>
            </a:r>
            <a:endParaRPr lang="ru-RU" sz="1600" dirty="0" smtClean="0"/>
          </a:p>
        </p:txBody>
      </p:sp>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Tree>
    <p:extLst>
      <p:ext uri="{BB962C8B-B14F-4D97-AF65-F5344CB8AC3E}">
        <p14:creationId xmlns:p14="http://schemas.microsoft.com/office/powerpoint/2010/main" val="1268307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Нюансы </a:t>
            </a:r>
            <a:r>
              <a:rPr lang="ru-RU" sz="2000" b="1" dirty="0"/>
              <a:t>в розничной продаже</a:t>
            </a:r>
          </a:p>
        </p:txBody>
      </p:sp>
      <p:sp>
        <p:nvSpPr>
          <p:cNvPr id="3" name="Объект 2"/>
          <p:cNvSpPr>
            <a:spLocks noGrp="1"/>
          </p:cNvSpPr>
          <p:nvPr>
            <p:ph idx="1"/>
          </p:nvPr>
        </p:nvSpPr>
        <p:spPr/>
        <p:txBody>
          <a:bodyPr>
            <a:normAutofit/>
          </a:bodyPr>
          <a:lstStyle/>
          <a:p>
            <a:r>
              <a:rPr lang="ru-RU" sz="2000" dirty="0" smtClean="0"/>
              <a:t>Любое движение лекарственных препаратов, в том числе и розничную продажу возможно будет совершить только после регистрации действий в системе ИС </a:t>
            </a:r>
            <a:r>
              <a:rPr lang="en-US" sz="2000" dirty="0" smtClean="0"/>
              <a:t>“</a:t>
            </a:r>
            <a:r>
              <a:rPr lang="ru-RU" sz="2000" dirty="0" smtClean="0"/>
              <a:t>Маркировка</a:t>
            </a:r>
            <a:r>
              <a:rPr lang="en-US" sz="2000" dirty="0" smtClean="0"/>
              <a:t>”</a:t>
            </a:r>
            <a:endParaRPr lang="ru-RU" sz="2000" dirty="0"/>
          </a:p>
          <a:p>
            <a:r>
              <a:rPr lang="ru-RU" sz="2000" dirty="0" smtClean="0"/>
              <a:t>Ответственность за отпуск ЛП, акцептования неподтвержденных данных </a:t>
            </a:r>
            <a:r>
              <a:rPr lang="ru-RU" sz="2000" dirty="0"/>
              <a:t>без регистрации действий</a:t>
            </a:r>
            <a:r>
              <a:rPr lang="ru-RU" sz="2000" dirty="0" smtClean="0"/>
              <a:t> в системе лежит на организации, сотрудники которой совершили данные действия</a:t>
            </a:r>
          </a:p>
          <a:p>
            <a:r>
              <a:rPr lang="ru-RU" sz="2000" dirty="0" smtClean="0"/>
              <a:t>Система ИС </a:t>
            </a:r>
            <a:r>
              <a:rPr lang="en-US" sz="2000" dirty="0"/>
              <a:t>“</a:t>
            </a:r>
            <a:r>
              <a:rPr lang="ru-RU" sz="2000" dirty="0"/>
              <a:t>Маркировка</a:t>
            </a:r>
            <a:r>
              <a:rPr lang="en-US" sz="2000" dirty="0" smtClean="0"/>
              <a:t>”</a:t>
            </a:r>
            <a:r>
              <a:rPr lang="ru-RU" sz="2000" dirty="0" smtClean="0"/>
              <a:t> при некоторых сценариях работы автоматически отправляет данные в Федеральную налоговую службу</a:t>
            </a:r>
            <a:endParaRPr lang="ru-RU" sz="2000" dirty="0">
              <a:hlinkClick r:id="rId2"/>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7</a:t>
            </a:fld>
            <a:endParaRPr lang="ru-RU"/>
          </a:p>
        </p:txBody>
      </p:sp>
    </p:spTree>
    <p:extLst>
      <p:ext uri="{BB962C8B-B14F-4D97-AF65-F5344CB8AC3E}">
        <p14:creationId xmlns:p14="http://schemas.microsoft.com/office/powerpoint/2010/main" val="40658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a:bodyPr>
          <a:lstStyle/>
          <a:p>
            <a:r>
              <a:rPr lang="ru-RU" sz="2400" b="1" dirty="0" smtClean="0"/>
              <a:t>Технические требования</a:t>
            </a:r>
            <a:endParaRPr lang="ru-RU" sz="2400" b="1" dirty="0"/>
          </a:p>
        </p:txBody>
      </p:sp>
      <p:sp>
        <p:nvSpPr>
          <p:cNvPr id="3" name="Содержимое 2"/>
          <p:cNvSpPr>
            <a:spLocks noGrp="1"/>
          </p:cNvSpPr>
          <p:nvPr>
            <p:ph idx="1"/>
          </p:nvPr>
        </p:nvSpPr>
        <p:spPr>
          <a:xfrm>
            <a:off x="179512" y="620688"/>
            <a:ext cx="8784976" cy="6048672"/>
          </a:xfrm>
        </p:spPr>
        <p:txBody>
          <a:bodyPr>
            <a:noAutofit/>
          </a:bodyPr>
          <a:lstStyle/>
          <a:p>
            <a:r>
              <a:rPr lang="ru-RU" sz="1200" dirty="0" smtClean="0"/>
              <a:t>Операционная система </a:t>
            </a:r>
          </a:p>
          <a:p>
            <a:pPr>
              <a:buNone/>
            </a:pPr>
            <a:r>
              <a:rPr lang="ru-RU" sz="1200" b="1" dirty="0" smtClean="0"/>
              <a:t>	ОС </a:t>
            </a:r>
            <a:r>
              <a:rPr lang="ru-RU" sz="1200" b="1" dirty="0" err="1" smtClean="0"/>
              <a:t>WIndows</a:t>
            </a:r>
            <a:r>
              <a:rPr lang="ru-RU" sz="1200" b="1" dirty="0" smtClean="0"/>
              <a:t> 7 или новее / </a:t>
            </a:r>
            <a:r>
              <a:rPr lang="ru-RU" sz="1200" b="1" dirty="0" err="1" smtClean="0"/>
              <a:t>Mas</a:t>
            </a:r>
            <a:r>
              <a:rPr lang="ru-RU" sz="1200" b="1" dirty="0" smtClean="0"/>
              <a:t> OS X 10.8 или новее</a:t>
            </a:r>
            <a:endParaRPr lang="ru-RU" sz="1200" dirty="0" smtClean="0"/>
          </a:p>
          <a:p>
            <a:pPr>
              <a:buNone/>
            </a:pPr>
            <a:r>
              <a:rPr lang="ru-RU" sz="1200" dirty="0" smtClean="0"/>
              <a:t/>
            </a:r>
            <a:br>
              <a:rPr lang="ru-RU" sz="1200" dirty="0" smtClean="0"/>
            </a:br>
            <a:r>
              <a:rPr lang="ru-RU" sz="1200" dirty="0" smtClean="0"/>
              <a:t>Браузеры</a:t>
            </a:r>
            <a:r>
              <a:rPr lang="en-US" sz="1200" dirty="0" smtClean="0"/>
              <a:t> </a:t>
            </a:r>
            <a:endParaRPr lang="ru-RU" sz="1200" dirty="0" smtClean="0"/>
          </a:p>
          <a:p>
            <a:pPr>
              <a:buNone/>
            </a:pPr>
            <a:r>
              <a:rPr lang="ru-RU" sz="1200" b="1" dirty="0" smtClean="0"/>
              <a:t>	Браузер</a:t>
            </a:r>
            <a:r>
              <a:rPr lang="en-US" sz="1200" b="1" dirty="0" smtClean="0"/>
              <a:t> Internet Explorer 11 </a:t>
            </a:r>
            <a:r>
              <a:rPr lang="ru-RU" sz="1200" b="1" dirty="0" smtClean="0"/>
              <a:t>или новее</a:t>
            </a:r>
            <a:r>
              <a:rPr lang="en-US" sz="1200" b="1" dirty="0" smtClean="0"/>
              <a:t>, Safari</a:t>
            </a:r>
            <a:r>
              <a:rPr lang="ru-RU" sz="1200" b="1" dirty="0" smtClean="0"/>
              <a:t> , </a:t>
            </a:r>
            <a:r>
              <a:rPr lang="en-US" sz="1200" b="1" dirty="0" smtClean="0"/>
              <a:t>Chrome</a:t>
            </a:r>
            <a:endParaRPr lang="ru-RU" sz="1200" dirty="0" smtClean="0"/>
          </a:p>
          <a:p>
            <a:pPr>
              <a:buNone/>
            </a:pPr>
            <a:r>
              <a:rPr lang="ru-RU" sz="1200" dirty="0" smtClean="0"/>
              <a:t>	Скачать браузер на сайте </a:t>
            </a:r>
            <a:r>
              <a:rPr lang="ru-RU" sz="1200" dirty="0" err="1" smtClean="0"/>
              <a:t>Microsoft</a:t>
            </a:r>
            <a:r>
              <a:rPr lang="ru-RU" sz="1200" dirty="0" smtClean="0"/>
              <a:t> : </a:t>
            </a:r>
            <a:r>
              <a:rPr lang="ru-RU" sz="1200" u="sng" dirty="0" smtClean="0">
                <a:hlinkClick r:id="rId2"/>
              </a:rPr>
              <a:t>https://www.microsoft.com/ru-ru/download/internet-explorer.aspx</a:t>
            </a:r>
            <a:r>
              <a:rPr lang="ru-RU" sz="1200" dirty="0" smtClean="0"/>
              <a:t> </a:t>
            </a:r>
          </a:p>
          <a:p>
            <a:pPr>
              <a:buNone/>
            </a:pPr>
            <a:endParaRPr lang="ru-RU" sz="1200" dirty="0" smtClean="0"/>
          </a:p>
          <a:p>
            <a:r>
              <a:rPr lang="ru-RU" sz="1200" dirty="0" smtClean="0"/>
              <a:t>Программы </a:t>
            </a:r>
          </a:p>
          <a:p>
            <a:r>
              <a:rPr lang="ru-RU" sz="1200" b="1" dirty="0" err="1" smtClean="0"/>
              <a:t>Плагин</a:t>
            </a:r>
            <a:r>
              <a:rPr lang="ru-RU" sz="1200" b="1" dirty="0" smtClean="0"/>
              <a:t> </a:t>
            </a:r>
            <a:r>
              <a:rPr lang="ru-RU" sz="1200" b="1" dirty="0" err="1" smtClean="0"/>
              <a:t>КриптоПро</a:t>
            </a:r>
            <a:r>
              <a:rPr lang="ru-RU" sz="1200" b="1" dirty="0" smtClean="0"/>
              <a:t> для браузера </a:t>
            </a:r>
            <a:r>
              <a:rPr lang="ru-RU" sz="1200" b="1" dirty="0" err="1" smtClean="0"/>
              <a:t>Internet</a:t>
            </a:r>
            <a:r>
              <a:rPr lang="ru-RU" sz="1200" b="1" dirty="0" smtClean="0"/>
              <a:t> </a:t>
            </a:r>
            <a:r>
              <a:rPr lang="ru-RU" sz="1200" b="1" dirty="0" err="1" smtClean="0"/>
              <a:t>Explorer</a:t>
            </a:r>
            <a:r>
              <a:rPr lang="ru-RU" sz="1200" b="1" dirty="0" smtClean="0"/>
              <a:t>, </a:t>
            </a:r>
            <a:r>
              <a:rPr lang="ru-RU" sz="1200" b="1" dirty="0" err="1" smtClean="0"/>
              <a:t>Safari</a:t>
            </a:r>
            <a:r>
              <a:rPr lang="ru-RU" sz="1200" b="1" dirty="0" smtClean="0"/>
              <a:t>, </a:t>
            </a:r>
            <a:r>
              <a:rPr lang="en-US" sz="1200" b="1" dirty="0" smtClean="0"/>
              <a:t>Chrome</a:t>
            </a:r>
            <a:endParaRPr lang="ru-RU" sz="1200" dirty="0" smtClean="0"/>
          </a:p>
          <a:p>
            <a:pPr>
              <a:buNone/>
            </a:pPr>
            <a:r>
              <a:rPr lang="ru-RU" sz="1200" dirty="0" smtClean="0"/>
              <a:t>	 Скачайте ( </a:t>
            </a:r>
            <a:r>
              <a:rPr lang="ru-RU" sz="1200" u="sng" dirty="0" smtClean="0">
                <a:hlinkClick r:id="rId3"/>
              </a:rPr>
              <a:t>http://www.cryptopro.ru/products/cades/plugin/</a:t>
            </a:r>
            <a:r>
              <a:rPr lang="ru-RU" sz="1200" dirty="0" smtClean="0"/>
              <a:t>  ) и включите </a:t>
            </a:r>
            <a:r>
              <a:rPr lang="ru-RU" sz="1200" dirty="0" err="1" smtClean="0"/>
              <a:t>плагин</a:t>
            </a:r>
            <a:r>
              <a:rPr lang="ru-RU" sz="1200" dirty="0" smtClean="0"/>
              <a:t> </a:t>
            </a:r>
            <a:r>
              <a:rPr lang="ru-RU" sz="1200" dirty="0" err="1" smtClean="0"/>
              <a:t>КриптоПро</a:t>
            </a:r>
            <a:r>
              <a:rPr lang="ru-RU" sz="1200" dirty="0" smtClean="0"/>
              <a:t> </a:t>
            </a:r>
            <a:br>
              <a:rPr lang="ru-RU" sz="1200" dirty="0" smtClean="0"/>
            </a:br>
            <a:r>
              <a:rPr lang="ru-RU" sz="1200" dirty="0" smtClean="0"/>
              <a:t>Инструкция по установке </a:t>
            </a:r>
            <a:r>
              <a:rPr lang="ru-RU" sz="1200" dirty="0" err="1" smtClean="0"/>
              <a:t>плагина</a:t>
            </a:r>
            <a:r>
              <a:rPr lang="ru-RU" sz="1200" dirty="0" smtClean="0"/>
              <a:t> </a:t>
            </a:r>
            <a:r>
              <a:rPr lang="ru-RU" sz="1200" dirty="0" err="1" smtClean="0"/>
              <a:t>КриптоПро</a:t>
            </a:r>
            <a:r>
              <a:rPr lang="ru-RU" sz="1200" dirty="0" smtClean="0"/>
              <a:t>: </a:t>
            </a:r>
            <a:r>
              <a:rPr lang="ru-RU" sz="1200" u="sng" dirty="0" smtClean="0">
                <a:hlinkClick r:id="rId4"/>
              </a:rPr>
              <a:t>http://cpdn.cryptopro.ru/default.asp?url=content/cades/plugin-installation.html</a:t>
            </a:r>
            <a:r>
              <a:rPr lang="ru-RU" sz="1200" dirty="0" smtClean="0"/>
              <a:t> </a:t>
            </a:r>
          </a:p>
          <a:p>
            <a:pPr>
              <a:buNone/>
            </a:pPr>
            <a:endParaRPr lang="ru-RU" sz="1200" dirty="0" smtClean="0"/>
          </a:p>
          <a:p>
            <a:r>
              <a:rPr lang="ru-RU" sz="1200" b="1" dirty="0" smtClean="0"/>
              <a:t>ПО </a:t>
            </a:r>
            <a:r>
              <a:rPr lang="ru-RU" sz="1200" b="1" dirty="0" err="1" smtClean="0"/>
              <a:t>КриптоПро</a:t>
            </a:r>
            <a:r>
              <a:rPr lang="ru-RU" sz="1200" b="1" dirty="0" smtClean="0"/>
              <a:t> версии 4.0 или новее</a:t>
            </a:r>
            <a:endParaRPr lang="ru-RU" sz="1200" dirty="0" smtClean="0"/>
          </a:p>
          <a:p>
            <a:pPr>
              <a:buNone/>
            </a:pPr>
            <a:r>
              <a:rPr lang="ru-RU" sz="1200" dirty="0" smtClean="0"/>
              <a:t>	Установите ( </a:t>
            </a:r>
            <a:r>
              <a:rPr lang="ru-RU" sz="1200" u="sng" dirty="0" smtClean="0">
                <a:hlinkClick r:id="rId5"/>
              </a:rPr>
              <a:t>https://www.cryptopro.ru/downloads/howto?destination=node%2F148</a:t>
            </a:r>
            <a:r>
              <a:rPr lang="ru-RU" sz="1200" dirty="0" smtClean="0"/>
              <a:t>  ) и запустите </a:t>
            </a:r>
            <a:r>
              <a:rPr lang="ru-RU" sz="1200" dirty="0" err="1" smtClean="0"/>
              <a:t>КриптоПро</a:t>
            </a:r>
            <a:r>
              <a:rPr lang="ru-RU" sz="1200" dirty="0" smtClean="0"/>
              <a:t/>
            </a:r>
            <a:br>
              <a:rPr lang="ru-RU" sz="1200" dirty="0" smtClean="0"/>
            </a:br>
            <a:r>
              <a:rPr lang="ru-RU" sz="1200" dirty="0" smtClean="0"/>
              <a:t>Инструкция по установке </a:t>
            </a:r>
            <a:r>
              <a:rPr lang="ru-RU" sz="1200" dirty="0" err="1" smtClean="0"/>
              <a:t>КриптоПро</a:t>
            </a:r>
            <a:r>
              <a:rPr lang="ru-RU" sz="1200" dirty="0" smtClean="0"/>
              <a:t>: </a:t>
            </a:r>
            <a:r>
              <a:rPr lang="ru-RU" sz="1200" u="sng" dirty="0" smtClean="0">
                <a:hlinkClick r:id="rId6"/>
              </a:rPr>
              <a:t>https://www.cryptopro.ru/support/docs</a:t>
            </a:r>
            <a:r>
              <a:rPr lang="ru-RU" sz="1200" dirty="0" smtClean="0"/>
              <a:t> </a:t>
            </a:r>
          </a:p>
          <a:p>
            <a:pPr>
              <a:buNone/>
            </a:pPr>
            <a:endParaRPr lang="ru-RU" sz="1200" dirty="0" smtClean="0"/>
          </a:p>
          <a:p>
            <a:r>
              <a:rPr lang="ru-RU" sz="1200" dirty="0" smtClean="0"/>
              <a:t>Для работы в личном кабинете маркировки и регистрации необходим </a:t>
            </a:r>
            <a:r>
              <a:rPr lang="ru-RU" sz="1200" b="1" dirty="0" smtClean="0"/>
              <a:t>усиленная квалифицированная электронная подпись(УКЭП) руководителя. УКЭП необходимо установить в системе через </a:t>
            </a:r>
            <a:r>
              <a:rPr lang="ru-RU" sz="1200" b="1" dirty="0" err="1" smtClean="0"/>
              <a:t>КриптоПро</a:t>
            </a:r>
            <a:r>
              <a:rPr lang="ru-RU" sz="1200" b="1" dirty="0" smtClean="0"/>
              <a:t> (выбрать сертификат и нажать кнопку «Установить»). </a:t>
            </a:r>
            <a:r>
              <a:rPr lang="ru-RU" sz="1200" dirty="0"/>
              <a:t>УКЭП руководителя должен содержать ОГРН </a:t>
            </a:r>
            <a:r>
              <a:rPr lang="ru-RU" sz="1200" dirty="0" err="1" smtClean="0"/>
              <a:t>организациии</a:t>
            </a:r>
            <a:r>
              <a:rPr lang="ru-RU" sz="1200" dirty="0" smtClean="0"/>
              <a:t>. </a:t>
            </a:r>
            <a:r>
              <a:rPr lang="ru-RU" sz="1200" dirty="0"/>
              <a:t>УКЭП </a:t>
            </a:r>
            <a:r>
              <a:rPr lang="ru-RU" sz="1200" dirty="0" smtClean="0"/>
              <a:t>можно получить, оформив заявку на сайте удостоверяющего центра. Список аккредитованных удостоверяющих центров</a:t>
            </a:r>
            <a:r>
              <a:rPr lang="en-US" sz="1200" dirty="0"/>
              <a:t>: </a:t>
            </a:r>
            <a:r>
              <a:rPr lang="en-US" sz="1200" dirty="0">
                <a:hlinkClick r:id="rId7"/>
              </a:rPr>
              <a:t>https://minsvyaz.ru/ru/activity/govservices/2</a:t>
            </a:r>
            <a:r>
              <a:rPr lang="en-US" sz="1200" dirty="0" smtClean="0">
                <a:hlinkClick r:id="rId7"/>
              </a:rPr>
              <a:t>/</a:t>
            </a:r>
            <a:r>
              <a:rPr lang="en-US" sz="1200" dirty="0" smtClean="0"/>
              <a:t> </a:t>
            </a:r>
            <a:endParaRPr lang="ru-RU" sz="1200" dirty="0" smtClean="0"/>
          </a:p>
          <a:p>
            <a:endParaRPr lang="ru-RU" sz="1200" dirty="0" smtClean="0"/>
          </a:p>
          <a:p>
            <a:r>
              <a:rPr lang="ru-RU" sz="1200" dirty="0" smtClean="0"/>
              <a:t>Также проверьте, что </a:t>
            </a:r>
            <a:r>
              <a:rPr lang="ru-RU" sz="1200" b="1" dirty="0" smtClean="0"/>
              <a:t>адреса вашей организации зарегистрированы в системе ФИАС</a:t>
            </a:r>
            <a:r>
              <a:rPr lang="ru-RU" sz="1200" dirty="0" smtClean="0"/>
              <a:t> ( </a:t>
            </a:r>
            <a:r>
              <a:rPr lang="en-US" sz="1200" u="sng" dirty="0" smtClean="0">
                <a:hlinkClick r:id="rId8"/>
              </a:rPr>
              <a:t>http</a:t>
            </a:r>
            <a:r>
              <a:rPr lang="ru-RU" sz="1200" u="sng" dirty="0" smtClean="0">
                <a:hlinkClick r:id="rId8"/>
              </a:rPr>
              <a:t>://</a:t>
            </a:r>
            <a:r>
              <a:rPr lang="en-US" sz="1200" u="sng" dirty="0" err="1" smtClean="0">
                <a:hlinkClick r:id="rId8"/>
              </a:rPr>
              <a:t>fias</a:t>
            </a:r>
            <a:r>
              <a:rPr lang="ru-RU" sz="1200" u="sng" dirty="0" smtClean="0">
                <a:hlinkClick r:id="rId8"/>
              </a:rPr>
              <a:t>.</a:t>
            </a:r>
            <a:r>
              <a:rPr lang="en-US" sz="1200" u="sng" dirty="0" err="1" smtClean="0">
                <a:hlinkClick r:id="rId8"/>
              </a:rPr>
              <a:t>nalog</a:t>
            </a:r>
            <a:r>
              <a:rPr lang="ru-RU" sz="1200" u="sng" dirty="0" smtClean="0">
                <a:hlinkClick r:id="rId8"/>
              </a:rPr>
              <a:t>.</a:t>
            </a:r>
            <a:r>
              <a:rPr lang="en-US" sz="1200" u="sng" dirty="0" err="1" smtClean="0">
                <a:hlinkClick r:id="rId8"/>
              </a:rPr>
              <a:t>ru</a:t>
            </a:r>
            <a:r>
              <a:rPr lang="en-US" sz="1200" dirty="0" smtClean="0"/>
              <a:t> </a:t>
            </a:r>
            <a:r>
              <a:rPr lang="ru-RU" sz="1200" dirty="0" smtClean="0"/>
              <a:t> )</a:t>
            </a:r>
          </a:p>
          <a:p>
            <a:endParaRPr lang="ru-RU" sz="1200" dirty="0" smtClean="0"/>
          </a:p>
          <a:p>
            <a:r>
              <a:rPr lang="ru-RU" sz="1200" b="1" dirty="0" smtClean="0"/>
              <a:t>Наличие лицензии на медицинскую или фармацевтическую деятельность</a:t>
            </a:r>
            <a:endParaRPr lang="en-US" sz="1200" b="1" dirty="0" smtClean="0"/>
          </a:p>
          <a:p>
            <a:endParaRPr lang="ru-RU" sz="1200" b="1" dirty="0" smtClean="0"/>
          </a:p>
          <a:p>
            <a:r>
              <a:rPr lang="ru-RU" sz="1200" dirty="0" smtClean="0"/>
              <a:t>Дополнительную информацию по системе «Маркировка» можно получить на сайте </a:t>
            </a:r>
            <a:r>
              <a:rPr lang="ru-RU" sz="1200" dirty="0" err="1" smtClean="0"/>
              <a:t>росздравнадзора</a:t>
            </a:r>
            <a:r>
              <a:rPr lang="en-US" sz="1200" dirty="0" smtClean="0"/>
              <a:t>: </a:t>
            </a:r>
            <a:r>
              <a:rPr lang="en-US" sz="1200" dirty="0">
                <a:hlinkClick r:id="rId9"/>
              </a:rPr>
              <a:t>http://</a:t>
            </a:r>
            <a:r>
              <a:rPr lang="en-US" sz="1200" dirty="0" smtClean="0">
                <a:hlinkClick r:id="rId9"/>
              </a:rPr>
              <a:t>www.roszdravnadzor.ru/marking</a:t>
            </a:r>
            <a:r>
              <a:rPr lang="en-US" sz="1200" dirty="0" smtClean="0"/>
              <a:t> </a:t>
            </a:r>
            <a:r>
              <a:rPr lang="ru-RU" sz="1200" dirty="0" smtClean="0"/>
              <a:t>. Ответы на часто задаваемые вопросы</a:t>
            </a:r>
            <a:r>
              <a:rPr lang="en-US" sz="1200" dirty="0"/>
              <a:t>: </a:t>
            </a:r>
            <a:r>
              <a:rPr lang="en-US" sz="1200" dirty="0">
                <a:hlinkClick r:id="rId10"/>
              </a:rPr>
              <a:t>http://</a:t>
            </a:r>
            <a:r>
              <a:rPr lang="en-US" sz="1200" dirty="0" smtClean="0">
                <a:hlinkClick r:id="rId10"/>
              </a:rPr>
              <a:t>www.roszdravnadzor.ru/marking/answers</a:t>
            </a:r>
            <a:r>
              <a:rPr lang="en-US" sz="1200" dirty="0" smtClean="0"/>
              <a:t> </a:t>
            </a:r>
          </a:p>
        </p:txBody>
      </p:sp>
      <p:sp>
        <p:nvSpPr>
          <p:cNvPr id="4" name="Номер слайда 3"/>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200" b="1" dirty="0" smtClean="0"/>
              <a:t>Информация о смене оператора системы «Маркировка»</a:t>
            </a:r>
            <a:endParaRPr lang="ru-RU" sz="2200" b="1"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
        <p:nvSpPr>
          <p:cNvPr id="5" name="Заголовок 1"/>
          <p:cNvSpPr txBox="1">
            <a:spLocks/>
          </p:cNvSpPr>
          <p:nvPr/>
        </p:nvSpPr>
        <p:spPr>
          <a:xfrm>
            <a:off x="323528" y="980728"/>
            <a:ext cx="8229600" cy="56886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1200" dirty="0"/>
              <a:t>В соответствии с постановлением Правительства Российской Федерации от 24 января 2017 г. № 62 «О проведении эксперимента по маркировке контрольными (идентификационными) знаками и мониторингу за оборотом отдельных видов лекарственных препаратов для медицинского применения», с 1 ноября 2018 г. функции оператора информационной системы мониторинга движения лекарственных препаратов (далее - ИС МДЛП), осуществляющего информационное обеспечение проведения эксперимента, переходит от ФНС России к ООО «Оператор-ЦРПТ».</a:t>
            </a:r>
          </a:p>
          <a:p>
            <a:pPr algn="l"/>
            <a:endParaRPr lang="ru-RU" sz="1200" dirty="0"/>
          </a:p>
          <a:p>
            <a:pPr algn="l"/>
            <a:r>
              <a:rPr lang="ru-RU" sz="1200" b="1" dirty="0"/>
              <a:t>Адреса ИС МДЛП с 1 ноября 2018 года:</a:t>
            </a:r>
            <a:endParaRPr lang="ru-RU" sz="1200" dirty="0"/>
          </a:p>
          <a:p>
            <a:pPr algn="l"/>
            <a:r>
              <a:rPr lang="ru-RU" sz="1200" b="1" dirty="0"/>
              <a:t>Промышленная система ИС МДЛП:</a:t>
            </a:r>
            <a:endParaRPr lang="ru-RU" sz="1200" dirty="0"/>
          </a:p>
          <a:p>
            <a:pPr algn="l"/>
            <a:r>
              <a:rPr lang="ru-RU" sz="1200" dirty="0"/>
              <a:t>Личный кабинет участника оборота лекарственных препаратов будет доступен по адресу </a:t>
            </a:r>
            <a:r>
              <a:rPr lang="ru-RU" sz="1200" b="1" u="sng" dirty="0">
                <a:hlinkClick r:id="rId2"/>
              </a:rPr>
              <a:t>https://mdlp.crpt.ru</a:t>
            </a:r>
            <a:r>
              <a:rPr lang="ru-RU" sz="1200" dirty="0"/>
              <a:t> </a:t>
            </a:r>
            <a:br>
              <a:rPr lang="ru-RU" sz="1200" dirty="0"/>
            </a:br>
            <a:r>
              <a:rPr lang="ru-RU" sz="1200" dirty="0"/>
              <a:t>API ИС МДЛП будет доступен по адресу </a:t>
            </a:r>
            <a:r>
              <a:rPr lang="ru-RU" sz="1200" b="1" dirty="0"/>
              <a:t>api.mdlp.crpt.ru</a:t>
            </a:r>
            <a:r>
              <a:rPr lang="ru-RU" sz="1200" dirty="0"/>
              <a:t> </a:t>
            </a:r>
            <a:br>
              <a:rPr lang="ru-RU" sz="1200" dirty="0"/>
            </a:br>
            <a:r>
              <a:rPr lang="ru-RU" sz="1200" b="1" i="1" dirty="0"/>
              <a:t>Обратите внимание:</a:t>
            </a:r>
            <a:r>
              <a:rPr lang="ru-RU" sz="1200" i="1" dirty="0"/>
              <a:t> для взаимодействия по </a:t>
            </a:r>
            <a:r>
              <a:rPr lang="ru-RU" sz="1200" i="1" dirty="0" err="1"/>
              <a:t>https</a:t>
            </a:r>
            <a:r>
              <a:rPr lang="ru-RU" sz="1200" i="1" dirty="0"/>
              <a:t> используется ГОСТ сертификат от Крипто-Про. Сертификаты Головного удостоверяющего центра можно скачать по ссылкам:</a:t>
            </a:r>
            <a:r>
              <a:rPr lang="ru-RU" sz="1200" dirty="0"/>
              <a:t> </a:t>
            </a:r>
            <a:br>
              <a:rPr lang="ru-RU" sz="1200" dirty="0"/>
            </a:br>
            <a:r>
              <a:rPr lang="ru-RU" sz="1200" u="sng" dirty="0">
                <a:hlinkClick r:id="rId3"/>
              </a:rPr>
              <a:t>http://api.mdlp.crpt.ru/static/minkomsvyaz.cer</a:t>
            </a:r>
            <a:r>
              <a:rPr lang="ru-RU" sz="1200" dirty="0"/>
              <a:t> </a:t>
            </a:r>
            <a:br>
              <a:rPr lang="ru-RU" sz="1200" dirty="0"/>
            </a:br>
            <a:r>
              <a:rPr lang="ru-RU" sz="1200" u="sng" dirty="0">
                <a:hlinkClick r:id="rId4"/>
              </a:rPr>
              <a:t>http://api.mdlp.crpt.ru/static/cryptopro.cer</a:t>
            </a:r>
            <a:r>
              <a:rPr lang="ru-RU" sz="1200" dirty="0"/>
              <a:t> </a:t>
            </a:r>
            <a:br>
              <a:rPr lang="ru-RU" sz="1200" dirty="0"/>
            </a:br>
            <a:r>
              <a:rPr lang="ru-RU" sz="1200" dirty="0"/>
              <a:t/>
            </a:r>
            <a:br>
              <a:rPr lang="ru-RU" sz="1200" dirty="0"/>
            </a:br>
            <a:r>
              <a:rPr lang="ru-RU" sz="1200" b="1" dirty="0"/>
              <a:t>Тестовая система «Песочница»:</a:t>
            </a:r>
            <a:endParaRPr lang="ru-RU" sz="1200" dirty="0"/>
          </a:p>
          <a:p>
            <a:pPr algn="l"/>
            <a:r>
              <a:rPr lang="ru-RU" sz="1200" dirty="0"/>
              <a:t>Личный кабинет участника оборота будет доступен по адресу </a:t>
            </a:r>
            <a:r>
              <a:rPr lang="ru-RU" sz="1200" b="1" u="sng" dirty="0">
                <a:hlinkClick r:id="rId5"/>
              </a:rPr>
              <a:t>https://sb.mdlp.crpt.ru</a:t>
            </a:r>
            <a:r>
              <a:rPr lang="ru-RU" sz="1200" b="1" dirty="0"/>
              <a:t> </a:t>
            </a:r>
            <a:r>
              <a:rPr lang="ru-RU" sz="1200" dirty="0"/>
              <a:t>  </a:t>
            </a:r>
            <a:br>
              <a:rPr lang="ru-RU" sz="1200" dirty="0"/>
            </a:br>
            <a:r>
              <a:rPr lang="ru-RU" sz="1200" dirty="0"/>
              <a:t>API «Песочницы» будет доступен по адресу </a:t>
            </a:r>
            <a:r>
              <a:rPr lang="ru-RU" sz="1200" b="1" dirty="0"/>
              <a:t>api.sb.mdlp.crpt.ru</a:t>
            </a:r>
            <a:r>
              <a:rPr lang="ru-RU" sz="1200" dirty="0"/>
              <a:t> </a:t>
            </a:r>
            <a:br>
              <a:rPr lang="ru-RU" sz="1200" dirty="0"/>
            </a:br>
            <a:r>
              <a:rPr lang="ru-RU" sz="1200" dirty="0"/>
              <a:t/>
            </a:r>
            <a:br>
              <a:rPr lang="ru-RU" sz="1200" dirty="0"/>
            </a:br>
            <a:r>
              <a:rPr lang="ru-RU" sz="1200" b="1" dirty="0"/>
              <a:t>Тестовый контур «API»:</a:t>
            </a:r>
            <a:endParaRPr lang="ru-RU" sz="1200" dirty="0"/>
          </a:p>
          <a:p>
            <a:pPr algn="l"/>
            <a:r>
              <a:rPr lang="ru-RU" sz="1200" dirty="0"/>
              <a:t>API тестового контура будет доступен по адресу </a:t>
            </a:r>
            <a:r>
              <a:rPr lang="ru-RU" sz="1200" b="1" dirty="0"/>
              <a:t>dev-api.mdlp.crpt.ru</a:t>
            </a:r>
            <a:r>
              <a:rPr lang="ru-RU" sz="1200" dirty="0"/>
              <a:t> </a:t>
            </a:r>
            <a:br>
              <a:rPr lang="ru-RU" sz="1200" dirty="0"/>
            </a:br>
            <a:r>
              <a:rPr lang="ru-RU" sz="1200" b="1" i="1" dirty="0"/>
              <a:t>Примечание:</a:t>
            </a:r>
            <a:r>
              <a:rPr lang="ru-RU" sz="1200" i="1" dirty="0"/>
              <a:t> в файл </a:t>
            </a:r>
            <a:r>
              <a:rPr lang="ru-RU" sz="1200" i="1" dirty="0" err="1"/>
              <a:t>hosts</a:t>
            </a:r>
            <a:r>
              <a:rPr lang="ru-RU" sz="1200" i="1" dirty="0"/>
              <a:t> необходимо прописать следующий адрес</a:t>
            </a:r>
            <a:r>
              <a:rPr lang="ru-RU" sz="1200" dirty="0"/>
              <a:t> </a:t>
            </a:r>
            <a:br>
              <a:rPr lang="ru-RU" sz="1200" dirty="0"/>
            </a:br>
            <a:r>
              <a:rPr lang="ru-RU" sz="1200" dirty="0"/>
              <a:t>148.251.237.216              dev-api.mdlp.crpt.ru </a:t>
            </a:r>
            <a:br>
              <a:rPr lang="ru-RU" sz="1200" dirty="0"/>
            </a:br>
            <a:r>
              <a:rPr lang="ru-RU" sz="1200" dirty="0"/>
              <a:t/>
            </a:r>
            <a:br>
              <a:rPr lang="ru-RU" sz="1200" dirty="0"/>
            </a:br>
            <a:r>
              <a:rPr lang="ru-RU" sz="1200" b="1" dirty="0"/>
              <a:t>Служба технической поддержки:</a:t>
            </a:r>
            <a:endParaRPr lang="ru-RU" sz="1200" dirty="0"/>
          </a:p>
          <a:p>
            <a:pPr algn="l"/>
            <a:r>
              <a:rPr lang="ru-RU" sz="1200" dirty="0"/>
              <a:t>Начиная 1 ноября 2018 система обработки обращений службы технической поддержки (СТП) будет доступна по адресу </a:t>
            </a:r>
            <a:r>
              <a:rPr lang="ru-RU" sz="1200" b="1" u="sng" dirty="0">
                <a:hlinkClick r:id="rId6"/>
              </a:rPr>
              <a:t>https://support.crpt.ru</a:t>
            </a:r>
            <a:r>
              <a:rPr lang="ru-RU" sz="1200" dirty="0"/>
              <a:t>. Логин участника для входа в новую систему обработки обращений СТП остается прежним, пароль для входа будет направлен на электронную почту с адреса </a:t>
            </a:r>
            <a:r>
              <a:rPr lang="ru-RU" sz="1200" u="sng" dirty="0">
                <a:hlinkClick r:id="rId7"/>
              </a:rPr>
              <a:t>support@crpt.ru</a:t>
            </a:r>
            <a:r>
              <a:rPr lang="ru-RU" sz="1200" dirty="0"/>
              <a:t>.</a:t>
            </a:r>
          </a:p>
          <a:p>
            <a:pPr algn="l"/>
            <a:endParaRPr lang="ru-RU" sz="1200" dirty="0"/>
          </a:p>
        </p:txBody>
      </p:sp>
    </p:spTree>
    <p:extLst>
      <p:ext uri="{BB962C8B-B14F-4D97-AF65-F5344CB8AC3E}">
        <p14:creationId xmlns:p14="http://schemas.microsoft.com/office/powerpoint/2010/main" val="7461117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1694</Words>
  <Application>Microsoft Office PowerPoint</Application>
  <PresentationFormat>Экран (4:3)</PresentationFormat>
  <Paragraphs>177</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Министерство здравоохранения Республики Татарстан ГАУЗ «КЛИНИЧЕСКАЯ БОЛЬНИЦА № 2» г.КАЗАНИ ГУП "МЕДИЦИНСКАЯ ТЕХНИКА И ФАРМАЦИЯ ТАТАРСТАНА" </vt:lpstr>
      <vt:lpstr>Пунктом 5 Перечня поручений Президента Российской Федерации по итогам совещания с членами Правительства Российской Федерации от 04.02.2015 дано поручение  обеспечить разработку и поэтапное внедрение автоматизированной системы мониторинга движения лекарственных препаратов от производителя до конечного потребителя с использованием маркировки (кодификации) и идентификации упаковок лекарственных средств  в целях обеспечения эффективного контроля качества ЛС, находящихся в обращении, и борьбы с их фальсификацией.  Нормативные документы по проекту «Маркировка»: http://www.roszdravnadzor.ru/marking/doc   Основные цели маркировки и мониторинга движения лекарственных препаратов:  Для государства: - профилактика поступления в оборот и одномоментное изъятие из оборота в автоматизированном режиме на всей территории Российской Федерации недоброкачественных, а также фальсифицированных и контрафактных лекарственных препаратов на любом из этапов их обращения от производителя до конечного потребителя; - профилактика неэффективных расходов и экономия бюджетных средств за счет невозможности реализации схем «повторного вброса» лекарственных препаратов, невозможности легальной реализации лекарственных препаратов, подлежащих предметно-количественному учету, а также не предназначенных для розничной продажи; - контроль адресности движения препаратов, закупаемых за счет бюджета, расходов на их приобретение; мониторинг ценообразования и предельных розничных цен на лекарственные препараты из списка ЖНВЛП; - оперативное планирование и управление запасами и резервами препаратов на всех уровнях, включая стратегический.  Для населения: - возможность с помощью персонального мобильного устройства лично проверить легальность приобретаемого (получаемого) лекарственного препарата. Для бизнеса:  - снижение издержек за счет более эффективного управления логистикой; уменьшение упущенной выгоды, обусловленной контрафактной и фальсифицированной продукцией; соответствие требованиям для поставок продукции на международные рынки. Советом при Президенте Российской Федерации по стратегическому развитию и приоритетным проектам 13.07.2016 утвержден Перечень основных направлений стратегического развития Российской Федерации до 2018 г. и на период до 2025 г. В рамках реализации основного направления стратегического развития Российской Федерации «Здравоохранение» инициирован и 25 октября 2016 г. утвержден президиумом Совета при Президенте Российской Федерации по стратегическому развитию и приоритетным проектам паспорт приоритетного проекта «Внедрение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 Краткое наименование – «Лекарства. Качество и безопасность».</vt:lpstr>
      <vt:lpstr>Общая информация</vt:lpstr>
      <vt:lpstr>Этапы подготовки к работе с ИС «Маркировка»</vt:lpstr>
      <vt:lpstr>Предполагаемый подход к выбору и количеству рабочих мест  для работы с Маркировкой</vt:lpstr>
      <vt:lpstr>Этапы на которых необходимо сканирование ЛП</vt:lpstr>
      <vt:lpstr>Нюансы в розничной продаже</vt:lpstr>
      <vt:lpstr>Технические требования</vt:lpstr>
      <vt:lpstr>Информация о смене оператора системы «Маркировка»</vt:lpstr>
      <vt:lpstr>             Порядок регистрации в системе ИС «Маркировка»  Шаг 1. Используя браузер зайти на сайт: https://mdlp.crpt.ru Шаг 2. Нажимаем кнопку «Зарегистрируйтесь»</vt:lpstr>
      <vt:lpstr>Шаг 3. В выпадающем списке выбираем необходимое значение</vt:lpstr>
      <vt:lpstr>Шаг 4. При проверке системных требований вы увидите следующее окно, указывающее на недостающие программы в вашей системе для корректной работы. Нажав на указанные в этом же окне ссылки, вы можете скачать необходимое программное обеспечение и установить.  Внимание! Пока не установлен и не включен плагин КриптоПро в браузере, проверка будет показывать, что у вас не установлен КриптоПро даже если это не так! После установки плагина в браузер перезапустите браузер и убедитесь, что он включён в настройках браузера.</vt:lpstr>
      <vt:lpstr>Шаг 5. Заполните поля. Поля, указанные красной звёздочкой, обязательны для заполнения.  В поле «Сертификат УКЭП» необходимо выбрать вашу электронно-цифровую подпись(ЭЦП) руководителя организации, заранее установленный в систему через КриптоПро. Многие поля заполняются автоматически при успешном выборе ЭЦП.</vt:lpstr>
      <vt:lpstr>При попытке заполнить поле «Сертификат УКЭП» может появиться окно для подтверждения ваших действий. В окне разрешить действия, нажатием кнопки «Да»</vt:lpstr>
      <vt:lpstr>Появится окно выбора сертификата. Выберите необходимый и нажмите кнопку «Выбрать сертификат» для подтверждения выбора.</vt:lpstr>
      <vt:lpstr>После выбора сертификата поля ФИО, эл.адрес и ИНН будут заполнены автоматически. Проверьте правильность введения эл.адреса (e-mail) - убедитесь, что он верный и доступ к нему имеется! Туда будет поступать вся необходимая информация из тех.поддержки системы. При необходимости измените e-mail. Заполните поля «Контактный номер» и «Сведения о наличии лицензии». Нажмите кнопку «Зарегистрироваться».</vt:lpstr>
      <vt:lpstr>ЭЦП руководителя должен быть оформлен с ОГРН организации. В случае если ЭЦП неподходящий вы можете столкнуться со следующей ошибкой. Регистрация не будет выполнена.</vt:lpstr>
      <vt:lpstr>Шаг 6. Заявку на регистрацию необходимо подписать тем же ключом руководителя и нажать кнопку «Подписать и отправить»</vt:lpstr>
      <vt:lpstr>Для подтверждения доступа к ключу дать разрешение, нажав на кнопку «Да»</vt:lpstr>
      <vt:lpstr>При необходимости ввести пароль на ЭЦП руководителя, нажать кнопку «ОК»</vt:lpstr>
      <vt:lpstr>Из-за перехода электронной подписи на новый алгоритм шифрования и несоответствия используемого ключа новым требованиям может возникнуть следующее информационное окно. Для продолжения операции нажмите кнопку «ОК»</vt:lpstr>
      <vt:lpstr>При успешном окончании процесса регистрации заявке будет присвоен идентификатор </vt:lpstr>
      <vt:lpstr>Обращения в тех.поддержку необходимо заводить на сайте тех.поддержки: https://support.crpt.ru  Для регистрации на сайте тех.поддержки или возникновении проблем с регистрацией или авторизацией направьте письмо на эл.адрес тех.поддержки системы «Маркировка»: support@crpt.ru</vt:lpstr>
      <vt:lpstr>Для входа в систему после регистрации, используя браузер, зайти на сайт: https://mdlp.crpt.ru</vt:lpstr>
      <vt:lpstr>Нажать кнопку «Войти через УКЭП»</vt:lpstr>
      <vt:lpstr>Для подтверждения доступа к ключу дать разрешение, нажав на кнопку «Да»</vt:lpstr>
      <vt:lpstr>Появится окно выбора сертификата. Выберите необходимый и нажмите кнопку «Выбрать сертификат» для подтверждения выбора.</vt:lpstr>
      <vt:lpstr>Раздел «Реестр товаров по SGTIN» в личном кабинете:</vt:lpstr>
      <vt:lpstr>Раздел «Профиль», подраздел «Данные организации» в личном кабинете. Убедитесь в правильности данных по вашей организации</vt:lpstr>
      <vt:lpstr>Раздел «Профиль», подраздел «Лицензии» в личном кабинете. Убедитесь, что указан верный список лицензий вашей организации</vt:lpstr>
      <vt:lpstr>Раздел «Профиль», подраздел «Места деятельности» в личном кабинете. Обязательно добавьте место деятельности вашей организации, где будет установлено рабочее место с системой «Маркировка». ВНИМАНИЕ! Если в подразделах «Места деятельности» или «Места ответственного хранения» нет ни одного адреса, то вы для других участников в системе невидны и Росздравнадзор не считает такую регистрацию законченной!</vt:lpstr>
      <vt:lpstr>По нажатию кнопки «Добавить» отобразится список адресов вашей организации для выбора</vt:lpstr>
      <vt:lpstr>Один из адресов добавлен</vt:lpstr>
      <vt:lpstr>Каков порядок действий в случае отсутствия адреса в ФИАС?</vt:lpstr>
      <vt:lpstr>Раздел «Администрирование», подраздел «Пользователи» в личном кабинете. При необходимости вы можете добавить дополнительных пользователей системы при наличии у них УКЭП</vt:lpstr>
      <vt:lpstr>Необходимое оборудование  для работы с системой «Маркировка»</vt:lpstr>
      <vt:lpstr>Презентация PowerPoint</vt:lpstr>
      <vt:lpstr>Необходимое программное обеспечение  для работы с системой «Маркировка»</vt:lpstr>
      <vt:lpstr>Центры компетенции по РТ</vt:lpstr>
      <vt:lpstr>Сроки запуска системы Маркировки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dc:title>
  <dc:creator>Sysadmin</dc:creator>
  <cp:lastModifiedBy>batirshin</cp:lastModifiedBy>
  <cp:revision>129</cp:revision>
  <cp:lastPrinted>2018-12-10T12:50:21Z</cp:lastPrinted>
  <dcterms:created xsi:type="dcterms:W3CDTF">2018-11-28T07:48:45Z</dcterms:created>
  <dcterms:modified xsi:type="dcterms:W3CDTF">2019-02-19T11:25:10Z</dcterms:modified>
</cp:coreProperties>
</file>