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89" r:id="rId5"/>
    <p:sldId id="290" r:id="rId6"/>
    <p:sldId id="291" r:id="rId7"/>
    <p:sldId id="29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3C1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77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12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4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63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0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5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28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65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49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05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8CF9F-3D53-4B63-8B75-6B0DB8F0F1CA}" type="datetimeFigureOut">
              <a:rPr lang="ru-RU" smtClean="0"/>
              <a:t>10.10.2018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C8FDB-C945-4D76-9C7A-7D2172E0CF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47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mailto:info.etpzakupki@tatar.ru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13" name="Группа 12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11" name="Рисунок 10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993" y="989719"/>
            <a:ext cx="7478389" cy="329219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6056" y="4813363"/>
            <a:ext cx="10947862" cy="687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ru-RU" sz="4300" b="1" cap="small" dirty="0">
                <a:solidFill>
                  <a:srgbClr val="A30000"/>
                </a:solidFill>
                <a:ea typeface="+mj-ea"/>
                <a:cs typeface="+mj-cs"/>
              </a:rPr>
              <a:t>Как стать поставщиком АО «Татспиртпром</a:t>
            </a:r>
            <a:r>
              <a:rPr lang="ru-RU" sz="4300" b="1" cap="small" dirty="0" smtClean="0">
                <a:solidFill>
                  <a:srgbClr val="A30000"/>
                </a:solidFill>
                <a:ea typeface="+mj-ea"/>
                <a:cs typeface="+mj-cs"/>
              </a:rPr>
              <a:t>»</a:t>
            </a:r>
            <a:endParaRPr lang="ru-RU" sz="4300" b="1" cap="small" dirty="0">
              <a:solidFill>
                <a:srgbClr val="A30000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602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4388" y="1093332"/>
            <a:ext cx="10515600" cy="6645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cap="small" dirty="0" smtClean="0">
                <a:solidFill>
                  <a:srgbClr val="A30000"/>
                </a:solidFill>
                <a:latin typeface="+mn-lt"/>
              </a:rPr>
              <a:t>Три простых шага для того, чтобы стать поставщиком АО «ТСП»:</a:t>
            </a:r>
            <a:endParaRPr lang="ru-RU" sz="4800" b="1" cap="small" dirty="0">
              <a:solidFill>
                <a:srgbClr val="A30000"/>
              </a:solidFill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6" name="Рисунок 5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sp>
        <p:nvSpPr>
          <p:cNvPr id="13" name="TextBox 12"/>
          <p:cNvSpPr txBox="1"/>
          <p:nvPr/>
        </p:nvSpPr>
        <p:spPr>
          <a:xfrm>
            <a:off x="329184" y="2418745"/>
            <a:ext cx="114848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indent="-1028700" algn="just">
              <a:buFont typeface="+mj-lt"/>
              <a:buAutoNum type="romanUcPeriod"/>
            </a:pPr>
            <a:r>
              <a:rPr lang="ru-RU" sz="4800" dirty="0" smtClean="0"/>
              <a:t>Получить электронный ключ (</a:t>
            </a:r>
            <a:r>
              <a:rPr lang="ru-RU" sz="4800" dirty="0" err="1" smtClean="0"/>
              <a:t>флешка</a:t>
            </a:r>
            <a:r>
              <a:rPr lang="ru-RU" sz="4800" dirty="0" smtClean="0"/>
              <a:t>);</a:t>
            </a:r>
          </a:p>
          <a:p>
            <a:pPr marL="342900" indent="-342900" algn="just">
              <a:buAutoNum type="romanUcPeriod"/>
            </a:pPr>
            <a:r>
              <a:rPr lang="ru-RU" sz="4800" dirty="0"/>
              <a:t> </a:t>
            </a:r>
            <a:r>
              <a:rPr lang="ru-RU" sz="4800" dirty="0" smtClean="0"/>
              <a:t>   Зарегистрироваться на электронной площадке;</a:t>
            </a:r>
          </a:p>
          <a:p>
            <a:pPr marL="342900" indent="-342900" algn="just">
              <a:buAutoNum type="romanUcPeriod"/>
            </a:pPr>
            <a:r>
              <a:rPr lang="en-US" sz="4800" dirty="0" smtClean="0"/>
              <a:t> </a:t>
            </a:r>
            <a:r>
              <a:rPr lang="ru-RU" sz="4800" dirty="0" smtClean="0"/>
              <a:t>  Подать заявку на участие в тендере</a:t>
            </a:r>
            <a:r>
              <a:rPr lang="en-US" sz="4800" dirty="0" smtClean="0"/>
              <a:t> </a:t>
            </a:r>
            <a:r>
              <a:rPr lang="ru-RU" sz="4800" dirty="0" smtClean="0"/>
              <a:t>и предложить наилучшую цену.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613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6" name="Рисунок 5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966352" y="453471"/>
            <a:ext cx="104033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ctr">
              <a:buAutoNum type="romanUcPeriod"/>
            </a:pPr>
            <a:r>
              <a:rPr lang="ru-RU" sz="4000" b="1" cap="small" dirty="0" smtClean="0">
                <a:solidFill>
                  <a:srgbClr val="A30000"/>
                </a:solidFill>
                <a:ea typeface="+mj-ea"/>
                <a:cs typeface="+mj-cs"/>
              </a:rPr>
              <a:t>Получение электронного ключа (</a:t>
            </a:r>
            <a:r>
              <a:rPr lang="ru-RU" sz="4000" b="1" cap="small" dirty="0" err="1" smtClean="0">
                <a:solidFill>
                  <a:srgbClr val="A30000"/>
                </a:solidFill>
                <a:ea typeface="+mj-ea"/>
                <a:cs typeface="+mj-cs"/>
              </a:rPr>
              <a:t>флешки</a:t>
            </a:r>
            <a:r>
              <a:rPr lang="ru-RU" sz="4000" b="1" cap="small" dirty="0" smtClean="0">
                <a:solidFill>
                  <a:srgbClr val="A30000"/>
                </a:solidFill>
                <a:ea typeface="+mj-ea"/>
                <a:cs typeface="+mj-cs"/>
              </a:rPr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198" y="1250314"/>
            <a:ext cx="1142168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ru-RU" sz="2800" dirty="0" smtClean="0"/>
              <a:t>Направить запрос по электронной почте на </a:t>
            </a:r>
            <a:r>
              <a:rPr lang="en-US" sz="2800" u="sng" dirty="0" smtClean="0">
                <a:solidFill>
                  <a:srgbClr val="0563C1"/>
                </a:solidFill>
                <a:hlinkClick r:id="rId5"/>
              </a:rPr>
              <a:t>info.etpzakupki@tatar.ru</a:t>
            </a:r>
            <a:r>
              <a:rPr lang="ru-RU" sz="2800" u="sng" dirty="0" smtClean="0">
                <a:solidFill>
                  <a:srgbClr val="0563C1"/>
                </a:solidFill>
              </a:rPr>
              <a:t> </a:t>
            </a:r>
            <a:r>
              <a:rPr lang="ru-RU" sz="2800" dirty="0" smtClean="0"/>
              <a:t>с приложением следующих документов: паспорт владельца ЭЦП (главная стр.), СНИЛС, ИНН организации. Оставить контакты для связи.</a:t>
            </a:r>
          </a:p>
          <a:p>
            <a:pPr marL="514350" indent="-514350" algn="just">
              <a:buAutoNum type="arabicPeriod"/>
            </a:pPr>
            <a:r>
              <a:rPr lang="ru-RU" sz="2800" dirty="0" smtClean="0"/>
              <a:t>ЛИБО </a:t>
            </a:r>
            <a:r>
              <a:rPr lang="ru-RU" sz="2800" dirty="0"/>
              <a:t>позвонить по тел.: </a:t>
            </a:r>
            <a:r>
              <a:rPr lang="ru-RU" sz="2800" b="1" dirty="0"/>
              <a:t>+7 (843) 212-26-24,+7 (843) 212-26-29 </a:t>
            </a:r>
            <a:r>
              <a:rPr lang="ru-RU" sz="2800" dirty="0"/>
              <a:t>(Время работы технической поддержки: </a:t>
            </a:r>
            <a:r>
              <a:rPr lang="ru-RU" sz="2800" dirty="0" err="1"/>
              <a:t>Пн-Чт</a:t>
            </a:r>
            <a:r>
              <a:rPr lang="ru-RU" sz="2800" dirty="0"/>
              <a:t> 09:00-18:00, </a:t>
            </a:r>
            <a:r>
              <a:rPr lang="ru-RU" sz="2800" dirty="0" err="1"/>
              <a:t>Пт</a:t>
            </a:r>
            <a:r>
              <a:rPr lang="ru-RU" sz="2800" dirty="0"/>
              <a:t> 09:00-16:45</a:t>
            </a:r>
            <a:r>
              <a:rPr lang="ru-RU" sz="2800" dirty="0" smtClean="0"/>
              <a:t>)</a:t>
            </a:r>
          </a:p>
          <a:p>
            <a:pPr marL="514350" indent="-514350" algn="just">
              <a:buAutoNum type="arabicPeriod"/>
            </a:pPr>
            <a:endParaRPr lang="ru-RU" sz="2800" dirty="0" smtClean="0"/>
          </a:p>
          <a:p>
            <a:pPr marL="514350" indent="-514350" algn="just">
              <a:buAutoNum type="arabicPeriod"/>
            </a:pPr>
            <a:endParaRPr lang="ru-RU" sz="2800" dirty="0"/>
          </a:p>
          <a:p>
            <a:pPr marL="514350" indent="-514350" algn="just">
              <a:buAutoNum type="arabicPeriod"/>
            </a:pPr>
            <a:endParaRPr lang="ru-RU" sz="2800" dirty="0" smtClean="0"/>
          </a:p>
          <a:p>
            <a:pPr marL="514350" indent="-514350" algn="just">
              <a:buAutoNum type="arabicPeriod"/>
            </a:pPr>
            <a:endParaRPr lang="ru-RU" sz="2800" dirty="0" smtClean="0"/>
          </a:p>
          <a:p>
            <a:pPr marL="342900" indent="-342900" algn="just">
              <a:buFontTx/>
              <a:buAutoNum type="arabicPeriod"/>
            </a:pPr>
            <a:r>
              <a:rPr lang="ru-RU" sz="2800" dirty="0" smtClean="0"/>
              <a:t> Стоимость</a:t>
            </a:r>
            <a:r>
              <a:rPr lang="ru-RU" sz="2800" dirty="0"/>
              <a:t>: </a:t>
            </a:r>
            <a:r>
              <a:rPr lang="ru-RU" sz="2800" b="1" dirty="0">
                <a:solidFill>
                  <a:srgbClr val="C00000"/>
                </a:solidFill>
              </a:rPr>
              <a:t>4500 </a:t>
            </a:r>
            <a:r>
              <a:rPr lang="ru-RU" sz="2800" b="1" dirty="0" smtClean="0">
                <a:solidFill>
                  <a:srgbClr val="C00000"/>
                </a:solidFill>
              </a:rPr>
              <a:t>р. </a:t>
            </a:r>
            <a:r>
              <a:rPr lang="ru-RU" sz="2800" dirty="0" smtClean="0"/>
              <a:t>за ключ. Уплачивается организации, выдавшей электронный ключ.</a:t>
            </a:r>
            <a:endParaRPr lang="ru-RU" sz="2800" dirty="0"/>
          </a:p>
          <a:p>
            <a:pPr algn="just"/>
            <a:endParaRPr lang="ru-RU" sz="3400" dirty="0" smtClean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00" y="4214553"/>
            <a:ext cx="3745920" cy="749184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984" y="4214554"/>
            <a:ext cx="2245752" cy="749184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0741" y="4214554"/>
            <a:ext cx="3446247" cy="74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6" name="Рисунок 5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0" y="523328"/>
            <a:ext cx="12192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00" b="1" cap="small" dirty="0" smtClean="0">
                <a:solidFill>
                  <a:srgbClr val="A30000"/>
                </a:solidFill>
                <a:ea typeface="+mj-ea"/>
                <a:cs typeface="+mj-cs"/>
              </a:rPr>
              <a:t>II</a:t>
            </a:r>
            <a:r>
              <a:rPr lang="en-US" sz="3800" b="1" cap="small" dirty="0" smtClean="0">
                <a:solidFill>
                  <a:srgbClr val="A30000"/>
                </a:solidFill>
                <a:ea typeface="+mj-ea"/>
                <a:cs typeface="+mj-cs"/>
              </a:rPr>
              <a:t>. </a:t>
            </a:r>
            <a:r>
              <a:rPr lang="ru-RU" sz="3800" b="1" cap="small" dirty="0" smtClean="0">
                <a:solidFill>
                  <a:srgbClr val="A30000"/>
                </a:solidFill>
                <a:ea typeface="+mj-ea"/>
                <a:cs typeface="+mj-cs"/>
              </a:rPr>
              <a:t>Регистрация производится </a:t>
            </a:r>
            <a:r>
              <a:rPr lang="ru-RU" sz="3800" b="1" cap="small" dirty="0">
                <a:solidFill>
                  <a:srgbClr val="A30000"/>
                </a:solidFill>
              </a:rPr>
              <a:t>на </a:t>
            </a:r>
            <a:r>
              <a:rPr lang="ru-RU" sz="3800" b="1" cap="small" dirty="0" smtClean="0">
                <a:solidFill>
                  <a:srgbClr val="A30000"/>
                </a:solidFill>
              </a:rPr>
              <a:t>2-х площадках</a:t>
            </a:r>
            <a:r>
              <a:rPr lang="ru-RU" sz="3800" b="1" cap="small" dirty="0" smtClean="0">
                <a:solidFill>
                  <a:srgbClr val="A30000"/>
                </a:solidFill>
                <a:ea typeface="+mj-ea"/>
                <a:cs typeface="+mj-cs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1909" y="1443665"/>
            <a:ext cx="11421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en-US" sz="4000" b="1" u="sng" dirty="0" err="1">
                <a:solidFill>
                  <a:srgbClr val="C00000"/>
                </a:solidFill>
              </a:rPr>
              <a:t>etpzakupki.tatar</a:t>
            </a:r>
            <a:r>
              <a:rPr lang="ru-RU" sz="4000" b="1" u="sng" dirty="0">
                <a:solidFill>
                  <a:srgbClr val="C00000"/>
                </a:solidFill>
              </a:rPr>
              <a:t>.</a:t>
            </a:r>
            <a:r>
              <a:rPr lang="en-US" sz="4000" b="1" u="sng" dirty="0" err="1">
                <a:solidFill>
                  <a:srgbClr val="C00000"/>
                </a:solidFill>
              </a:rPr>
              <a:t>ru</a:t>
            </a:r>
            <a:r>
              <a:rPr lang="en-US" sz="4000" b="1" u="sng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571" y="1367127"/>
            <a:ext cx="7140633" cy="5057492"/>
          </a:xfrm>
          <a:prstGeom prst="rect">
            <a:avLst/>
          </a:prstGeom>
          <a:ln w="190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344978" y="2492725"/>
            <a:ext cx="417298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C00000"/>
                </a:solidFill>
              </a:rPr>
              <a:t>При регистрации ввести электронный ключ, вписать данные организации и загрузить  следующие документы: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Устав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ИНН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ОГРН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Выписка из ЕГРЮЛ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Приказ на руководителя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80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6" name="Рисунок 5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0" y="442081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cap="small" dirty="0">
                <a:solidFill>
                  <a:srgbClr val="A30000"/>
                </a:solidFill>
              </a:rPr>
              <a:t>II</a:t>
            </a:r>
            <a:r>
              <a:rPr lang="en-US" sz="3800" b="1" cap="small" dirty="0">
                <a:solidFill>
                  <a:srgbClr val="A30000"/>
                </a:solidFill>
              </a:rPr>
              <a:t>. </a:t>
            </a:r>
            <a:r>
              <a:rPr lang="ru-RU" sz="3800" b="1" cap="small" dirty="0">
                <a:solidFill>
                  <a:srgbClr val="A30000"/>
                </a:solidFill>
              </a:rPr>
              <a:t>Регистрация производится на 2-х площадках </a:t>
            </a:r>
            <a:r>
              <a:rPr lang="ru-RU" sz="3800" b="1" cap="small" dirty="0" smtClean="0">
                <a:solidFill>
                  <a:srgbClr val="A30000"/>
                </a:solidFill>
              </a:rPr>
              <a:t> </a:t>
            </a:r>
            <a:endParaRPr lang="ru-RU" sz="3800" b="1" cap="small" dirty="0">
              <a:solidFill>
                <a:srgbClr val="A3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909" y="1443665"/>
            <a:ext cx="11421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 smtClean="0">
                <a:solidFill>
                  <a:srgbClr val="C00000"/>
                </a:solidFill>
              </a:rPr>
              <a:t>2. </a:t>
            </a:r>
            <a:r>
              <a:rPr lang="en-US" sz="4000" b="1" u="sng" dirty="0" smtClean="0">
                <a:solidFill>
                  <a:srgbClr val="C00000"/>
                </a:solidFill>
              </a:rPr>
              <a:t>223etp.zakazrf.ru</a:t>
            </a:r>
            <a:endParaRPr lang="en-US" sz="4000" b="1" u="sng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4978" y="2492725"/>
            <a:ext cx="417298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rgbClr val="C00000"/>
                </a:solidFill>
              </a:rPr>
              <a:t>При регистрации ввести электронный ключ, вписать данные организации и загрузить  следующие документы: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Устав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ИНН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ОГРН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Выписка из ЕГРЮЛ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Приказ на руководителя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887" y="1272061"/>
            <a:ext cx="6995394" cy="5242304"/>
          </a:xfrm>
          <a:prstGeom prst="rect">
            <a:avLst/>
          </a:prstGeom>
          <a:ln w="19050" cap="sq">
            <a:solidFill>
              <a:srgbClr val="C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383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26"/>
            <a:ext cx="12084376" cy="663167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0" y="6514365"/>
            <a:ext cx="12085200" cy="299011"/>
            <a:chOff x="0" y="6151478"/>
            <a:chExt cx="12085200" cy="299011"/>
          </a:xfrm>
        </p:grpSpPr>
        <p:pic>
          <p:nvPicPr>
            <p:cNvPr id="6" name="Рисунок 5"/>
            <p:cNvPicPr preferRelativeResize="0"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0" y="6151478"/>
              <a:ext cx="12085200" cy="8486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3912" y="6309320"/>
              <a:ext cx="1257683" cy="141169"/>
            </a:xfrm>
            <a:prstGeom prst="rect">
              <a:avLst/>
            </a:prstGeom>
          </p:spPr>
        </p:pic>
      </p:grpSp>
      <p:sp>
        <p:nvSpPr>
          <p:cNvPr id="2" name="TextBox 1"/>
          <p:cNvSpPr txBox="1"/>
          <p:nvPr/>
        </p:nvSpPr>
        <p:spPr>
          <a:xfrm>
            <a:off x="966353" y="645485"/>
            <a:ext cx="1040337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300" b="1" cap="small" dirty="0" smtClean="0">
                <a:solidFill>
                  <a:srgbClr val="A30000"/>
                </a:solidFill>
                <a:ea typeface="+mj-ea"/>
                <a:cs typeface="+mj-cs"/>
              </a:rPr>
              <a:t>III. </a:t>
            </a:r>
            <a:r>
              <a:rPr lang="ru-RU" sz="4300" b="1" cap="small" dirty="0" smtClean="0">
                <a:solidFill>
                  <a:srgbClr val="A30000"/>
                </a:solidFill>
                <a:ea typeface="+mj-ea"/>
                <a:cs typeface="+mj-cs"/>
              </a:rPr>
              <a:t>Подача электронной заявки на участие в тендере</a:t>
            </a:r>
            <a:endParaRPr lang="ru-RU" sz="4300" b="1" cap="small" dirty="0">
              <a:solidFill>
                <a:srgbClr val="A30000"/>
              </a:solidFill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198" y="2698116"/>
            <a:ext cx="1142168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/>
              <a:t>	</a:t>
            </a:r>
            <a:r>
              <a:rPr lang="ru-RU" sz="4400" dirty="0" smtClean="0"/>
              <a:t>Для участия в тендере необходимо подать заявку и приложить основной пакет документов: Устав, ИНН, ОГРН, Выписка </a:t>
            </a:r>
            <a:r>
              <a:rPr lang="ru-RU" sz="4400" dirty="0"/>
              <a:t>из </a:t>
            </a:r>
            <a:r>
              <a:rPr lang="ru-RU" sz="4400" dirty="0" smtClean="0"/>
              <a:t>ЕГРЮЛ, приказ </a:t>
            </a:r>
            <a:r>
              <a:rPr lang="ru-RU" sz="4400" dirty="0"/>
              <a:t>на </a:t>
            </a:r>
            <a:r>
              <a:rPr lang="ru-RU" sz="4400" dirty="0" smtClean="0"/>
              <a:t>руководителя, Выписка из единого реестра субъектов МСП и др.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4875" y="4810065"/>
            <a:ext cx="68746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45435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43339" y="2852937"/>
            <a:ext cx="11905323" cy="608484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/>
          <a:p>
            <a:pPr algn="ctr" defTabSz="1219170">
              <a:spcBef>
                <a:spcPct val="0"/>
              </a:spcBef>
              <a:defRPr/>
            </a:pPr>
            <a:r>
              <a:rPr lang="ru-RU" altLang="ru-RU" sz="2667" dirty="0">
                <a:solidFill>
                  <a:srgbClr val="A40000"/>
                </a:solidFill>
                <a:latin typeface="Arial" charset="0"/>
                <a:ea typeface="+mj-ea"/>
                <a:cs typeface="Arial" charset="0"/>
              </a:rPr>
              <a:t>	</a:t>
            </a:r>
            <a:r>
              <a:rPr lang="ru-RU" altLang="ru-RU" sz="4300" b="1" cap="small" dirty="0">
                <a:solidFill>
                  <a:srgbClr val="A30000"/>
                </a:solidFill>
                <a:ea typeface="+mj-ea"/>
                <a:cs typeface="+mj-cs"/>
              </a:rPr>
              <a:t>Спасибо за внимание!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9" y="-48514"/>
            <a:ext cx="12084376" cy="598403"/>
          </a:xfrm>
          <a:prstGeom prst="rect">
            <a:avLst/>
          </a:prstGeom>
        </p:spPr>
      </p:pic>
      <p:pic>
        <p:nvPicPr>
          <p:cNvPr id="6" name="Рисунок 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152" y="6176028"/>
            <a:ext cx="12192000" cy="92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81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10418</TotalTime>
  <Words>165</Words>
  <Application>Microsoft Office PowerPoint</Application>
  <PresentationFormat>Широкоэкранный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Три простых шага для того, чтобы стать поставщиком АО «ТСП»: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Осянина</dc:creator>
  <cp:lastModifiedBy>Вусал Мирзоев - филиал АО "Татспиртпром" "ГОССНАБ"</cp:lastModifiedBy>
  <cp:revision>93</cp:revision>
  <dcterms:created xsi:type="dcterms:W3CDTF">2017-12-20T15:43:00Z</dcterms:created>
  <dcterms:modified xsi:type="dcterms:W3CDTF">2018-10-10T12:21:41Z</dcterms:modified>
</cp:coreProperties>
</file>